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2"/>
  </p:notesMasterIdLst>
  <p:handoutMasterIdLst>
    <p:handoutMasterId r:id="rId13"/>
  </p:handoutMasterIdLst>
  <p:sldIdLst>
    <p:sldId id="1116" r:id="rId5"/>
    <p:sldId id="1119" r:id="rId6"/>
    <p:sldId id="1120" r:id="rId7"/>
    <p:sldId id="1121" r:id="rId8"/>
    <p:sldId id="1122" r:id="rId9"/>
    <p:sldId id="1123" r:id="rId10"/>
    <p:sldId id="88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F2F6"/>
    <a:srgbClr val="ACBACF"/>
    <a:srgbClr val="F2F3F5"/>
    <a:srgbClr val="FFFFFF"/>
    <a:srgbClr val="4C5B6E"/>
    <a:srgbClr val="496471"/>
    <a:srgbClr val="F2F5F8"/>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D5C5804-48E5-450E-B9E3-BB09896291F1}" v="1" dt="2023-10-15T06:55:49.6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53" autoAdjust="0"/>
    <p:restoredTop sz="94660"/>
  </p:normalViewPr>
  <p:slideViewPr>
    <p:cSldViewPr snapToGrid="0">
      <p:cViewPr varScale="1">
        <p:scale>
          <a:sx n="75" d="100"/>
          <a:sy n="75" d="100"/>
        </p:scale>
        <p:origin x="998" y="43"/>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b Verba" userId="3c312893-5bd9-4666-9b74-563d88f042f4" providerId="ADAL" clId="{6D5C5804-48E5-450E-B9E3-BB09896291F1}"/>
    <pc:docChg chg="undo custSel addSld modSld">
      <pc:chgData name="Gleb Verba" userId="3c312893-5bd9-4666-9b74-563d88f042f4" providerId="ADAL" clId="{6D5C5804-48E5-450E-B9E3-BB09896291F1}" dt="2023-10-15T07:17:17.169" v="724" actId="680"/>
      <pc:docMkLst>
        <pc:docMk/>
      </pc:docMkLst>
      <pc:sldChg chg="addSp delSp modSp add mod">
        <pc:chgData name="Gleb Verba" userId="3c312893-5bd9-4666-9b74-563d88f042f4" providerId="ADAL" clId="{6D5C5804-48E5-450E-B9E3-BB09896291F1}" dt="2023-10-15T07:09:27.549" v="723" actId="20577"/>
        <pc:sldMkLst>
          <pc:docMk/>
          <pc:sldMk cId="3747980753" sldId="1122"/>
        </pc:sldMkLst>
        <pc:spChg chg="mod">
          <ac:chgData name="Gleb Verba" userId="3c312893-5bd9-4666-9b74-563d88f042f4" providerId="ADAL" clId="{6D5C5804-48E5-450E-B9E3-BB09896291F1}" dt="2023-10-15T07:04:56.252" v="597" actId="20577"/>
          <ac:spMkLst>
            <pc:docMk/>
            <pc:sldMk cId="3747980753" sldId="1122"/>
            <ac:spMk id="2" creationId="{82B7376E-6194-124A-D24D-BBB1A8BE7E42}"/>
          </ac:spMkLst>
        </pc:spChg>
        <pc:spChg chg="add mod ord">
          <ac:chgData name="Gleb Verba" userId="3c312893-5bd9-4666-9b74-563d88f042f4" providerId="ADAL" clId="{6D5C5804-48E5-450E-B9E3-BB09896291F1}" dt="2023-10-15T07:09:27.549" v="723" actId="20577"/>
          <ac:spMkLst>
            <pc:docMk/>
            <pc:sldMk cId="3747980753" sldId="1122"/>
            <ac:spMk id="4" creationId="{B60A463D-1244-F16B-A06A-01BE6BEFD975}"/>
          </ac:spMkLst>
        </pc:spChg>
        <pc:spChg chg="mod">
          <ac:chgData name="Gleb Verba" userId="3c312893-5bd9-4666-9b74-563d88f042f4" providerId="ADAL" clId="{6D5C5804-48E5-450E-B9E3-BB09896291F1}" dt="2023-10-15T07:01:35.964" v="368" actId="1076"/>
          <ac:spMkLst>
            <pc:docMk/>
            <pc:sldMk cId="3747980753" sldId="1122"/>
            <ac:spMk id="15" creationId="{FB2F7217-5524-13F9-7E58-C26B4742EAD1}"/>
          </ac:spMkLst>
        </pc:spChg>
        <pc:spChg chg="mod">
          <ac:chgData name="Gleb Verba" userId="3c312893-5bd9-4666-9b74-563d88f042f4" providerId="ADAL" clId="{6D5C5804-48E5-450E-B9E3-BB09896291F1}" dt="2023-10-15T07:01:44.545" v="370" actId="1076"/>
          <ac:spMkLst>
            <pc:docMk/>
            <pc:sldMk cId="3747980753" sldId="1122"/>
            <ac:spMk id="36" creationId="{C34BA2C9-F338-1EE4-9F6A-31BADA888A4D}"/>
          </ac:spMkLst>
        </pc:spChg>
        <pc:spChg chg="del">
          <ac:chgData name="Gleb Verba" userId="3c312893-5bd9-4666-9b74-563d88f042f4" providerId="ADAL" clId="{6D5C5804-48E5-450E-B9E3-BB09896291F1}" dt="2023-10-15T06:55:55.677" v="1" actId="478"/>
          <ac:spMkLst>
            <pc:docMk/>
            <pc:sldMk cId="3747980753" sldId="1122"/>
            <ac:spMk id="134" creationId="{950A07C5-732F-661C-26EC-B7F11DE10596}"/>
          </ac:spMkLst>
        </pc:spChg>
        <pc:spChg chg="del">
          <ac:chgData name="Gleb Verba" userId="3c312893-5bd9-4666-9b74-563d88f042f4" providerId="ADAL" clId="{6D5C5804-48E5-450E-B9E3-BB09896291F1}" dt="2023-10-15T06:56:03.958" v="3" actId="478"/>
          <ac:spMkLst>
            <pc:docMk/>
            <pc:sldMk cId="3747980753" sldId="1122"/>
            <ac:spMk id="135" creationId="{4B18B966-AC76-0730-4CF8-70FE3B52676C}"/>
          </ac:spMkLst>
        </pc:spChg>
        <pc:spChg chg="del">
          <ac:chgData name="Gleb Verba" userId="3c312893-5bd9-4666-9b74-563d88f042f4" providerId="ADAL" clId="{6D5C5804-48E5-450E-B9E3-BB09896291F1}" dt="2023-10-15T06:56:03.958" v="3" actId="478"/>
          <ac:spMkLst>
            <pc:docMk/>
            <pc:sldMk cId="3747980753" sldId="1122"/>
            <ac:spMk id="136" creationId="{24527B68-47CE-F314-648E-B49604019322}"/>
          </ac:spMkLst>
        </pc:spChg>
        <pc:grpChg chg="mod">
          <ac:chgData name="Gleb Verba" userId="3c312893-5bd9-4666-9b74-563d88f042f4" providerId="ADAL" clId="{6D5C5804-48E5-450E-B9E3-BB09896291F1}" dt="2023-10-15T06:56:20.221" v="7" actId="1076"/>
          <ac:grpSpMkLst>
            <pc:docMk/>
            <pc:sldMk cId="3747980753" sldId="1122"/>
            <ac:grpSpMk id="91" creationId="{626577BE-0459-3C00-5527-E9E7DFEAD5BD}"/>
          </ac:grpSpMkLst>
        </pc:grpChg>
        <pc:grpChg chg="del">
          <ac:chgData name="Gleb Verba" userId="3c312893-5bd9-4666-9b74-563d88f042f4" providerId="ADAL" clId="{6D5C5804-48E5-450E-B9E3-BB09896291F1}" dt="2023-10-15T06:55:58.608" v="2" actId="478"/>
          <ac:grpSpMkLst>
            <pc:docMk/>
            <pc:sldMk cId="3747980753" sldId="1122"/>
            <ac:grpSpMk id="118" creationId="{BD380739-B713-E8F8-D95A-B8C438192E34}"/>
          </ac:grpSpMkLst>
        </pc:grpChg>
        <pc:grpChg chg="mod">
          <ac:chgData name="Gleb Verba" userId="3c312893-5bd9-4666-9b74-563d88f042f4" providerId="ADAL" clId="{6D5C5804-48E5-450E-B9E3-BB09896291F1}" dt="2023-10-15T06:56:20.221" v="7" actId="1076"/>
          <ac:grpSpMkLst>
            <pc:docMk/>
            <pc:sldMk cId="3747980753" sldId="1122"/>
            <ac:grpSpMk id="131" creationId="{C55478A6-E052-82F2-5AEE-294EEB71298C}"/>
          </ac:grpSpMkLst>
        </pc:grpChg>
        <pc:grpChg chg="mod">
          <ac:chgData name="Gleb Verba" userId="3c312893-5bd9-4666-9b74-563d88f042f4" providerId="ADAL" clId="{6D5C5804-48E5-450E-B9E3-BB09896291F1}" dt="2023-10-15T07:01:27.850" v="366" actId="1076"/>
          <ac:grpSpMkLst>
            <pc:docMk/>
            <pc:sldMk cId="3747980753" sldId="1122"/>
            <ac:grpSpMk id="132" creationId="{D314C390-3999-ED58-8B65-AC8556E2DE47}"/>
          </ac:grpSpMkLst>
        </pc:grpChg>
        <pc:cxnChg chg="mod">
          <ac:chgData name="Gleb Verba" userId="3c312893-5bd9-4666-9b74-563d88f042f4" providerId="ADAL" clId="{6D5C5804-48E5-450E-B9E3-BB09896291F1}" dt="2023-10-15T07:01:58.346" v="374" actId="14100"/>
          <ac:cxnSpMkLst>
            <pc:docMk/>
            <pc:sldMk cId="3747980753" sldId="1122"/>
            <ac:cxnSpMk id="14" creationId="{791C3261-3F95-51A1-97D3-7DFA1E5932AF}"/>
          </ac:cxnSpMkLst>
        </pc:cxnChg>
        <pc:cxnChg chg="mod">
          <ac:chgData name="Gleb Verba" userId="3c312893-5bd9-4666-9b74-563d88f042f4" providerId="ADAL" clId="{6D5C5804-48E5-450E-B9E3-BB09896291F1}" dt="2023-10-15T07:01:38.808" v="369" actId="14100"/>
          <ac:cxnSpMkLst>
            <pc:docMk/>
            <pc:sldMk cId="3747980753" sldId="1122"/>
            <ac:cxnSpMk id="22" creationId="{40984D4A-07D8-B7F2-272D-27AC2EB35C34}"/>
          </ac:cxnSpMkLst>
        </pc:cxnChg>
        <pc:cxnChg chg="mod">
          <ac:chgData name="Gleb Verba" userId="3c312893-5bd9-4666-9b74-563d88f042f4" providerId="ADAL" clId="{6D5C5804-48E5-450E-B9E3-BB09896291F1}" dt="2023-10-15T07:01:46.637" v="371" actId="14100"/>
          <ac:cxnSpMkLst>
            <pc:docMk/>
            <pc:sldMk cId="3747980753" sldId="1122"/>
            <ac:cxnSpMk id="37" creationId="{19CAA625-297A-802B-FFD6-BECC9ADB6BF4}"/>
          </ac:cxnSpMkLst>
        </pc:cxnChg>
        <pc:cxnChg chg="mod">
          <ac:chgData name="Gleb Verba" userId="3c312893-5bd9-4666-9b74-563d88f042f4" providerId="ADAL" clId="{6D5C5804-48E5-450E-B9E3-BB09896291F1}" dt="2023-10-15T07:01:53.306" v="373" actId="14100"/>
          <ac:cxnSpMkLst>
            <pc:docMk/>
            <pc:sldMk cId="3747980753" sldId="1122"/>
            <ac:cxnSpMk id="38" creationId="{901123AE-15BD-A517-9896-27F5B972D6EF}"/>
          </ac:cxnSpMkLst>
        </pc:cxnChg>
      </pc:sldChg>
      <pc:sldChg chg="new">
        <pc:chgData name="Gleb Verba" userId="3c312893-5bd9-4666-9b74-563d88f042f4" providerId="ADAL" clId="{6D5C5804-48E5-450E-B9E3-BB09896291F1}" dt="2023-10-15T07:17:17.169" v="724" actId="680"/>
        <pc:sldMkLst>
          <pc:docMk/>
          <pc:sldMk cId="2095951660" sldId="112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10/15/2023</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14.10.2023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endParaRPr lang="en-US"/>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245782" y="4551877"/>
            <a:ext cx="7931779" cy="919514"/>
          </a:xfrm>
        </p:spPr>
        <p:txBody>
          <a:bodyPr/>
          <a:lstStyle/>
          <a:p>
            <a:r>
              <a:rPr lang="en-US" sz="2000" dirty="0"/>
              <a:t>Gleb Verba, Zhi Zhang, </a:t>
            </a:r>
            <a:br>
              <a:rPr lang="en-US" sz="2000" dirty="0"/>
            </a:br>
            <a:r>
              <a:rPr lang="en-US" sz="2000" dirty="0"/>
              <a:t>Vadim Seregin, Marta Karczewicz (Qualcomm)</a:t>
            </a:r>
          </a:p>
          <a:p>
            <a:pPr>
              <a:buNone/>
            </a:pPr>
            <a:endParaRPr lang="en-US" sz="200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245782" y="1732140"/>
            <a:ext cx="8266315" cy="1445973"/>
          </a:xfrm>
        </p:spPr>
        <p:txBody>
          <a:bodyPr/>
          <a:lstStyle/>
          <a:p>
            <a:r>
              <a:rPr lang="en-US" sz="3600" dirty="0"/>
              <a:t>JVET-AF0184</a:t>
            </a:r>
            <a:br>
              <a:rPr lang="en-US" sz="3600" dirty="0"/>
            </a:br>
            <a:r>
              <a:rPr lang="en-CA" sz="3600" dirty="0"/>
              <a:t>Non-EE2: </a:t>
            </a:r>
            <a:br>
              <a:rPr lang="en-CA" sz="3600" dirty="0"/>
            </a:br>
            <a:r>
              <a:rPr lang="en-US" sz="3600" dirty="0"/>
              <a:t>Search range optimization for Intra TMP</a:t>
            </a:r>
          </a:p>
        </p:txBody>
      </p:sp>
      <p:sp>
        <p:nvSpPr>
          <p:cNvPr id="4" name="Text Placeholder 46">
            <a:extLst>
              <a:ext uri="{FF2B5EF4-FFF2-40B4-BE49-F238E27FC236}">
                <a16:creationId xmlns:a16="http://schemas.microsoft.com/office/drawing/2014/main" id="{56EAAE06-FB3C-46BF-BB50-2B474DE6B704}"/>
              </a:ext>
            </a:extLst>
          </p:cNvPr>
          <p:cNvSpPr txBox="1">
            <a:spLocks/>
          </p:cNvSpPr>
          <p:nvPr/>
        </p:nvSpPr>
        <p:spPr bwMode="gray">
          <a:xfrm>
            <a:off x="245783" y="4985140"/>
            <a:ext cx="6684434" cy="972502"/>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
        <p:nvSpPr>
          <p:cNvPr id="7" name="Text Placeholder 46">
            <a:extLst>
              <a:ext uri="{FF2B5EF4-FFF2-40B4-BE49-F238E27FC236}">
                <a16:creationId xmlns:a16="http://schemas.microsoft.com/office/drawing/2014/main" id="{B090013D-6D85-4807-84DB-44806D84F20A}"/>
              </a:ext>
            </a:extLst>
          </p:cNvPr>
          <p:cNvSpPr txBox="1">
            <a:spLocks/>
          </p:cNvSpPr>
          <p:nvPr/>
        </p:nvSpPr>
        <p:spPr bwMode="gray">
          <a:xfrm>
            <a:off x="245783" y="5018998"/>
            <a:ext cx="6684434" cy="471523"/>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71D70-C28B-A73A-7AF7-5991C6077268}"/>
              </a:ext>
            </a:extLst>
          </p:cNvPr>
          <p:cNvSpPr>
            <a:spLocks noGrp="1"/>
          </p:cNvSpPr>
          <p:nvPr>
            <p:ph type="title"/>
          </p:nvPr>
        </p:nvSpPr>
        <p:spPr>
          <a:xfrm>
            <a:off x="495300" y="565125"/>
            <a:ext cx="11187112" cy="439479"/>
          </a:xfrm>
        </p:spPr>
        <p:txBody>
          <a:bodyPr/>
          <a:lstStyle/>
          <a:p>
            <a:r>
              <a:rPr lang="en-US" dirty="0"/>
              <a:t>Introduction and Proposed method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55EDBE10-9807-DF8D-C5E4-E819AB3C6EDB}"/>
                  </a:ext>
                </a:extLst>
              </p:cNvPr>
              <p:cNvSpPr>
                <a:spLocks noGrp="1"/>
              </p:cNvSpPr>
              <p:nvPr>
                <p:ph sz="quarter" idx="14"/>
              </p:nvPr>
            </p:nvSpPr>
            <p:spPr>
              <a:xfrm>
                <a:off x="493076" y="1708912"/>
                <a:ext cx="11189336" cy="4681727"/>
              </a:xfrm>
            </p:spPr>
            <p:txBody>
              <a:bodyPr/>
              <a:lstStyle/>
              <a:p>
                <a:pPr marL="0" indent="0">
                  <a:buNone/>
                </a:pPr>
                <a:r>
                  <a:rPr lang="en-US" dirty="0">
                    <a:solidFill>
                      <a:schemeClr val="bg1">
                        <a:lumMod val="10000"/>
                      </a:schemeClr>
                    </a:solidFill>
                  </a:rPr>
                  <a:t>ECM-10.0: rectangular area</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r>
                        <a:rPr lang="en-CA" i="1" smtClean="0">
                          <a:effectLst/>
                          <a:latin typeface="Cambria Math" panose="02040503050406030204" pitchFamily="18" charset="0"/>
                          <a:ea typeface="Times New Roman" panose="02020603050405020304" pitchFamily="18" charset="0"/>
                        </a:rPr>
                        <m:t>𝑆𝑒𝑎𝑟𝑐h𝑅𝑎𝑛𝑔𝑒𝑊</m:t>
                      </m:r>
                      <m:r>
                        <a:rPr lang="en-CA" i="1" smtClean="0">
                          <a:effectLst/>
                          <a:latin typeface="Cambria Math" panose="02040503050406030204" pitchFamily="18" charset="0"/>
                          <a:ea typeface="Times New Roman" panose="02020603050405020304" pitchFamily="18" charset="0"/>
                        </a:rPr>
                        <m:t>=</m:t>
                      </m:r>
                      <m:func>
                        <m:funcPr>
                          <m:ctrlPr>
                            <a:rPr lang="en-US" i="1">
                              <a:effectLst/>
                              <a:latin typeface="Cambria Math" panose="02040503050406030204" pitchFamily="18" charset="0"/>
                              <a:ea typeface="Times New Roman" panose="02020603050405020304" pitchFamily="18" charset="0"/>
                            </a:rPr>
                          </m:ctrlPr>
                        </m:funcPr>
                        <m:fName>
                          <m:r>
                            <m:rPr>
                              <m:sty m:val="p"/>
                            </m:rPr>
                            <a:rPr lang="en-CA">
                              <a:effectLst/>
                              <a:latin typeface="Cambria Math" panose="02040503050406030204" pitchFamily="18" charset="0"/>
                              <a:ea typeface="Times New Roman" panose="02020603050405020304" pitchFamily="18" charset="0"/>
                            </a:rPr>
                            <m:t>max</m:t>
                          </m:r>
                        </m:fName>
                        <m:e>
                          <m:d>
                            <m:dPr>
                              <m:ctrlPr>
                                <a:rPr lang="en-US" i="1">
                                  <a:effectLst/>
                                  <a:latin typeface="Cambria Math" panose="02040503050406030204" pitchFamily="18" charset="0"/>
                                  <a:ea typeface="Times New Roman" panose="02020603050405020304" pitchFamily="18" charset="0"/>
                                </a:rPr>
                              </m:ctrlPr>
                            </m:dPr>
                            <m:e>
                              <m:r>
                                <a:rPr lang="en-CA" i="1">
                                  <a:effectLst/>
                                  <a:latin typeface="Cambria Math" panose="02040503050406030204" pitchFamily="18" charset="0"/>
                                  <a:ea typeface="Times New Roman" panose="02020603050405020304" pitchFamily="18" charset="0"/>
                                </a:rPr>
                                <m:t>𝑎</m:t>
                              </m:r>
                              <m:r>
                                <a:rPr lang="en-CA" i="1">
                                  <a:effectLst/>
                                  <a:latin typeface="Cambria Math" panose="02040503050406030204" pitchFamily="18" charset="0"/>
                                  <a:ea typeface="Times New Roman" panose="02020603050405020304" pitchFamily="18" charset="0"/>
                                </a:rPr>
                                <m:t>⋅</m:t>
                              </m:r>
                              <m:r>
                                <a:rPr lang="en-CA" i="1">
                                  <a:effectLst/>
                                  <a:latin typeface="Cambria Math" panose="02040503050406030204" pitchFamily="18" charset="0"/>
                                  <a:ea typeface="Times New Roman" panose="02020603050405020304" pitchFamily="18" charset="0"/>
                                </a:rPr>
                                <m:t>𝐵𝑙𝑘𝑊</m:t>
                              </m:r>
                              <m:r>
                                <a:rPr lang="en-CA" i="1">
                                  <a:effectLst/>
                                  <a:latin typeface="Cambria Math" panose="02040503050406030204" pitchFamily="18" charset="0"/>
                                  <a:ea typeface="Times New Roman" panose="02020603050405020304" pitchFamily="18" charset="0"/>
                                </a:rPr>
                                <m:t>,</m:t>
                              </m:r>
                              <m:r>
                                <a:rPr lang="en-CA" i="1">
                                  <a:effectLst/>
                                  <a:latin typeface="Cambria Math" panose="02040503050406030204" pitchFamily="18" charset="0"/>
                                  <a:ea typeface="Times New Roman" panose="02020603050405020304" pitchFamily="18" charset="0"/>
                                </a:rPr>
                                <m:t>𝑚𝑖𝑛𝑆𝑅</m:t>
                              </m:r>
                            </m:e>
                          </m:d>
                        </m:e>
                      </m:func>
                      <m:r>
                        <a:rPr lang="en-CA" i="1">
                          <a:effectLst/>
                          <a:latin typeface="Cambria Math" panose="02040503050406030204" pitchFamily="18" charset="0"/>
                          <a:ea typeface="Times New Roman" panose="02020603050405020304" pitchFamily="18" charset="0"/>
                        </a:rPr>
                        <m:t>,</m:t>
                      </m:r>
                    </m:oMath>
                  </m:oMathPara>
                </a14:m>
                <a:endParaRPr lang="en-US" dirty="0">
                  <a:effectLst/>
                  <a:ea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r>
                        <a:rPr lang="en-CA" i="1">
                          <a:effectLst/>
                          <a:latin typeface="Cambria Math" panose="02040503050406030204" pitchFamily="18" charset="0"/>
                          <a:ea typeface="Times New Roman" panose="02020603050405020304" pitchFamily="18" charset="0"/>
                        </a:rPr>
                        <m:t>𝑆𝑒𝑎𝑟𝑐h𝑅𝑎𝑛𝑔𝑒𝐻</m:t>
                      </m:r>
                      <m:r>
                        <a:rPr lang="en-CA" i="1">
                          <a:effectLst/>
                          <a:latin typeface="Cambria Math" panose="02040503050406030204" pitchFamily="18" charset="0"/>
                          <a:ea typeface="Times New Roman" panose="02020603050405020304" pitchFamily="18" charset="0"/>
                        </a:rPr>
                        <m:t>=</m:t>
                      </m:r>
                      <m:func>
                        <m:funcPr>
                          <m:ctrlPr>
                            <a:rPr lang="en-US" i="1">
                              <a:effectLst/>
                              <a:latin typeface="Cambria Math" panose="02040503050406030204" pitchFamily="18" charset="0"/>
                              <a:ea typeface="Times New Roman" panose="02020603050405020304" pitchFamily="18" charset="0"/>
                            </a:rPr>
                          </m:ctrlPr>
                        </m:funcPr>
                        <m:fName>
                          <m:r>
                            <m:rPr>
                              <m:sty m:val="p"/>
                            </m:rPr>
                            <a:rPr lang="en-CA">
                              <a:effectLst/>
                              <a:latin typeface="Cambria Math" panose="02040503050406030204" pitchFamily="18" charset="0"/>
                              <a:ea typeface="Times New Roman" panose="02020603050405020304" pitchFamily="18" charset="0"/>
                            </a:rPr>
                            <m:t>max</m:t>
                          </m:r>
                        </m:fName>
                        <m:e>
                          <m:d>
                            <m:dPr>
                              <m:ctrlPr>
                                <a:rPr lang="en-US" i="1">
                                  <a:effectLst/>
                                  <a:latin typeface="Cambria Math" panose="02040503050406030204" pitchFamily="18" charset="0"/>
                                  <a:ea typeface="Times New Roman" panose="02020603050405020304" pitchFamily="18" charset="0"/>
                                </a:rPr>
                              </m:ctrlPr>
                            </m:dPr>
                            <m:e>
                              <m:r>
                                <a:rPr lang="en-CA" i="1">
                                  <a:effectLst/>
                                  <a:latin typeface="Cambria Math" panose="02040503050406030204" pitchFamily="18" charset="0"/>
                                  <a:ea typeface="Times New Roman" panose="02020603050405020304" pitchFamily="18" charset="0"/>
                                </a:rPr>
                                <m:t>𝑎</m:t>
                              </m:r>
                              <m:r>
                                <a:rPr lang="en-CA" i="1">
                                  <a:effectLst/>
                                  <a:latin typeface="Cambria Math" panose="02040503050406030204" pitchFamily="18" charset="0"/>
                                  <a:ea typeface="Times New Roman" panose="02020603050405020304" pitchFamily="18" charset="0"/>
                                </a:rPr>
                                <m:t>⋅</m:t>
                              </m:r>
                              <m:r>
                                <a:rPr lang="en-CA" i="1">
                                  <a:effectLst/>
                                  <a:latin typeface="Cambria Math" panose="02040503050406030204" pitchFamily="18" charset="0"/>
                                  <a:ea typeface="Times New Roman" panose="02020603050405020304" pitchFamily="18" charset="0"/>
                                </a:rPr>
                                <m:t>𝐵𝑙𝑘𝐻</m:t>
                              </m:r>
                              <m:r>
                                <a:rPr lang="en-CA" i="1">
                                  <a:effectLst/>
                                  <a:latin typeface="Cambria Math" panose="02040503050406030204" pitchFamily="18" charset="0"/>
                                  <a:ea typeface="Times New Roman" panose="02020603050405020304" pitchFamily="18" charset="0"/>
                                </a:rPr>
                                <m:t>,</m:t>
                              </m:r>
                              <m:r>
                                <a:rPr lang="en-CA" i="1">
                                  <a:effectLst/>
                                  <a:latin typeface="Cambria Math" panose="02040503050406030204" pitchFamily="18" charset="0"/>
                                  <a:ea typeface="Times New Roman" panose="02020603050405020304" pitchFamily="18" charset="0"/>
                                </a:rPr>
                                <m:t>𝑚𝑖𝑛𝑆𝑅</m:t>
                              </m:r>
                            </m:e>
                          </m:d>
                        </m:e>
                      </m:func>
                      <m:r>
                        <a:rPr lang="en-CA" i="1">
                          <a:effectLst/>
                          <a:latin typeface="Cambria Math" panose="02040503050406030204" pitchFamily="18" charset="0"/>
                          <a:ea typeface="Times New Roman" panose="02020603050405020304" pitchFamily="18" charset="0"/>
                        </a:rPr>
                        <m:t>,</m:t>
                      </m:r>
                    </m:oMath>
                  </m:oMathPara>
                </a14:m>
                <a:endParaRPr lang="en-US" dirty="0">
                  <a:effectLst/>
                  <a:ea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dirty="0">
                    <a:solidFill>
                      <a:schemeClr val="bg1">
                        <a:lumMod val="10000"/>
                      </a:schemeClr>
                    </a:solidFill>
                  </a:rPr>
                  <a:t>Proposed method:</a:t>
                </a:r>
              </a:p>
              <a:p>
                <a:r>
                  <a:rPr lang="en-US" dirty="0"/>
                  <a:t>Square search area with increased multiplier</a:t>
                </a:r>
                <a:r>
                  <a:rPr lang="en-US" dirty="0">
                    <a:solidFill>
                      <a:schemeClr val="bg1">
                        <a:lumMod val="10000"/>
                      </a:schemeClr>
                    </a:solidFill>
                  </a:rPr>
                  <a:t> </a:t>
                </a:r>
                <a14:m>
                  <m:oMath xmlns:m="http://schemas.openxmlformats.org/officeDocument/2006/math">
                    <m:r>
                      <a:rPr lang="en-US" b="0" i="1" dirty="0" smtClean="0">
                        <a:solidFill>
                          <a:schemeClr val="bg1">
                            <a:lumMod val="10000"/>
                          </a:schemeClr>
                        </a:solidFill>
                        <a:latin typeface="Cambria Math" panose="02040503050406030204" pitchFamily="18" charset="0"/>
                      </a:rPr>
                      <m:t>𝑎</m:t>
                    </m:r>
                    <m:r>
                      <a:rPr lang="en-US" b="0" i="1" dirty="0" smtClean="0">
                        <a:solidFill>
                          <a:schemeClr val="bg1">
                            <a:lumMod val="10000"/>
                          </a:schemeClr>
                        </a:solidFill>
                        <a:latin typeface="Cambria Math" panose="02040503050406030204" pitchFamily="18" charset="0"/>
                      </a:rPr>
                      <m:t>=8</m:t>
                    </m:r>
                  </m:oMath>
                </a14:m>
                <a:r>
                  <a:rPr lang="en-US" dirty="0"/>
                  <a:t> + upper bound</a:t>
                </a:r>
                <a:r>
                  <a:rPr lang="en-US" dirty="0">
                    <a:solidFill>
                      <a:schemeClr val="bg1">
                        <a:lumMod val="10000"/>
                      </a:schemeClr>
                    </a:solidFill>
                  </a:rPr>
                  <a:t> </a:t>
                </a:r>
                <a14:m>
                  <m:oMath xmlns:m="http://schemas.openxmlformats.org/officeDocument/2006/math">
                    <m:r>
                      <a:rPr lang="en-US" i="1" dirty="0">
                        <a:solidFill>
                          <a:schemeClr val="bg1">
                            <a:lumMod val="10000"/>
                          </a:schemeClr>
                        </a:solidFill>
                        <a:latin typeface="Cambria Math" panose="02040503050406030204" pitchFamily="18" charset="0"/>
                      </a:rPr>
                      <m:t>𝑚𝑎𝑥𝑆𝑅</m:t>
                    </m:r>
                    <m:r>
                      <a:rPr lang="en-US" i="1" dirty="0">
                        <a:solidFill>
                          <a:schemeClr val="bg1">
                            <a:lumMod val="10000"/>
                          </a:schemeClr>
                        </a:solidFill>
                        <a:latin typeface="Cambria Math" panose="02040503050406030204" pitchFamily="18" charset="0"/>
                      </a:rPr>
                      <m:t>=256</m:t>
                    </m:r>
                  </m:oMath>
                </a14:m>
                <a:r>
                  <a:rPr lang="en-US" dirty="0"/>
                  <a:t>:</a:t>
                </a:r>
              </a:p>
              <a:p>
                <a:pPr marL="0" indent="0">
                  <a:buNone/>
                </a:pPr>
                <a14:m>
                  <m:oMathPara xmlns:m="http://schemas.openxmlformats.org/officeDocument/2006/math">
                    <m:oMathParaPr>
                      <m:jc m:val="centerGroup"/>
                    </m:oMathParaPr>
                    <m:oMath xmlns:m="http://schemas.openxmlformats.org/officeDocument/2006/math">
                      <m:r>
                        <a:rPr lang="en-CA" i="1" smtClean="0">
                          <a:solidFill>
                            <a:schemeClr val="bg1">
                              <a:lumMod val="10000"/>
                            </a:schemeClr>
                          </a:solidFill>
                          <a:effectLst/>
                          <a:latin typeface="Cambria Math" panose="02040503050406030204" pitchFamily="18" charset="0"/>
                          <a:ea typeface="Times New Roman" panose="02020603050405020304" pitchFamily="18" charset="0"/>
                        </a:rPr>
                        <m:t>𝑆𝑒𝑎𝑟𝑐h𝑅𝑎𝑛𝑔𝑒𝑊</m:t>
                      </m:r>
                      <m:r>
                        <a:rPr lang="en-CA" i="1" smtClean="0">
                          <a:solidFill>
                            <a:schemeClr val="bg1">
                              <a:lumMod val="10000"/>
                            </a:schemeClr>
                          </a:solidFill>
                          <a:effectLst/>
                          <a:latin typeface="Cambria Math" panose="02040503050406030204" pitchFamily="18" charset="0"/>
                          <a:ea typeface="Times New Roman" panose="02020603050405020304" pitchFamily="18" charset="0"/>
                        </a:rPr>
                        <m:t>=</m:t>
                      </m:r>
                      <m:r>
                        <a:rPr lang="en-CA" i="1" smtClean="0">
                          <a:solidFill>
                            <a:schemeClr val="bg1">
                              <a:lumMod val="10000"/>
                            </a:schemeClr>
                          </a:solidFill>
                          <a:effectLst/>
                          <a:latin typeface="Cambria Math" panose="02040503050406030204" pitchFamily="18" charset="0"/>
                          <a:ea typeface="Times New Roman" panose="02020603050405020304" pitchFamily="18" charset="0"/>
                        </a:rPr>
                        <m:t>𝑆𝑒𝑎𝑟𝑐h𝑅𝑎𝑛𝑔𝑒𝐻</m:t>
                      </m:r>
                      <m:r>
                        <a:rPr lang="en-CA" i="1" smtClean="0">
                          <a:solidFill>
                            <a:schemeClr val="bg1">
                              <a:lumMod val="10000"/>
                            </a:schemeClr>
                          </a:solidFill>
                          <a:effectLst/>
                          <a:latin typeface="Cambria Math" panose="02040503050406030204" pitchFamily="18" charset="0"/>
                          <a:ea typeface="Times New Roman" panose="02020603050405020304" pitchFamily="18" charset="0"/>
                        </a:rPr>
                        <m:t>=</m:t>
                      </m:r>
                      <m:func>
                        <m:funcPr>
                          <m:ctrlPr>
                            <a:rPr lang="en-US" i="1">
                              <a:solidFill>
                                <a:schemeClr val="bg1">
                                  <a:lumMod val="10000"/>
                                </a:schemeClr>
                              </a:solidFill>
                              <a:effectLst/>
                              <a:latin typeface="Cambria Math" panose="02040503050406030204" pitchFamily="18" charset="0"/>
                              <a:ea typeface="Times New Roman" panose="02020603050405020304" pitchFamily="18" charset="0"/>
                            </a:rPr>
                          </m:ctrlPr>
                        </m:funcPr>
                        <m:fName>
                          <m:r>
                            <m:rPr>
                              <m:sty m:val="p"/>
                            </m:rPr>
                            <a:rPr lang="en-CA">
                              <a:solidFill>
                                <a:schemeClr val="bg1">
                                  <a:lumMod val="10000"/>
                                </a:schemeClr>
                              </a:solidFill>
                              <a:effectLst/>
                              <a:latin typeface="Cambria Math" panose="02040503050406030204" pitchFamily="18" charset="0"/>
                              <a:ea typeface="Times New Roman" panose="02020603050405020304" pitchFamily="18" charset="0"/>
                            </a:rPr>
                            <m:t>clip</m:t>
                          </m:r>
                        </m:fName>
                        <m:e>
                          <m:d>
                            <m:dPr>
                              <m:ctrlPr>
                                <a:rPr lang="en-US" i="1">
                                  <a:solidFill>
                                    <a:schemeClr val="bg1">
                                      <a:lumMod val="10000"/>
                                    </a:schemeClr>
                                  </a:solidFill>
                                  <a:effectLst/>
                                  <a:latin typeface="Cambria Math" panose="02040503050406030204" pitchFamily="18" charset="0"/>
                                  <a:ea typeface="Times New Roman" panose="02020603050405020304" pitchFamily="18" charset="0"/>
                                </a:rPr>
                              </m:ctrlPr>
                            </m:dPr>
                            <m:e>
                              <m:r>
                                <a:rPr lang="en-CA" i="1">
                                  <a:solidFill>
                                    <a:schemeClr val="bg1">
                                      <a:lumMod val="10000"/>
                                    </a:schemeClr>
                                  </a:solidFill>
                                  <a:effectLst/>
                                  <a:latin typeface="Cambria Math" panose="02040503050406030204" pitchFamily="18" charset="0"/>
                                  <a:ea typeface="Times New Roman" panose="02020603050405020304" pitchFamily="18" charset="0"/>
                                </a:rPr>
                                <m:t>𝑎</m:t>
                              </m:r>
                              <m:r>
                                <a:rPr lang="en-CA" i="1">
                                  <a:solidFill>
                                    <a:schemeClr val="bg1">
                                      <a:lumMod val="10000"/>
                                    </a:schemeClr>
                                  </a:solidFill>
                                  <a:effectLst/>
                                  <a:latin typeface="Cambria Math" panose="02040503050406030204" pitchFamily="18" charset="0"/>
                                  <a:ea typeface="Times New Roman" panose="02020603050405020304" pitchFamily="18" charset="0"/>
                                </a:rPr>
                                <m:t>⋅</m:t>
                              </m:r>
                              <m:func>
                                <m:funcPr>
                                  <m:ctrlPr>
                                    <a:rPr lang="en-US" i="1">
                                      <a:solidFill>
                                        <a:schemeClr val="bg1">
                                          <a:lumMod val="10000"/>
                                        </a:schemeClr>
                                      </a:solidFill>
                                      <a:effectLst/>
                                      <a:latin typeface="Cambria Math" panose="02040503050406030204" pitchFamily="18" charset="0"/>
                                      <a:ea typeface="Times New Roman" panose="02020603050405020304" pitchFamily="18" charset="0"/>
                                    </a:rPr>
                                  </m:ctrlPr>
                                </m:funcPr>
                                <m:fName>
                                  <m:r>
                                    <m:rPr>
                                      <m:sty m:val="p"/>
                                    </m:rPr>
                                    <a:rPr lang="en-CA">
                                      <a:solidFill>
                                        <a:schemeClr val="bg1">
                                          <a:lumMod val="10000"/>
                                        </a:schemeClr>
                                      </a:solidFill>
                                      <a:effectLst/>
                                      <a:latin typeface="Cambria Math" panose="02040503050406030204" pitchFamily="18" charset="0"/>
                                      <a:ea typeface="Times New Roman" panose="02020603050405020304" pitchFamily="18" charset="0"/>
                                    </a:rPr>
                                    <m:t>max</m:t>
                                  </m:r>
                                </m:fName>
                                <m:e>
                                  <m:d>
                                    <m:dPr>
                                      <m:ctrlPr>
                                        <a:rPr lang="en-US" i="1">
                                          <a:solidFill>
                                            <a:schemeClr val="bg1">
                                              <a:lumMod val="10000"/>
                                            </a:schemeClr>
                                          </a:solidFill>
                                          <a:effectLst/>
                                          <a:latin typeface="Cambria Math" panose="02040503050406030204" pitchFamily="18" charset="0"/>
                                          <a:ea typeface="Times New Roman" panose="02020603050405020304" pitchFamily="18" charset="0"/>
                                        </a:rPr>
                                      </m:ctrlPr>
                                    </m:dPr>
                                    <m:e>
                                      <m:r>
                                        <a:rPr lang="en-CA" i="1">
                                          <a:solidFill>
                                            <a:schemeClr val="bg1">
                                              <a:lumMod val="10000"/>
                                            </a:schemeClr>
                                          </a:solidFill>
                                          <a:effectLst/>
                                          <a:latin typeface="Cambria Math" panose="02040503050406030204" pitchFamily="18" charset="0"/>
                                          <a:ea typeface="Times New Roman" panose="02020603050405020304" pitchFamily="18" charset="0"/>
                                        </a:rPr>
                                        <m:t>𝐵𝑙𝑘𝑊</m:t>
                                      </m:r>
                                      <m:r>
                                        <a:rPr lang="en-CA" i="1">
                                          <a:solidFill>
                                            <a:schemeClr val="bg1">
                                              <a:lumMod val="10000"/>
                                            </a:schemeClr>
                                          </a:solidFill>
                                          <a:effectLst/>
                                          <a:latin typeface="Cambria Math" panose="02040503050406030204" pitchFamily="18" charset="0"/>
                                          <a:ea typeface="Times New Roman" panose="02020603050405020304" pitchFamily="18" charset="0"/>
                                        </a:rPr>
                                        <m:t>,</m:t>
                                      </m:r>
                                      <m:r>
                                        <a:rPr lang="en-CA" i="1">
                                          <a:solidFill>
                                            <a:schemeClr val="bg1">
                                              <a:lumMod val="10000"/>
                                            </a:schemeClr>
                                          </a:solidFill>
                                          <a:effectLst/>
                                          <a:latin typeface="Cambria Math" panose="02040503050406030204" pitchFamily="18" charset="0"/>
                                          <a:ea typeface="Times New Roman" panose="02020603050405020304" pitchFamily="18" charset="0"/>
                                        </a:rPr>
                                        <m:t>𝐵𝑙𝑘𝐻</m:t>
                                      </m:r>
                                    </m:e>
                                  </m:d>
                                </m:e>
                              </m:func>
                              <m:r>
                                <a:rPr lang="en-CA" i="1">
                                  <a:solidFill>
                                    <a:schemeClr val="bg1">
                                      <a:lumMod val="10000"/>
                                    </a:schemeClr>
                                  </a:solidFill>
                                  <a:effectLst/>
                                  <a:latin typeface="Cambria Math" panose="02040503050406030204" pitchFamily="18" charset="0"/>
                                  <a:ea typeface="Times New Roman" panose="02020603050405020304" pitchFamily="18" charset="0"/>
                                </a:rPr>
                                <m:t>,</m:t>
                              </m:r>
                              <m:d>
                                <m:dPr>
                                  <m:begChr m:val="["/>
                                  <m:endChr m:val="]"/>
                                  <m:ctrlPr>
                                    <a:rPr lang="en-US" i="1">
                                      <a:solidFill>
                                        <a:schemeClr val="bg1">
                                          <a:lumMod val="10000"/>
                                        </a:schemeClr>
                                      </a:solidFill>
                                      <a:effectLst/>
                                      <a:latin typeface="Cambria Math" panose="02040503050406030204" pitchFamily="18" charset="0"/>
                                      <a:ea typeface="Times New Roman" panose="02020603050405020304" pitchFamily="18" charset="0"/>
                                    </a:rPr>
                                  </m:ctrlPr>
                                </m:dPr>
                                <m:e>
                                  <m:r>
                                    <a:rPr lang="en-CA" i="1">
                                      <a:solidFill>
                                        <a:schemeClr val="bg1">
                                          <a:lumMod val="10000"/>
                                        </a:schemeClr>
                                      </a:solidFill>
                                      <a:effectLst/>
                                      <a:latin typeface="Cambria Math" panose="02040503050406030204" pitchFamily="18" charset="0"/>
                                      <a:ea typeface="Times New Roman" panose="02020603050405020304" pitchFamily="18" charset="0"/>
                                    </a:rPr>
                                    <m:t>𝑚𝑖𝑛𝑆𝑅</m:t>
                                  </m:r>
                                  <m:r>
                                    <a:rPr lang="en-CA" i="1">
                                      <a:solidFill>
                                        <a:schemeClr val="bg1">
                                          <a:lumMod val="10000"/>
                                        </a:schemeClr>
                                      </a:solidFill>
                                      <a:effectLst/>
                                      <a:latin typeface="Cambria Math" panose="02040503050406030204" pitchFamily="18" charset="0"/>
                                      <a:ea typeface="Times New Roman" panose="02020603050405020304" pitchFamily="18" charset="0"/>
                                    </a:rPr>
                                    <m:t>;</m:t>
                                  </m:r>
                                  <m:r>
                                    <a:rPr lang="en-CA" i="1">
                                      <a:solidFill>
                                        <a:schemeClr val="bg1">
                                          <a:lumMod val="10000"/>
                                        </a:schemeClr>
                                      </a:solidFill>
                                      <a:effectLst/>
                                      <a:latin typeface="Cambria Math" panose="02040503050406030204" pitchFamily="18" charset="0"/>
                                      <a:ea typeface="Times New Roman" panose="02020603050405020304" pitchFamily="18" charset="0"/>
                                    </a:rPr>
                                    <m:t>𝑚𝑎𝑥𝑆𝑅</m:t>
                                  </m:r>
                                </m:e>
                              </m:d>
                            </m:e>
                          </m:d>
                        </m:e>
                      </m:func>
                    </m:oMath>
                  </m:oMathPara>
                </a14:m>
                <a:endParaRPr lang="en-US" dirty="0">
                  <a:solidFill>
                    <a:schemeClr val="bg1">
                      <a:lumMod val="10000"/>
                    </a:schemeClr>
                  </a:solidFill>
                </a:endParaRPr>
              </a:p>
              <a:p>
                <a:r>
                  <a:rPr lang="en-US" dirty="0"/>
                  <a:t>Axis areas – long narrow rectangular areas beyond the main search rectangle along horizontal and vertical directions.</a:t>
                </a:r>
              </a:p>
              <a:p>
                <a:r>
                  <a:rPr lang="en-US" dirty="0"/>
                  <a:t>Cross-shape regions around candidates derived for IBC Merge.</a:t>
                </a:r>
              </a:p>
              <a:p>
                <a:pPr marL="0" indent="0">
                  <a:buNone/>
                </a:pPr>
                <a:endParaRPr lang="en-US" dirty="0">
                  <a:solidFill>
                    <a:schemeClr val="bg1">
                      <a:lumMod val="10000"/>
                    </a:schemeClr>
                  </a:solidFill>
                </a:endParaRPr>
              </a:p>
            </p:txBody>
          </p:sp>
        </mc:Choice>
        <mc:Fallback xmlns="">
          <p:sp>
            <p:nvSpPr>
              <p:cNvPr id="3" name="Content Placeholder 2">
                <a:extLst>
                  <a:ext uri="{FF2B5EF4-FFF2-40B4-BE49-F238E27FC236}">
                    <a16:creationId xmlns:a16="http://schemas.microsoft.com/office/drawing/2014/main" id="{55EDBE10-9807-DF8D-C5E4-E819AB3C6EDB}"/>
                  </a:ext>
                </a:extLst>
              </p:cNvPr>
              <p:cNvSpPr>
                <a:spLocks noGrp="1" noRot="1" noChangeAspect="1" noMove="1" noResize="1" noEditPoints="1" noAdjustHandles="1" noChangeArrowheads="1" noChangeShapeType="1" noTextEdit="1"/>
              </p:cNvSpPr>
              <p:nvPr>
                <p:ph sz="quarter" idx="14"/>
              </p:nvPr>
            </p:nvSpPr>
            <p:spPr>
              <a:xfrm>
                <a:off x="493076" y="1708912"/>
                <a:ext cx="11189336" cy="4681727"/>
              </a:xfrm>
              <a:blipFill>
                <a:blip r:embed="rId2"/>
                <a:stretch>
                  <a:fillRect l="-1689" t="-2083" r="-872"/>
                </a:stretch>
              </a:blipFill>
            </p:spPr>
            <p:txBody>
              <a:bodyPr/>
              <a:lstStyle/>
              <a:p>
                <a:r>
                  <a:rPr lang="en-US">
                    <a:noFill/>
                  </a:rPr>
                  <a:t> </a:t>
                </a:r>
              </a:p>
            </p:txBody>
          </p:sp>
        </mc:Fallback>
      </mc:AlternateContent>
      <p:sp>
        <p:nvSpPr>
          <p:cNvPr id="4" name="Subtitle 3">
            <a:extLst>
              <a:ext uri="{FF2B5EF4-FFF2-40B4-BE49-F238E27FC236}">
                <a16:creationId xmlns:a16="http://schemas.microsoft.com/office/drawing/2014/main" id="{3DB63E00-2BA9-4AA4-06B2-5593DCC19476}"/>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035010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 name="Group 117">
            <a:extLst>
              <a:ext uri="{FF2B5EF4-FFF2-40B4-BE49-F238E27FC236}">
                <a16:creationId xmlns:a16="http://schemas.microsoft.com/office/drawing/2014/main" id="{BD380739-B713-E8F8-D95A-B8C438192E34}"/>
              </a:ext>
            </a:extLst>
          </p:cNvPr>
          <p:cNvGrpSpPr/>
          <p:nvPr/>
        </p:nvGrpSpPr>
        <p:grpSpPr>
          <a:xfrm>
            <a:off x="5265420" y="701039"/>
            <a:ext cx="6592920" cy="4788581"/>
            <a:chOff x="5240856" y="1657314"/>
            <a:chExt cx="6592920" cy="4788581"/>
          </a:xfrm>
        </p:grpSpPr>
        <p:grpSp>
          <p:nvGrpSpPr>
            <p:cNvPr id="119" name="Group 118">
              <a:extLst>
                <a:ext uri="{FF2B5EF4-FFF2-40B4-BE49-F238E27FC236}">
                  <a16:creationId xmlns:a16="http://schemas.microsoft.com/office/drawing/2014/main" id="{DB1D4169-ECA9-B28A-7F26-90042C660C8A}"/>
                </a:ext>
              </a:extLst>
            </p:cNvPr>
            <p:cNvGrpSpPr/>
            <p:nvPr/>
          </p:nvGrpSpPr>
          <p:grpSpPr>
            <a:xfrm>
              <a:off x="7105438" y="3203787"/>
              <a:ext cx="4728338" cy="3242108"/>
              <a:chOff x="6635044" y="3050767"/>
              <a:chExt cx="4728338" cy="3242108"/>
            </a:xfrm>
          </p:grpSpPr>
          <p:sp>
            <p:nvSpPr>
              <p:cNvPr id="122" name="Rectangle 121">
                <a:extLst>
                  <a:ext uri="{FF2B5EF4-FFF2-40B4-BE49-F238E27FC236}">
                    <a16:creationId xmlns:a16="http://schemas.microsoft.com/office/drawing/2014/main" id="{0D016DDA-6B80-683E-9964-1F8012C5610A}"/>
                  </a:ext>
                </a:extLst>
              </p:cNvPr>
              <p:cNvSpPr/>
              <p:nvPr/>
            </p:nvSpPr>
            <p:spPr>
              <a:xfrm>
                <a:off x="7522723" y="5207319"/>
                <a:ext cx="974375" cy="92029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1</a:t>
                </a:r>
              </a:p>
            </p:txBody>
          </p:sp>
          <p:sp>
            <p:nvSpPr>
              <p:cNvPr id="123" name="Rectangle 122">
                <a:extLst>
                  <a:ext uri="{FF2B5EF4-FFF2-40B4-BE49-F238E27FC236}">
                    <a16:creationId xmlns:a16="http://schemas.microsoft.com/office/drawing/2014/main" id="{0680258B-6BA0-4B25-EC8C-247595848C1E}"/>
                  </a:ext>
                </a:extLst>
              </p:cNvPr>
              <p:cNvSpPr/>
              <p:nvPr/>
            </p:nvSpPr>
            <p:spPr>
              <a:xfrm>
                <a:off x="6635046" y="4135557"/>
                <a:ext cx="1862051" cy="1071764"/>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4</a:t>
                </a:r>
              </a:p>
            </p:txBody>
          </p:sp>
          <p:sp>
            <p:nvSpPr>
              <p:cNvPr id="124" name="Rectangle 123">
                <a:extLst>
                  <a:ext uri="{FF2B5EF4-FFF2-40B4-BE49-F238E27FC236}">
                    <a16:creationId xmlns:a16="http://schemas.microsoft.com/office/drawing/2014/main" id="{CFF9222F-E604-06CD-9E51-12E87C59279E}"/>
                  </a:ext>
                </a:extLst>
              </p:cNvPr>
              <p:cNvSpPr/>
              <p:nvPr/>
            </p:nvSpPr>
            <p:spPr>
              <a:xfrm>
                <a:off x="8497096" y="4140977"/>
                <a:ext cx="452352" cy="75206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0</a:t>
                </a:r>
              </a:p>
            </p:txBody>
          </p:sp>
          <p:sp>
            <p:nvSpPr>
              <p:cNvPr id="125" name="Rectangle 124">
                <a:extLst>
                  <a:ext uri="{FF2B5EF4-FFF2-40B4-BE49-F238E27FC236}">
                    <a16:creationId xmlns:a16="http://schemas.microsoft.com/office/drawing/2014/main" id="{529E059A-A217-ECBE-6CD8-34FCEFC0B29A}"/>
                  </a:ext>
                </a:extLst>
              </p:cNvPr>
              <p:cNvSpPr/>
              <p:nvPr/>
            </p:nvSpPr>
            <p:spPr>
              <a:xfrm>
                <a:off x="8949447" y="4140977"/>
                <a:ext cx="574685" cy="75206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2</a:t>
                </a:r>
              </a:p>
            </p:txBody>
          </p:sp>
          <p:sp>
            <p:nvSpPr>
              <p:cNvPr id="126" name="Rectangle 125">
                <a:extLst>
                  <a:ext uri="{FF2B5EF4-FFF2-40B4-BE49-F238E27FC236}">
                    <a16:creationId xmlns:a16="http://schemas.microsoft.com/office/drawing/2014/main" id="{E06DD2A6-4B72-7C5B-C80F-5CE611743D2E}"/>
                  </a:ext>
                </a:extLst>
              </p:cNvPr>
              <p:cNvSpPr/>
              <p:nvPr/>
            </p:nvSpPr>
            <p:spPr>
              <a:xfrm>
                <a:off x="6635044" y="5207319"/>
                <a:ext cx="887679" cy="92029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5</a:t>
                </a:r>
              </a:p>
            </p:txBody>
          </p:sp>
          <p:sp>
            <p:nvSpPr>
              <p:cNvPr id="127" name="Rectangle 126">
                <a:extLst>
                  <a:ext uri="{FF2B5EF4-FFF2-40B4-BE49-F238E27FC236}">
                    <a16:creationId xmlns:a16="http://schemas.microsoft.com/office/drawing/2014/main" id="{47BEEEF2-7D21-6593-3184-28AA008FEB78}"/>
                  </a:ext>
                </a:extLst>
              </p:cNvPr>
              <p:cNvSpPr/>
              <p:nvPr/>
            </p:nvSpPr>
            <p:spPr>
              <a:xfrm>
                <a:off x="6635047" y="3050767"/>
                <a:ext cx="4728335" cy="1090209"/>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3</a:t>
                </a:r>
              </a:p>
            </p:txBody>
          </p:sp>
          <p:sp>
            <p:nvSpPr>
              <p:cNvPr id="128" name="Rectangle 127">
                <a:extLst>
                  <a:ext uri="{FF2B5EF4-FFF2-40B4-BE49-F238E27FC236}">
                    <a16:creationId xmlns:a16="http://schemas.microsoft.com/office/drawing/2014/main" id="{D5FE9021-CAAA-9E81-4999-07EBAFD53DC9}"/>
                  </a:ext>
                </a:extLst>
              </p:cNvPr>
              <p:cNvSpPr/>
              <p:nvPr/>
            </p:nvSpPr>
            <p:spPr>
              <a:xfrm>
                <a:off x="7767245" y="4397293"/>
                <a:ext cx="1948749" cy="1895582"/>
              </a:xfrm>
              <a:prstGeom prst="rect">
                <a:avLst/>
              </a:prstGeom>
              <a:noFill/>
              <a:ln>
                <a:solidFill>
                  <a:srgbClr val="00B0F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96000"/>
                  </a:lnSpc>
                </a:pPr>
                <a:r>
                  <a:rPr lang="en-US" dirty="0">
                    <a:solidFill>
                      <a:schemeClr val="tx2">
                        <a:lumMod val="25000"/>
                        <a:lumOff val="75000"/>
                      </a:schemeClr>
                    </a:solidFill>
                    <a:latin typeface="Microsoft Sans Serif"/>
                    <a:cs typeface="Microsoft Sans Serif" panose="020B0604020202020204" pitchFamily="34" charset="0"/>
                  </a:rPr>
                  <a:t>CTU</a:t>
                </a:r>
              </a:p>
            </p:txBody>
          </p:sp>
          <p:sp>
            <p:nvSpPr>
              <p:cNvPr id="129" name="Rectangle 128">
                <a:extLst>
                  <a:ext uri="{FF2B5EF4-FFF2-40B4-BE49-F238E27FC236}">
                    <a16:creationId xmlns:a16="http://schemas.microsoft.com/office/drawing/2014/main" id="{7026EC72-3058-8957-50C7-DC92F992A3B4}"/>
                  </a:ext>
                </a:extLst>
              </p:cNvPr>
              <p:cNvSpPr/>
              <p:nvPr/>
            </p:nvSpPr>
            <p:spPr>
              <a:xfrm>
                <a:off x="8949447" y="5183354"/>
                <a:ext cx="312359" cy="153504"/>
              </a:xfrm>
              <a:prstGeom prst="rect">
                <a:avLst/>
              </a:prstGeom>
              <a:pattFill prst="ltUpDiag">
                <a:fgClr>
                  <a:schemeClr val="bg1">
                    <a:lumMod val="10000"/>
                  </a:schemeClr>
                </a:fgClr>
                <a:bgClr>
                  <a:schemeClr val="bg1"/>
                </a:bgClr>
              </a:patt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endParaRPr lang="en-US" dirty="0">
                  <a:solidFill>
                    <a:schemeClr val="tx1"/>
                  </a:solidFill>
                  <a:latin typeface="Microsoft Sans Serif"/>
                  <a:cs typeface="Microsoft Sans Serif" panose="020B0604020202020204" pitchFamily="34" charset="0"/>
                </a:endParaRPr>
              </a:p>
            </p:txBody>
          </p:sp>
          <p:sp>
            <p:nvSpPr>
              <p:cNvPr id="130" name="TextBox 129">
                <a:extLst>
                  <a:ext uri="{FF2B5EF4-FFF2-40B4-BE49-F238E27FC236}">
                    <a16:creationId xmlns:a16="http://schemas.microsoft.com/office/drawing/2014/main" id="{C0CF9420-0C21-1323-B92C-ADC978F4BF51}"/>
                  </a:ext>
                </a:extLst>
              </p:cNvPr>
              <p:cNvSpPr txBox="1"/>
              <p:nvPr/>
            </p:nvSpPr>
            <p:spPr>
              <a:xfrm>
                <a:off x="8843300" y="5345084"/>
                <a:ext cx="524652" cy="224742"/>
              </a:xfrm>
              <a:prstGeom prst="rect">
                <a:avLst/>
              </a:prstGeom>
            </p:spPr>
            <p:txBody>
              <a:bodyPr vert="horz" wrap="none" lIns="0" tIns="0" rIns="0" bIns="0" rtlCol="0">
                <a:noAutofit/>
              </a:bodyPr>
              <a:lstStyle/>
              <a:p>
                <a:pPr algn="ctr">
                  <a:buNone/>
                </a:pPr>
                <a:r>
                  <a:rPr lang="en-US" sz="1400" dirty="0">
                    <a:ea typeface="Cambria Math" panose="02040503050406030204" pitchFamily="18" charset="0"/>
                  </a:rPr>
                  <a:t>CU</a:t>
                </a:r>
              </a:p>
            </p:txBody>
          </p:sp>
        </p:grpSp>
        <p:sp>
          <p:nvSpPr>
            <p:cNvPr id="120" name="Rectangle 119">
              <a:extLst>
                <a:ext uri="{FF2B5EF4-FFF2-40B4-BE49-F238E27FC236}">
                  <a16:creationId xmlns:a16="http://schemas.microsoft.com/office/drawing/2014/main" id="{4018B33E-8FF7-5EC9-073B-8F666B367F51}"/>
                </a:ext>
              </a:extLst>
            </p:cNvPr>
            <p:cNvSpPr/>
            <p:nvPr/>
          </p:nvSpPr>
          <p:spPr>
            <a:xfrm>
              <a:off x="5240856" y="5216165"/>
              <a:ext cx="1862050" cy="273713"/>
            </a:xfrm>
            <a:prstGeom prst="rect">
              <a:avLst/>
            </a:prstGeom>
            <a:solidFill>
              <a:schemeClr val="bg2">
                <a:lumMod val="20000"/>
                <a:lumOff val="8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i="1" dirty="0" err="1">
                  <a:solidFill>
                    <a:schemeClr val="bg2">
                      <a:lumMod val="50000"/>
                    </a:schemeClr>
                  </a:solidFill>
                  <a:latin typeface="Microsoft Sans Serif"/>
                  <a:cs typeface="Microsoft Sans Serif" panose="020B0604020202020204" pitchFamily="34" charset="0"/>
                </a:rPr>
                <a:t>hor</a:t>
              </a:r>
              <a:r>
                <a:rPr lang="en-US" i="1" dirty="0">
                  <a:solidFill>
                    <a:schemeClr val="bg2">
                      <a:lumMod val="50000"/>
                    </a:schemeClr>
                  </a:solidFill>
                  <a:latin typeface="Microsoft Sans Serif"/>
                  <a:cs typeface="Microsoft Sans Serif" panose="020B0604020202020204" pitchFamily="34" charset="0"/>
                </a:rPr>
                <a:t> axis area</a:t>
              </a:r>
            </a:p>
          </p:txBody>
        </p:sp>
        <p:sp>
          <p:nvSpPr>
            <p:cNvPr id="121" name="Rectangle 120">
              <a:extLst>
                <a:ext uri="{FF2B5EF4-FFF2-40B4-BE49-F238E27FC236}">
                  <a16:creationId xmlns:a16="http://schemas.microsoft.com/office/drawing/2014/main" id="{D4304430-5CF6-B025-E1A9-37F895C71D93}"/>
                </a:ext>
              </a:extLst>
            </p:cNvPr>
            <p:cNvSpPr/>
            <p:nvPr/>
          </p:nvSpPr>
          <p:spPr>
            <a:xfrm rot="16200000">
              <a:off x="8648663" y="2291637"/>
              <a:ext cx="1542359" cy="273713"/>
            </a:xfrm>
            <a:prstGeom prst="rect">
              <a:avLst/>
            </a:prstGeom>
            <a:solidFill>
              <a:schemeClr val="bg2">
                <a:lumMod val="20000"/>
                <a:lumOff val="8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i="1" dirty="0" err="1">
                  <a:solidFill>
                    <a:schemeClr val="bg2">
                      <a:lumMod val="50000"/>
                    </a:schemeClr>
                  </a:solidFill>
                  <a:latin typeface="Microsoft Sans Serif"/>
                  <a:cs typeface="Microsoft Sans Serif" panose="020B0604020202020204" pitchFamily="34" charset="0"/>
                </a:rPr>
                <a:t>ver</a:t>
              </a:r>
              <a:r>
                <a:rPr lang="en-US" i="1" dirty="0">
                  <a:solidFill>
                    <a:schemeClr val="bg2">
                      <a:lumMod val="50000"/>
                    </a:schemeClr>
                  </a:solidFill>
                  <a:latin typeface="Microsoft Sans Serif"/>
                  <a:cs typeface="Microsoft Sans Serif" panose="020B0604020202020204" pitchFamily="34" charset="0"/>
                </a:rPr>
                <a:t> axis area</a:t>
              </a:r>
            </a:p>
          </p:txBody>
        </p:sp>
      </p:grpSp>
      <p:sp>
        <p:nvSpPr>
          <p:cNvPr id="2" name="Title 1">
            <a:extLst>
              <a:ext uri="{FF2B5EF4-FFF2-40B4-BE49-F238E27FC236}">
                <a16:creationId xmlns:a16="http://schemas.microsoft.com/office/drawing/2014/main" id="{82B7376E-6194-124A-D24D-BBB1A8BE7E42}"/>
              </a:ext>
            </a:extLst>
          </p:cNvPr>
          <p:cNvSpPr>
            <a:spLocks noGrp="1"/>
          </p:cNvSpPr>
          <p:nvPr>
            <p:ph type="title"/>
          </p:nvPr>
        </p:nvSpPr>
        <p:spPr>
          <a:xfrm>
            <a:off x="495300" y="565125"/>
            <a:ext cx="11187112" cy="439479"/>
          </a:xfrm>
        </p:spPr>
        <p:txBody>
          <a:bodyPr/>
          <a:lstStyle/>
          <a:p>
            <a:r>
              <a:rPr lang="en-US" dirty="0"/>
              <a:t>Area in the proposed design</a:t>
            </a:r>
          </a:p>
        </p:txBody>
      </p:sp>
      <p:cxnSp>
        <p:nvCxnSpPr>
          <p:cNvPr id="14" name="Straight Arrow Connector 13">
            <a:extLst>
              <a:ext uri="{FF2B5EF4-FFF2-40B4-BE49-F238E27FC236}">
                <a16:creationId xmlns:a16="http://schemas.microsoft.com/office/drawing/2014/main" id="{791C3261-3F95-51A1-97D3-7DFA1E5932AF}"/>
              </a:ext>
            </a:extLst>
          </p:cNvPr>
          <p:cNvCxnSpPr>
            <a:cxnSpLocks/>
            <a:stCxn id="15" idx="3"/>
            <a:endCxn id="16" idx="2"/>
          </p:cNvCxnSpPr>
          <p:nvPr/>
        </p:nvCxnSpPr>
        <p:spPr>
          <a:xfrm flipV="1">
            <a:off x="9012195" y="1530125"/>
            <a:ext cx="1505859" cy="481763"/>
          </a:xfrm>
          <a:prstGeom prst="straightConnector1">
            <a:avLst/>
          </a:prstGeom>
          <a:ln>
            <a:headEnd type="none" w="med" len="sm"/>
            <a:tailEnd type="triangle"/>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FB2F7217-5524-13F9-7E58-C26B4742EAD1}"/>
              </a:ext>
            </a:extLst>
          </p:cNvPr>
          <p:cNvSpPr txBox="1"/>
          <p:nvPr/>
        </p:nvSpPr>
        <p:spPr>
          <a:xfrm>
            <a:off x="6605502" y="1893714"/>
            <a:ext cx="2406693" cy="236347"/>
          </a:xfrm>
          <a:prstGeom prst="rect">
            <a:avLst/>
          </a:prstGeom>
        </p:spPr>
        <p:txBody>
          <a:bodyPr wrap="square" lIns="0" tIns="0" rIns="0" bIns="0" rtlCol="0">
            <a:spAutoFit/>
          </a:bodyPr>
          <a:lstStyle/>
          <a:p>
            <a:pPr algn="ctr">
              <a:lnSpc>
                <a:spcPct val="96000"/>
              </a:lnSpc>
            </a:pPr>
            <a:r>
              <a:rPr lang="en-US" sz="1600" dirty="0">
                <a:solidFill>
                  <a:schemeClr val="bg1">
                    <a:lumMod val="10000"/>
                  </a:schemeClr>
                </a:solidFill>
                <a:latin typeface="Microsoft Sans Serif"/>
                <a:cs typeface="Microsoft Sans Serif" panose="020B0604020202020204" pitchFamily="34" charset="0"/>
              </a:rPr>
              <a:t>IBC Merge candidates</a:t>
            </a:r>
            <a:endParaRPr lang="en-US" sz="1600" baseline="-25000" dirty="0">
              <a:solidFill>
                <a:schemeClr val="bg1">
                  <a:lumMod val="10000"/>
                </a:schemeClr>
              </a:solidFill>
              <a:latin typeface="Microsoft Sans Serif"/>
              <a:cs typeface="Microsoft Sans Serif" panose="020B0604020202020204" pitchFamily="34" charset="0"/>
            </a:endParaRPr>
          </a:p>
        </p:txBody>
      </p:sp>
      <p:grpSp>
        <p:nvGrpSpPr>
          <p:cNvPr id="132" name="Group 131">
            <a:extLst>
              <a:ext uri="{FF2B5EF4-FFF2-40B4-BE49-F238E27FC236}">
                <a16:creationId xmlns:a16="http://schemas.microsoft.com/office/drawing/2014/main" id="{D314C390-3999-ED58-8B65-AC8556E2DE47}"/>
              </a:ext>
            </a:extLst>
          </p:cNvPr>
          <p:cNvGrpSpPr/>
          <p:nvPr/>
        </p:nvGrpSpPr>
        <p:grpSpPr>
          <a:xfrm>
            <a:off x="5432160" y="2729274"/>
            <a:ext cx="1275353" cy="1275353"/>
            <a:chOff x="5432160" y="2729274"/>
            <a:chExt cx="1275353" cy="1275353"/>
          </a:xfrm>
        </p:grpSpPr>
        <p:sp>
          <p:nvSpPr>
            <p:cNvPr id="33" name="Cross 32">
              <a:extLst>
                <a:ext uri="{FF2B5EF4-FFF2-40B4-BE49-F238E27FC236}">
                  <a16:creationId xmlns:a16="http://schemas.microsoft.com/office/drawing/2014/main" id="{C03DBF97-30EF-4067-B825-9E25E4F42DD4}"/>
                </a:ext>
              </a:extLst>
            </p:cNvPr>
            <p:cNvSpPr/>
            <p:nvPr/>
          </p:nvSpPr>
          <p:spPr>
            <a:xfrm>
              <a:off x="5432160" y="2729274"/>
              <a:ext cx="1275353" cy="1275353"/>
            </a:xfrm>
            <a:prstGeom prst="plus">
              <a:avLst>
                <a:gd name="adj" fmla="val 45712"/>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8" name="Star: 5 Points 17">
              <a:extLst>
                <a:ext uri="{FF2B5EF4-FFF2-40B4-BE49-F238E27FC236}">
                  <a16:creationId xmlns:a16="http://schemas.microsoft.com/office/drawing/2014/main" id="{C837C119-DF0C-EC65-2CD8-9117A134163F}"/>
                </a:ext>
              </a:extLst>
            </p:cNvPr>
            <p:cNvSpPr/>
            <p:nvPr/>
          </p:nvSpPr>
          <p:spPr>
            <a:xfrm>
              <a:off x="6006844" y="3298697"/>
              <a:ext cx="132592" cy="132593"/>
            </a:xfrm>
            <a:prstGeom prst="star5">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cxnSp>
        <p:nvCxnSpPr>
          <p:cNvPr id="22" name="Straight Arrow Connector 21">
            <a:extLst>
              <a:ext uri="{FF2B5EF4-FFF2-40B4-BE49-F238E27FC236}">
                <a16:creationId xmlns:a16="http://schemas.microsoft.com/office/drawing/2014/main" id="{40984D4A-07D8-B7F2-272D-27AC2EB35C34}"/>
              </a:ext>
            </a:extLst>
          </p:cNvPr>
          <p:cNvCxnSpPr>
            <a:cxnSpLocks/>
          </p:cNvCxnSpPr>
          <p:nvPr/>
        </p:nvCxnSpPr>
        <p:spPr>
          <a:xfrm flipH="1">
            <a:off x="6168457" y="2192498"/>
            <a:ext cx="726194" cy="1098777"/>
          </a:xfrm>
          <a:prstGeom prst="straightConnector1">
            <a:avLst/>
          </a:prstGeom>
          <a:ln>
            <a:headEnd type="none" w="med" len="sm"/>
            <a:tailEnd type="triangle"/>
          </a:ln>
        </p:spPr>
        <p:style>
          <a:lnRef idx="1">
            <a:schemeClr val="dk1"/>
          </a:lnRef>
          <a:fillRef idx="0">
            <a:schemeClr val="dk1"/>
          </a:fillRef>
          <a:effectRef idx="0">
            <a:schemeClr val="dk1"/>
          </a:effectRef>
          <a:fontRef idx="minor">
            <a:schemeClr val="tx1"/>
          </a:fontRef>
        </p:style>
      </p:cxnSp>
      <p:sp>
        <p:nvSpPr>
          <p:cNvPr id="36" name="TextBox 35">
            <a:extLst>
              <a:ext uri="{FF2B5EF4-FFF2-40B4-BE49-F238E27FC236}">
                <a16:creationId xmlns:a16="http://schemas.microsoft.com/office/drawing/2014/main" id="{C34BA2C9-F338-1EE4-9F6A-31BADA888A4D}"/>
              </a:ext>
            </a:extLst>
          </p:cNvPr>
          <p:cNvSpPr txBox="1"/>
          <p:nvPr/>
        </p:nvSpPr>
        <p:spPr>
          <a:xfrm>
            <a:off x="6078585" y="1292686"/>
            <a:ext cx="2406693" cy="236347"/>
          </a:xfrm>
          <a:prstGeom prst="rect">
            <a:avLst/>
          </a:prstGeom>
        </p:spPr>
        <p:txBody>
          <a:bodyPr wrap="square" lIns="0" tIns="0" rIns="0" bIns="0" rtlCol="0">
            <a:spAutoFit/>
          </a:bodyPr>
          <a:lstStyle/>
          <a:p>
            <a:pPr algn="ctr">
              <a:lnSpc>
                <a:spcPct val="96000"/>
              </a:lnSpc>
            </a:pPr>
            <a:r>
              <a:rPr lang="en-US" sz="1600" dirty="0">
                <a:solidFill>
                  <a:schemeClr val="accent1">
                    <a:lumMod val="60000"/>
                    <a:lumOff val="40000"/>
                  </a:schemeClr>
                </a:solidFill>
                <a:latin typeface="Microsoft Sans Serif"/>
                <a:cs typeface="Microsoft Sans Serif" panose="020B0604020202020204" pitchFamily="34" charset="0"/>
              </a:rPr>
              <a:t>BV areas</a:t>
            </a:r>
            <a:endParaRPr lang="en-US" sz="1600" baseline="-25000" dirty="0">
              <a:solidFill>
                <a:schemeClr val="accent1">
                  <a:lumMod val="60000"/>
                  <a:lumOff val="40000"/>
                </a:schemeClr>
              </a:solidFill>
              <a:latin typeface="Microsoft Sans Serif"/>
              <a:cs typeface="Microsoft Sans Serif" panose="020B0604020202020204" pitchFamily="34" charset="0"/>
            </a:endParaRPr>
          </a:p>
        </p:txBody>
      </p:sp>
      <p:cxnSp>
        <p:nvCxnSpPr>
          <p:cNvPr id="37" name="Straight Arrow Connector 36">
            <a:extLst>
              <a:ext uri="{FF2B5EF4-FFF2-40B4-BE49-F238E27FC236}">
                <a16:creationId xmlns:a16="http://schemas.microsoft.com/office/drawing/2014/main" id="{19CAA625-297A-802B-FFD6-BECC9ADB6BF4}"/>
              </a:ext>
            </a:extLst>
          </p:cNvPr>
          <p:cNvCxnSpPr>
            <a:cxnSpLocks/>
          </p:cNvCxnSpPr>
          <p:nvPr/>
        </p:nvCxnSpPr>
        <p:spPr>
          <a:xfrm flipV="1">
            <a:off x="7755427" y="1181167"/>
            <a:ext cx="2608823" cy="244789"/>
          </a:xfrm>
          <a:prstGeom prst="straightConnector1">
            <a:avLst/>
          </a:prstGeom>
          <a:ln>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901123AE-15BD-A517-9896-27F5B972D6EF}"/>
              </a:ext>
            </a:extLst>
          </p:cNvPr>
          <p:cNvCxnSpPr>
            <a:cxnSpLocks/>
          </p:cNvCxnSpPr>
          <p:nvPr/>
        </p:nvCxnSpPr>
        <p:spPr>
          <a:xfrm flipH="1">
            <a:off x="6220201" y="1529033"/>
            <a:ext cx="674450" cy="1096712"/>
          </a:xfrm>
          <a:prstGeom prst="straightConnector1">
            <a:avLst/>
          </a:prstGeom>
          <a:ln>
            <a:headEnd type="none" w="med" len="sm"/>
            <a:tailEnd type="triangle"/>
          </a:ln>
        </p:spPr>
        <p:style>
          <a:lnRef idx="1">
            <a:schemeClr val="accent1"/>
          </a:lnRef>
          <a:fillRef idx="0">
            <a:schemeClr val="accent1"/>
          </a:fillRef>
          <a:effectRef idx="0">
            <a:schemeClr val="accent1"/>
          </a:effectRef>
          <a:fontRef idx="minor">
            <a:schemeClr val="tx1"/>
          </a:fontRef>
        </p:style>
      </p:cxnSp>
      <p:grpSp>
        <p:nvGrpSpPr>
          <p:cNvPr id="131" name="Group 130">
            <a:extLst>
              <a:ext uri="{FF2B5EF4-FFF2-40B4-BE49-F238E27FC236}">
                <a16:creationId xmlns:a16="http://schemas.microsoft.com/office/drawing/2014/main" id="{C55478A6-E052-82F2-5AEE-294EEB71298C}"/>
              </a:ext>
            </a:extLst>
          </p:cNvPr>
          <p:cNvGrpSpPr/>
          <p:nvPr/>
        </p:nvGrpSpPr>
        <p:grpSpPr>
          <a:xfrm>
            <a:off x="9921351" y="739831"/>
            <a:ext cx="1624797" cy="1372250"/>
            <a:chOff x="9449240" y="742670"/>
            <a:chExt cx="1624797" cy="1372250"/>
          </a:xfrm>
        </p:grpSpPr>
        <p:sp>
          <p:nvSpPr>
            <p:cNvPr id="28" name="Cross 27">
              <a:extLst>
                <a:ext uri="{FF2B5EF4-FFF2-40B4-BE49-F238E27FC236}">
                  <a16:creationId xmlns:a16="http://schemas.microsoft.com/office/drawing/2014/main" id="{F6748868-821E-2630-92CA-ED5986CED759}"/>
                </a:ext>
              </a:extLst>
            </p:cNvPr>
            <p:cNvSpPr/>
            <p:nvPr/>
          </p:nvSpPr>
          <p:spPr>
            <a:xfrm>
              <a:off x="9449240" y="839567"/>
              <a:ext cx="1275353" cy="1275353"/>
            </a:xfrm>
            <a:prstGeom prst="plus">
              <a:avLst>
                <a:gd name="adj" fmla="val 45712"/>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6" name="Star: 5 Points 15">
              <a:extLst>
                <a:ext uri="{FF2B5EF4-FFF2-40B4-BE49-F238E27FC236}">
                  <a16:creationId xmlns:a16="http://schemas.microsoft.com/office/drawing/2014/main" id="{99A3A2E9-C7CF-5D0D-2C60-C2B783143115}"/>
                </a:ext>
              </a:extLst>
            </p:cNvPr>
            <p:cNvSpPr/>
            <p:nvPr/>
          </p:nvSpPr>
          <p:spPr>
            <a:xfrm>
              <a:off x="10020620" y="1400372"/>
              <a:ext cx="132594" cy="132592"/>
            </a:xfrm>
            <a:prstGeom prst="star5">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cxnSp>
          <p:nvCxnSpPr>
            <p:cNvPr id="65" name="Straight Arrow Connector 64">
              <a:extLst>
                <a:ext uri="{FF2B5EF4-FFF2-40B4-BE49-F238E27FC236}">
                  <a16:creationId xmlns:a16="http://schemas.microsoft.com/office/drawing/2014/main" id="{2168E2F0-8AF7-0B58-89E8-CDE0A1074C83}"/>
                </a:ext>
              </a:extLst>
            </p:cNvPr>
            <p:cNvCxnSpPr>
              <a:cxnSpLocks/>
            </p:cNvCxnSpPr>
            <p:nvPr/>
          </p:nvCxnSpPr>
          <p:spPr>
            <a:xfrm>
              <a:off x="10086916" y="945087"/>
              <a:ext cx="637677" cy="0"/>
            </a:xfrm>
            <a:prstGeom prst="straightConnector1">
              <a:avLst/>
            </a:prstGeom>
            <a:ln w="9525" cap="flat" cmpd="sng" algn="ctr">
              <a:solidFill>
                <a:schemeClr val="dk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66" name="Straight Arrow Connector 65">
              <a:extLst>
                <a:ext uri="{FF2B5EF4-FFF2-40B4-BE49-F238E27FC236}">
                  <a16:creationId xmlns:a16="http://schemas.microsoft.com/office/drawing/2014/main" id="{911D769F-1F81-66DE-6D85-0698D8E6178E}"/>
                </a:ext>
              </a:extLst>
            </p:cNvPr>
            <p:cNvCxnSpPr>
              <a:cxnSpLocks/>
            </p:cNvCxnSpPr>
            <p:nvPr/>
          </p:nvCxnSpPr>
          <p:spPr>
            <a:xfrm>
              <a:off x="10790195" y="1547813"/>
              <a:ext cx="0" cy="174965"/>
            </a:xfrm>
            <a:prstGeom prst="straightConnector1">
              <a:avLst/>
            </a:prstGeom>
            <a:ln w="9525" cap="flat" cmpd="sng" algn="ctr">
              <a:solidFill>
                <a:schemeClr val="dk1"/>
              </a:solidFill>
              <a:prstDash val="solid"/>
              <a:round/>
              <a:headEnd type="arrow" w="med" len="med"/>
              <a:tailEnd type="none" w="med" len="med"/>
            </a:ln>
            <a:effectLst>
              <a:glow>
                <a:schemeClr val="accent1">
                  <a:alpha val="40000"/>
                </a:schemeClr>
              </a:glow>
            </a:effectLst>
          </p:spPr>
          <p:style>
            <a:lnRef idx="0">
              <a:scrgbClr r="0" g="0" b="0"/>
            </a:lnRef>
            <a:fillRef idx="0">
              <a:scrgbClr r="0" g="0" b="0"/>
            </a:fillRef>
            <a:effectRef idx="0">
              <a:scrgbClr r="0" g="0" b="0"/>
            </a:effectRef>
            <a:fontRef idx="minor">
              <a:schemeClr val="tx1"/>
            </a:fontRef>
          </p:style>
        </p:cxnSp>
        <p:cxnSp>
          <p:nvCxnSpPr>
            <p:cNvPr id="80" name="Straight Connector 79">
              <a:extLst>
                <a:ext uri="{FF2B5EF4-FFF2-40B4-BE49-F238E27FC236}">
                  <a16:creationId xmlns:a16="http://schemas.microsoft.com/office/drawing/2014/main" id="{E07565ED-BD4E-A0E5-2C90-69D113A5BDB6}"/>
                </a:ext>
              </a:extLst>
            </p:cNvPr>
            <p:cNvCxnSpPr>
              <a:cxnSpLocks/>
              <a:endCxn id="28" idx="0"/>
            </p:cNvCxnSpPr>
            <p:nvPr/>
          </p:nvCxnSpPr>
          <p:spPr>
            <a:xfrm flipV="1">
              <a:off x="10086917" y="839567"/>
              <a:ext cx="0" cy="530151"/>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82" name="TextBox 81">
              <a:extLst>
                <a:ext uri="{FF2B5EF4-FFF2-40B4-BE49-F238E27FC236}">
                  <a16:creationId xmlns:a16="http://schemas.microsoft.com/office/drawing/2014/main" id="{2E3721AE-7E0B-7075-0462-B3DCB96C3FD3}"/>
                </a:ext>
              </a:extLst>
            </p:cNvPr>
            <p:cNvSpPr txBox="1"/>
            <p:nvPr/>
          </p:nvSpPr>
          <p:spPr>
            <a:xfrm>
              <a:off x="10275017" y="742670"/>
              <a:ext cx="299718" cy="317806"/>
            </a:xfrm>
            <a:prstGeom prst="rect">
              <a:avLst/>
            </a:prstGeom>
          </p:spPr>
          <p:txBody>
            <a:bodyPr vert="horz" wrap="none" lIns="0" tIns="0" rIns="0" bIns="0" rtlCol="0">
              <a:noAutofit/>
            </a:bodyPr>
            <a:lstStyle/>
            <a:p>
              <a:pPr algn="ctr">
                <a:buNone/>
              </a:pPr>
              <a:r>
                <a:rPr lang="en-US" sz="1400" dirty="0"/>
                <a:t>32</a:t>
              </a:r>
            </a:p>
          </p:txBody>
        </p:sp>
        <p:cxnSp>
          <p:nvCxnSpPr>
            <p:cNvPr id="85" name="Straight Arrow Connector 84">
              <a:extLst>
                <a:ext uri="{FF2B5EF4-FFF2-40B4-BE49-F238E27FC236}">
                  <a16:creationId xmlns:a16="http://schemas.microsoft.com/office/drawing/2014/main" id="{DA4CC749-634E-6796-D40F-635A81E5EDF5}"/>
                </a:ext>
              </a:extLst>
            </p:cNvPr>
            <p:cNvCxnSpPr>
              <a:cxnSpLocks/>
            </p:cNvCxnSpPr>
            <p:nvPr/>
          </p:nvCxnSpPr>
          <p:spPr>
            <a:xfrm flipV="1">
              <a:off x="10790195" y="1240178"/>
              <a:ext cx="0" cy="169944"/>
            </a:xfrm>
            <a:prstGeom prst="straightConnector1">
              <a:avLst/>
            </a:prstGeom>
            <a:ln w="9525" cap="flat" cmpd="sng" algn="ctr">
              <a:solidFill>
                <a:schemeClr val="dk1"/>
              </a:solidFill>
              <a:prstDash val="solid"/>
              <a:round/>
              <a:headEnd type="arrow" w="med" len="med"/>
              <a:tailEnd type="none" w="med" len="med"/>
            </a:ln>
            <a:effectLst>
              <a:glow>
                <a:schemeClr val="accent1">
                  <a:alpha val="40000"/>
                </a:schemeClr>
              </a:glow>
            </a:effectLst>
          </p:spPr>
          <p:style>
            <a:lnRef idx="0">
              <a:scrgbClr r="0" g="0" b="0"/>
            </a:lnRef>
            <a:fillRef idx="0">
              <a:scrgbClr r="0" g="0" b="0"/>
            </a:fillRef>
            <a:effectRef idx="0">
              <a:scrgbClr r="0" g="0" b="0"/>
            </a:effectRef>
            <a:fontRef idx="minor">
              <a:schemeClr val="tx1"/>
            </a:fontRef>
          </p:style>
        </p:cxnSp>
        <p:cxnSp>
          <p:nvCxnSpPr>
            <p:cNvPr id="88" name="Straight Arrow Connector 87">
              <a:extLst>
                <a:ext uri="{FF2B5EF4-FFF2-40B4-BE49-F238E27FC236}">
                  <a16:creationId xmlns:a16="http://schemas.microsoft.com/office/drawing/2014/main" id="{75D01D12-8EDA-8681-C0C5-35E626869EE6}"/>
                </a:ext>
              </a:extLst>
            </p:cNvPr>
            <p:cNvCxnSpPr>
              <a:cxnSpLocks/>
            </p:cNvCxnSpPr>
            <p:nvPr/>
          </p:nvCxnSpPr>
          <p:spPr>
            <a:xfrm flipV="1">
              <a:off x="10790195" y="1400372"/>
              <a:ext cx="0" cy="169944"/>
            </a:xfrm>
            <a:prstGeom prst="straightConnector1">
              <a:avLst/>
            </a:prstGeom>
            <a:ln w="9525" cap="flat" cmpd="sng" algn="ctr">
              <a:solidFill>
                <a:schemeClr val="dk1"/>
              </a:solidFill>
              <a:prstDash val="solid"/>
              <a:round/>
              <a:headEnd type="none" w="med" len="med"/>
              <a:tailEnd type="none" w="med" len="med"/>
            </a:ln>
            <a:effectLst>
              <a:glow>
                <a:schemeClr val="accent1">
                  <a:alpha val="40000"/>
                </a:schemeClr>
              </a:glow>
            </a:effectLst>
          </p:spPr>
          <p:style>
            <a:lnRef idx="0">
              <a:scrgbClr r="0" g="0" b="0"/>
            </a:lnRef>
            <a:fillRef idx="0">
              <a:scrgbClr r="0" g="0" b="0"/>
            </a:fillRef>
            <a:effectRef idx="0">
              <a:scrgbClr r="0" g="0" b="0"/>
            </a:effectRef>
            <a:fontRef idx="minor">
              <a:schemeClr val="tx1"/>
            </a:fontRef>
          </p:style>
        </p:cxnSp>
        <p:sp>
          <p:nvSpPr>
            <p:cNvPr id="89" name="TextBox 88">
              <a:extLst>
                <a:ext uri="{FF2B5EF4-FFF2-40B4-BE49-F238E27FC236}">
                  <a16:creationId xmlns:a16="http://schemas.microsoft.com/office/drawing/2014/main" id="{D6794B1C-CBE1-1531-BE34-CC17C7B0C23C}"/>
                </a:ext>
              </a:extLst>
            </p:cNvPr>
            <p:cNvSpPr txBox="1"/>
            <p:nvPr/>
          </p:nvSpPr>
          <p:spPr>
            <a:xfrm>
              <a:off x="10774319" y="1359272"/>
              <a:ext cx="299718" cy="252143"/>
            </a:xfrm>
            <a:prstGeom prst="rect">
              <a:avLst/>
            </a:prstGeom>
          </p:spPr>
          <p:txBody>
            <a:bodyPr vert="horz" wrap="none" lIns="0" tIns="0" rIns="0" bIns="0" rtlCol="0">
              <a:noAutofit/>
            </a:bodyPr>
            <a:lstStyle/>
            <a:p>
              <a:pPr algn="ctr">
                <a:buNone/>
              </a:pPr>
              <a:r>
                <a:rPr lang="en-US" sz="1400" dirty="0"/>
                <a:t>9</a:t>
              </a:r>
            </a:p>
          </p:txBody>
        </p:sp>
      </p:grpSp>
      <p:grpSp>
        <p:nvGrpSpPr>
          <p:cNvPr id="91" name="Group 90">
            <a:extLst>
              <a:ext uri="{FF2B5EF4-FFF2-40B4-BE49-F238E27FC236}">
                <a16:creationId xmlns:a16="http://schemas.microsoft.com/office/drawing/2014/main" id="{626577BE-0459-3C00-5527-E9E7DFEAD5BD}"/>
              </a:ext>
            </a:extLst>
          </p:cNvPr>
          <p:cNvGrpSpPr/>
          <p:nvPr/>
        </p:nvGrpSpPr>
        <p:grpSpPr>
          <a:xfrm>
            <a:off x="652112" y="3154327"/>
            <a:ext cx="4021877" cy="2425795"/>
            <a:chOff x="6542755" y="3867080"/>
            <a:chExt cx="4021877" cy="2425795"/>
          </a:xfrm>
        </p:grpSpPr>
        <p:sp>
          <p:nvSpPr>
            <p:cNvPr id="92" name="Rectangle 91">
              <a:extLst>
                <a:ext uri="{FF2B5EF4-FFF2-40B4-BE49-F238E27FC236}">
                  <a16:creationId xmlns:a16="http://schemas.microsoft.com/office/drawing/2014/main" id="{AC500384-C1A6-7DCC-E2A1-7C47B1835153}"/>
                </a:ext>
              </a:extLst>
            </p:cNvPr>
            <p:cNvSpPr/>
            <p:nvPr/>
          </p:nvSpPr>
          <p:spPr>
            <a:xfrm>
              <a:off x="7522723" y="5207319"/>
              <a:ext cx="974375" cy="698796"/>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1</a:t>
              </a:r>
            </a:p>
          </p:txBody>
        </p:sp>
        <p:sp>
          <p:nvSpPr>
            <p:cNvPr id="93" name="Rectangle 92">
              <a:extLst>
                <a:ext uri="{FF2B5EF4-FFF2-40B4-BE49-F238E27FC236}">
                  <a16:creationId xmlns:a16="http://schemas.microsoft.com/office/drawing/2014/main" id="{D616FA91-954B-B3B9-EA88-A537000B415B}"/>
                </a:ext>
              </a:extLst>
            </p:cNvPr>
            <p:cNvSpPr/>
            <p:nvPr/>
          </p:nvSpPr>
          <p:spPr>
            <a:xfrm>
              <a:off x="6542756" y="4135557"/>
              <a:ext cx="1954341" cy="1071764"/>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4</a:t>
              </a:r>
            </a:p>
          </p:txBody>
        </p:sp>
        <p:sp>
          <p:nvSpPr>
            <p:cNvPr id="94" name="Rectangle 93">
              <a:extLst>
                <a:ext uri="{FF2B5EF4-FFF2-40B4-BE49-F238E27FC236}">
                  <a16:creationId xmlns:a16="http://schemas.microsoft.com/office/drawing/2014/main" id="{F455D8D6-C193-D6D4-79A1-DDB785F6862F}"/>
                </a:ext>
              </a:extLst>
            </p:cNvPr>
            <p:cNvSpPr/>
            <p:nvPr/>
          </p:nvSpPr>
          <p:spPr>
            <a:xfrm>
              <a:off x="8497096" y="4140977"/>
              <a:ext cx="452352" cy="75206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0</a:t>
              </a:r>
            </a:p>
          </p:txBody>
        </p:sp>
        <p:sp>
          <p:nvSpPr>
            <p:cNvPr id="95" name="Rectangle 94">
              <a:extLst>
                <a:ext uri="{FF2B5EF4-FFF2-40B4-BE49-F238E27FC236}">
                  <a16:creationId xmlns:a16="http://schemas.microsoft.com/office/drawing/2014/main" id="{34C25236-59A9-A7B1-6E71-A78696C61DCB}"/>
                </a:ext>
              </a:extLst>
            </p:cNvPr>
            <p:cNvSpPr/>
            <p:nvPr/>
          </p:nvSpPr>
          <p:spPr>
            <a:xfrm>
              <a:off x="8949447" y="4140977"/>
              <a:ext cx="574685" cy="75206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2</a:t>
              </a:r>
            </a:p>
          </p:txBody>
        </p:sp>
        <p:sp>
          <p:nvSpPr>
            <p:cNvPr id="96" name="Rectangle 95">
              <a:extLst>
                <a:ext uri="{FF2B5EF4-FFF2-40B4-BE49-F238E27FC236}">
                  <a16:creationId xmlns:a16="http://schemas.microsoft.com/office/drawing/2014/main" id="{34D346F6-E01E-5147-7BA1-1F959D79C30F}"/>
                </a:ext>
              </a:extLst>
            </p:cNvPr>
            <p:cNvSpPr/>
            <p:nvPr/>
          </p:nvSpPr>
          <p:spPr>
            <a:xfrm>
              <a:off x="6548348" y="5207318"/>
              <a:ext cx="974375" cy="698797"/>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5</a:t>
              </a:r>
            </a:p>
          </p:txBody>
        </p:sp>
        <p:sp>
          <p:nvSpPr>
            <p:cNvPr id="97" name="Rectangle 96">
              <a:extLst>
                <a:ext uri="{FF2B5EF4-FFF2-40B4-BE49-F238E27FC236}">
                  <a16:creationId xmlns:a16="http://schemas.microsoft.com/office/drawing/2014/main" id="{D78596C0-64B0-E504-3345-F9716E3EE8AB}"/>
                </a:ext>
              </a:extLst>
            </p:cNvPr>
            <p:cNvSpPr/>
            <p:nvPr/>
          </p:nvSpPr>
          <p:spPr>
            <a:xfrm>
              <a:off x="6542755" y="3867080"/>
              <a:ext cx="4021877" cy="273896"/>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3</a:t>
              </a:r>
            </a:p>
          </p:txBody>
        </p:sp>
        <p:sp>
          <p:nvSpPr>
            <p:cNvPr id="98" name="Rectangle 97">
              <a:extLst>
                <a:ext uri="{FF2B5EF4-FFF2-40B4-BE49-F238E27FC236}">
                  <a16:creationId xmlns:a16="http://schemas.microsoft.com/office/drawing/2014/main" id="{19809592-D18B-13CF-9090-3581EB7CE8EB}"/>
                </a:ext>
              </a:extLst>
            </p:cNvPr>
            <p:cNvSpPr/>
            <p:nvPr/>
          </p:nvSpPr>
          <p:spPr>
            <a:xfrm>
              <a:off x="7767245" y="4397293"/>
              <a:ext cx="1948749" cy="1895582"/>
            </a:xfrm>
            <a:prstGeom prst="rect">
              <a:avLst/>
            </a:prstGeom>
            <a:noFill/>
            <a:ln>
              <a:solidFill>
                <a:srgbClr val="00B0F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96000"/>
                </a:lnSpc>
              </a:pPr>
              <a:r>
                <a:rPr lang="en-US" dirty="0">
                  <a:solidFill>
                    <a:schemeClr val="tx2">
                      <a:lumMod val="25000"/>
                      <a:lumOff val="75000"/>
                    </a:schemeClr>
                  </a:solidFill>
                  <a:latin typeface="Microsoft Sans Serif"/>
                  <a:cs typeface="Microsoft Sans Serif" panose="020B0604020202020204" pitchFamily="34" charset="0"/>
                </a:rPr>
                <a:t>CTU</a:t>
              </a:r>
            </a:p>
          </p:txBody>
        </p:sp>
        <p:sp>
          <p:nvSpPr>
            <p:cNvPr id="99" name="Rectangle 98">
              <a:extLst>
                <a:ext uri="{FF2B5EF4-FFF2-40B4-BE49-F238E27FC236}">
                  <a16:creationId xmlns:a16="http://schemas.microsoft.com/office/drawing/2014/main" id="{0690648D-3974-D20D-8365-EC0410851AE5}"/>
                </a:ext>
              </a:extLst>
            </p:cNvPr>
            <p:cNvSpPr/>
            <p:nvPr/>
          </p:nvSpPr>
          <p:spPr>
            <a:xfrm>
              <a:off x="8949447" y="5183354"/>
              <a:ext cx="312359" cy="153504"/>
            </a:xfrm>
            <a:prstGeom prst="rect">
              <a:avLst/>
            </a:prstGeom>
            <a:pattFill prst="ltUpDiag">
              <a:fgClr>
                <a:schemeClr val="bg1">
                  <a:lumMod val="10000"/>
                </a:schemeClr>
              </a:fgClr>
              <a:bgClr>
                <a:schemeClr val="bg1"/>
              </a:bgClr>
            </a:patt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endParaRPr lang="en-US" dirty="0">
                <a:solidFill>
                  <a:schemeClr val="tx1"/>
                </a:solidFill>
                <a:latin typeface="Microsoft Sans Serif"/>
                <a:cs typeface="Microsoft Sans Serif" panose="020B0604020202020204" pitchFamily="34" charset="0"/>
              </a:endParaRPr>
            </a:p>
          </p:txBody>
        </p:sp>
        <p:sp>
          <p:nvSpPr>
            <p:cNvPr id="100" name="TextBox 99">
              <a:extLst>
                <a:ext uri="{FF2B5EF4-FFF2-40B4-BE49-F238E27FC236}">
                  <a16:creationId xmlns:a16="http://schemas.microsoft.com/office/drawing/2014/main" id="{9D19AB5F-E7CB-622D-0672-4E4A6155555C}"/>
                </a:ext>
              </a:extLst>
            </p:cNvPr>
            <p:cNvSpPr txBox="1"/>
            <p:nvPr/>
          </p:nvSpPr>
          <p:spPr>
            <a:xfrm>
              <a:off x="8843300" y="5345084"/>
              <a:ext cx="524652" cy="224742"/>
            </a:xfrm>
            <a:prstGeom prst="rect">
              <a:avLst/>
            </a:prstGeom>
          </p:spPr>
          <p:txBody>
            <a:bodyPr vert="horz" wrap="none" lIns="0" tIns="0" rIns="0" bIns="0" rtlCol="0">
              <a:noAutofit/>
            </a:bodyPr>
            <a:lstStyle/>
            <a:p>
              <a:pPr algn="ctr">
                <a:buNone/>
              </a:pPr>
              <a:r>
                <a:rPr lang="en-US" sz="1400" dirty="0">
                  <a:ea typeface="Cambria Math" panose="02040503050406030204" pitchFamily="18" charset="0"/>
                </a:rPr>
                <a:t>CU</a:t>
              </a:r>
            </a:p>
          </p:txBody>
        </p:sp>
      </p:grpSp>
      <p:sp>
        <p:nvSpPr>
          <p:cNvPr id="134" name="TextBox 133">
            <a:extLst>
              <a:ext uri="{FF2B5EF4-FFF2-40B4-BE49-F238E27FC236}">
                <a16:creationId xmlns:a16="http://schemas.microsoft.com/office/drawing/2014/main" id="{950A07C5-732F-661C-26EC-B7F11DE10596}"/>
              </a:ext>
            </a:extLst>
          </p:cNvPr>
          <p:cNvSpPr txBox="1"/>
          <p:nvPr/>
        </p:nvSpPr>
        <p:spPr>
          <a:xfrm>
            <a:off x="2009793" y="5835675"/>
            <a:ext cx="2020632" cy="457200"/>
          </a:xfrm>
          <a:prstGeom prst="rect">
            <a:avLst/>
          </a:prstGeom>
        </p:spPr>
        <p:txBody>
          <a:bodyPr vert="horz" wrap="none" lIns="0" tIns="0" rIns="0" bIns="0" rtlCol="0">
            <a:noAutofit/>
          </a:bodyPr>
          <a:lstStyle/>
          <a:p>
            <a:pPr algn="ctr">
              <a:buNone/>
            </a:pPr>
            <a:r>
              <a:rPr lang="en-US" sz="2000" dirty="0"/>
              <a:t>Current design</a:t>
            </a:r>
          </a:p>
        </p:txBody>
      </p:sp>
      <p:sp>
        <p:nvSpPr>
          <p:cNvPr id="135" name="TextBox 134">
            <a:extLst>
              <a:ext uri="{FF2B5EF4-FFF2-40B4-BE49-F238E27FC236}">
                <a16:creationId xmlns:a16="http://schemas.microsoft.com/office/drawing/2014/main" id="{4B18B966-AC76-0730-4CF8-70FE3B52676C}"/>
              </a:ext>
            </a:extLst>
          </p:cNvPr>
          <p:cNvSpPr txBox="1"/>
          <p:nvPr/>
        </p:nvSpPr>
        <p:spPr>
          <a:xfrm>
            <a:off x="6745111" y="5860953"/>
            <a:ext cx="2020632" cy="457200"/>
          </a:xfrm>
          <a:prstGeom prst="rect">
            <a:avLst/>
          </a:prstGeom>
        </p:spPr>
        <p:txBody>
          <a:bodyPr vert="horz" wrap="none" lIns="0" tIns="0" rIns="0" bIns="0" rtlCol="0">
            <a:noAutofit/>
          </a:bodyPr>
          <a:lstStyle/>
          <a:p>
            <a:pPr algn="ctr">
              <a:buNone/>
            </a:pPr>
            <a:r>
              <a:rPr lang="en-US" sz="2000" dirty="0"/>
              <a:t>Proposed design:</a:t>
            </a:r>
          </a:p>
        </p:txBody>
      </p:sp>
      <p:sp>
        <p:nvSpPr>
          <p:cNvPr id="136" name="Content Placeholder 2">
            <a:extLst>
              <a:ext uri="{FF2B5EF4-FFF2-40B4-BE49-F238E27FC236}">
                <a16:creationId xmlns:a16="http://schemas.microsoft.com/office/drawing/2014/main" id="{24527B68-47CE-F314-648E-B49604019322}"/>
              </a:ext>
            </a:extLst>
          </p:cNvPr>
          <p:cNvSpPr>
            <a:spLocks noGrp="1"/>
          </p:cNvSpPr>
          <p:nvPr>
            <p:ph sz="quarter" idx="14"/>
          </p:nvPr>
        </p:nvSpPr>
        <p:spPr>
          <a:xfrm>
            <a:off x="8962624" y="5557195"/>
            <a:ext cx="2895716" cy="1090209"/>
          </a:xfrm>
        </p:spPr>
        <p:txBody>
          <a:bodyPr/>
          <a:lstStyle/>
          <a:p>
            <a:pPr>
              <a:lnSpc>
                <a:spcPct val="100000"/>
              </a:lnSpc>
              <a:spcBef>
                <a:spcPts val="0"/>
              </a:spcBef>
            </a:pPr>
            <a:r>
              <a:rPr lang="en-US" sz="2000" dirty="0">
                <a:solidFill>
                  <a:schemeClr val="bg1">
                    <a:lumMod val="10000"/>
                  </a:schemeClr>
                </a:solidFill>
                <a:highlight>
                  <a:srgbClr val="F2F3F5"/>
                </a:highlight>
              </a:rPr>
              <a:t>Square search area</a:t>
            </a:r>
          </a:p>
          <a:p>
            <a:pPr>
              <a:lnSpc>
                <a:spcPct val="100000"/>
              </a:lnSpc>
              <a:spcBef>
                <a:spcPts val="0"/>
              </a:spcBef>
            </a:pPr>
            <a:r>
              <a:rPr lang="en-US" sz="2000" dirty="0">
                <a:solidFill>
                  <a:schemeClr val="bg2">
                    <a:lumMod val="50000"/>
                  </a:schemeClr>
                </a:solidFill>
                <a:highlight>
                  <a:srgbClr val="F0F2F6"/>
                </a:highlight>
              </a:rPr>
              <a:t>Axis areas </a:t>
            </a:r>
          </a:p>
          <a:p>
            <a:pPr>
              <a:lnSpc>
                <a:spcPct val="100000"/>
              </a:lnSpc>
              <a:spcBef>
                <a:spcPts val="0"/>
              </a:spcBef>
            </a:pPr>
            <a:r>
              <a:rPr lang="en-US" sz="2000" dirty="0">
                <a:solidFill>
                  <a:schemeClr val="accent1">
                    <a:lumMod val="75000"/>
                  </a:schemeClr>
                </a:solidFill>
                <a:highlight>
                  <a:srgbClr val="ACBACF"/>
                </a:highlight>
              </a:rPr>
              <a:t>IBC Merge cand. areas</a:t>
            </a:r>
          </a:p>
          <a:p>
            <a:pPr marL="0" indent="0">
              <a:lnSpc>
                <a:spcPct val="100000"/>
              </a:lnSpc>
              <a:spcBef>
                <a:spcPts val="0"/>
              </a:spcBef>
              <a:buNone/>
            </a:pPr>
            <a:endParaRPr lang="en-US" sz="2000" dirty="0">
              <a:solidFill>
                <a:schemeClr val="bg1">
                  <a:lumMod val="10000"/>
                </a:schemeClr>
              </a:solidFill>
            </a:endParaRPr>
          </a:p>
        </p:txBody>
      </p:sp>
    </p:spTree>
    <p:extLst>
      <p:ext uri="{BB962C8B-B14F-4D97-AF65-F5344CB8AC3E}">
        <p14:creationId xmlns:p14="http://schemas.microsoft.com/office/powerpoint/2010/main" val="2269910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D82C2-DF3C-1C97-A973-E87486B6368A}"/>
              </a:ext>
            </a:extLst>
          </p:cNvPr>
          <p:cNvSpPr>
            <a:spLocks noGrp="1"/>
          </p:cNvSpPr>
          <p:nvPr>
            <p:ph type="title"/>
          </p:nvPr>
        </p:nvSpPr>
        <p:spPr/>
        <p:txBody>
          <a:bodyPr/>
          <a:lstStyle/>
          <a:p>
            <a:r>
              <a:rPr lang="en-US" dirty="0"/>
              <a:t>Results</a:t>
            </a:r>
          </a:p>
        </p:txBody>
      </p:sp>
      <p:sp>
        <p:nvSpPr>
          <p:cNvPr id="22" name="Subtitle 21">
            <a:extLst>
              <a:ext uri="{FF2B5EF4-FFF2-40B4-BE49-F238E27FC236}">
                <a16:creationId xmlns:a16="http://schemas.microsoft.com/office/drawing/2014/main" id="{0A2E3A38-892C-160F-950C-BDC99937E4B7}"/>
              </a:ext>
            </a:extLst>
          </p:cNvPr>
          <p:cNvSpPr>
            <a:spLocks noGrp="1"/>
          </p:cNvSpPr>
          <p:nvPr>
            <p:ph type="subTitle" idx="1"/>
          </p:nvPr>
        </p:nvSpPr>
        <p:spPr/>
        <p:txBody>
          <a:bodyPr/>
          <a:lstStyle/>
          <a:p>
            <a:endParaRPr lang="en-US"/>
          </a:p>
        </p:txBody>
      </p:sp>
      <p:graphicFrame>
        <p:nvGraphicFramePr>
          <p:cNvPr id="19" name="Table 18">
            <a:extLst>
              <a:ext uri="{FF2B5EF4-FFF2-40B4-BE49-F238E27FC236}">
                <a16:creationId xmlns:a16="http://schemas.microsoft.com/office/drawing/2014/main" id="{38A87925-DF7D-13F0-6085-EF39D5E82914}"/>
              </a:ext>
            </a:extLst>
          </p:cNvPr>
          <p:cNvGraphicFramePr>
            <a:graphicFrameLocks noGrp="1"/>
          </p:cNvGraphicFramePr>
          <p:nvPr>
            <p:extLst>
              <p:ext uri="{D42A27DB-BD31-4B8C-83A1-F6EECF244321}">
                <p14:modId xmlns:p14="http://schemas.microsoft.com/office/powerpoint/2010/main" val="2493016068"/>
              </p:ext>
            </p:extLst>
          </p:nvPr>
        </p:nvGraphicFramePr>
        <p:xfrm>
          <a:off x="2078224" y="2557270"/>
          <a:ext cx="7035298" cy="3174102"/>
        </p:xfrm>
        <a:graphic>
          <a:graphicData uri="http://schemas.openxmlformats.org/drawingml/2006/table">
            <a:tbl>
              <a:tblPr/>
              <a:tblGrid>
                <a:gridCol w="1203406">
                  <a:extLst>
                    <a:ext uri="{9D8B030D-6E8A-4147-A177-3AD203B41FA5}">
                      <a16:colId xmlns:a16="http://schemas.microsoft.com/office/drawing/2014/main" val="3385038570"/>
                    </a:ext>
                  </a:extLst>
                </a:gridCol>
                <a:gridCol w="971982">
                  <a:extLst>
                    <a:ext uri="{9D8B030D-6E8A-4147-A177-3AD203B41FA5}">
                      <a16:colId xmlns:a16="http://schemas.microsoft.com/office/drawing/2014/main" val="2677668402"/>
                    </a:ext>
                  </a:extLst>
                </a:gridCol>
                <a:gridCol w="971982">
                  <a:extLst>
                    <a:ext uri="{9D8B030D-6E8A-4147-A177-3AD203B41FA5}">
                      <a16:colId xmlns:a16="http://schemas.microsoft.com/office/drawing/2014/main" val="2007511266"/>
                    </a:ext>
                  </a:extLst>
                </a:gridCol>
                <a:gridCol w="971982">
                  <a:extLst>
                    <a:ext uri="{9D8B030D-6E8A-4147-A177-3AD203B41FA5}">
                      <a16:colId xmlns:a16="http://schemas.microsoft.com/office/drawing/2014/main" val="231689895"/>
                    </a:ext>
                  </a:extLst>
                </a:gridCol>
                <a:gridCol w="971982">
                  <a:extLst>
                    <a:ext uri="{9D8B030D-6E8A-4147-A177-3AD203B41FA5}">
                      <a16:colId xmlns:a16="http://schemas.microsoft.com/office/drawing/2014/main" val="121429576"/>
                    </a:ext>
                  </a:extLst>
                </a:gridCol>
                <a:gridCol w="971982">
                  <a:extLst>
                    <a:ext uri="{9D8B030D-6E8A-4147-A177-3AD203B41FA5}">
                      <a16:colId xmlns:a16="http://schemas.microsoft.com/office/drawing/2014/main" val="1306642361"/>
                    </a:ext>
                  </a:extLst>
                </a:gridCol>
                <a:gridCol w="971982">
                  <a:extLst>
                    <a:ext uri="{9D8B030D-6E8A-4147-A177-3AD203B41FA5}">
                      <a16:colId xmlns:a16="http://schemas.microsoft.com/office/drawing/2014/main" val="3772731716"/>
                    </a:ext>
                  </a:extLst>
                </a:gridCol>
              </a:tblGrid>
              <a:tr h="354906">
                <a:tc>
                  <a:txBody>
                    <a:bodyPr/>
                    <a:lstStyle/>
                    <a:p>
                      <a:pPr algn="ctr" fontAlgn="ctr"/>
                      <a:endParaRPr lang="en-US" sz="1400" b="0" i="0" u="none" strike="noStrike" dirty="0">
                        <a:solidFill>
                          <a:srgbClr val="000000"/>
                        </a:solidFill>
                        <a:effectLst/>
                        <a:latin typeface="Arial" panose="020B0604020202020204" pitchFamily="34" charset="0"/>
                      </a:endParaRPr>
                    </a:p>
                  </a:txBody>
                  <a:tcPr marL="11597" marR="11597" marT="11597"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1400" b="1" i="0" u="none" strike="noStrike">
                          <a:solidFill>
                            <a:srgbClr val="000000"/>
                          </a:solidFill>
                          <a:effectLst/>
                          <a:latin typeface="Arial" panose="020B0604020202020204" pitchFamily="34" charset="0"/>
                        </a:rPr>
                        <a:t>All Intra Main 10 </a:t>
                      </a:r>
                    </a:p>
                  </a:txBody>
                  <a:tcPr marL="117680" marR="117680" marT="58840" marB="588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51561708"/>
                  </a:ext>
                </a:extLst>
              </a:tr>
              <a:tr h="354906">
                <a:tc>
                  <a:txBody>
                    <a:bodyPr/>
                    <a:lstStyle/>
                    <a:p>
                      <a:pPr algn="ctr" fontAlgn="ctr"/>
                      <a:endParaRPr lang="en-US" sz="1400" b="0" i="0" u="none" strike="noStrike">
                        <a:solidFill>
                          <a:srgbClr val="000000"/>
                        </a:solidFill>
                        <a:effectLst/>
                        <a:latin typeface="Arial" panose="020B0604020202020204" pitchFamily="34" charset="0"/>
                      </a:endParaRPr>
                    </a:p>
                  </a:txBody>
                  <a:tcPr marL="11597" marR="11597" marT="11597"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1400" b="1" i="0" u="none" strike="noStrike">
                          <a:solidFill>
                            <a:srgbClr val="000000"/>
                          </a:solidFill>
                          <a:effectLst/>
                          <a:latin typeface="Arial" panose="020B0604020202020204" pitchFamily="34" charset="0"/>
                        </a:rPr>
                        <a:t>Over ECM-10.0</a:t>
                      </a:r>
                    </a:p>
                  </a:txBody>
                  <a:tcPr marL="117680" marR="117680" marT="58840" marB="588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3010525"/>
                  </a:ext>
                </a:extLst>
              </a:tr>
              <a:tr h="246429">
                <a:tc>
                  <a:txBody>
                    <a:bodyPr/>
                    <a:lstStyle/>
                    <a:p>
                      <a:pPr algn="ctr" fontAlgn="ctr"/>
                      <a:endParaRPr lang="en-US" sz="1400" b="0" i="0" u="none" strike="noStrike">
                        <a:solidFill>
                          <a:srgbClr val="000000"/>
                        </a:solidFill>
                        <a:effectLst/>
                        <a:latin typeface="Arial" panose="020B0604020202020204" pitchFamily="34" charset="0"/>
                      </a:endParaRPr>
                    </a:p>
                  </a:txBody>
                  <a:tcPr marL="11597" marR="11597" marT="11597"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Y</a:t>
                      </a:r>
                    </a:p>
                  </a:txBody>
                  <a:tcPr marL="11597" marR="11597" marT="1159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U</a:t>
                      </a:r>
                    </a:p>
                  </a:txBody>
                  <a:tcPr marL="11597" marR="11597" marT="11597"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V</a:t>
                      </a:r>
                    </a:p>
                  </a:txBody>
                  <a:tcPr marL="11597" marR="11597" marT="1159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EncT</a:t>
                      </a:r>
                    </a:p>
                  </a:txBody>
                  <a:tcPr marL="11597" marR="11597" marT="11597"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DecT</a:t>
                      </a:r>
                    </a:p>
                  </a:txBody>
                  <a:tcPr marL="11597" marR="11597" marT="1159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VmPeak</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5845924"/>
                  </a:ext>
                </a:extLst>
              </a:tr>
              <a:tr h="246429">
                <a:tc>
                  <a:txBody>
                    <a:bodyPr/>
                    <a:lstStyle/>
                    <a:p>
                      <a:pPr algn="ctr" fontAlgn="ctr"/>
                      <a:r>
                        <a:rPr lang="en-US" sz="1400" b="0" i="0" u="none" strike="noStrike">
                          <a:solidFill>
                            <a:srgbClr val="000000"/>
                          </a:solidFill>
                          <a:effectLst/>
                          <a:latin typeface="Arial" panose="020B0604020202020204" pitchFamily="34" charset="0"/>
                        </a:rPr>
                        <a:t>Class A1</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0.00%</a:t>
                      </a:r>
                    </a:p>
                  </a:txBody>
                  <a:tcPr marL="11597" marR="11597" marT="11597"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-0.05%</a:t>
                      </a:r>
                    </a:p>
                  </a:txBody>
                  <a:tcPr marL="11597" marR="11597" marT="11597"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0.07%</a:t>
                      </a:r>
                    </a:p>
                  </a:txBody>
                  <a:tcPr marL="11597" marR="11597" marT="1159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105.5%</a:t>
                      </a:r>
                    </a:p>
                  </a:txBody>
                  <a:tcPr marL="11597" marR="11597" marT="11597"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106.3%</a:t>
                      </a:r>
                    </a:p>
                  </a:txBody>
                  <a:tcPr marL="11597" marR="11597" marT="1159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100.1%</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941724000"/>
                  </a:ext>
                </a:extLst>
              </a:tr>
              <a:tr h="246429">
                <a:tc>
                  <a:txBody>
                    <a:bodyPr/>
                    <a:lstStyle/>
                    <a:p>
                      <a:pPr algn="ctr" fontAlgn="ctr"/>
                      <a:r>
                        <a:rPr lang="en-US" sz="1400" b="0" i="0" u="none" strike="noStrike">
                          <a:solidFill>
                            <a:srgbClr val="000000"/>
                          </a:solidFill>
                          <a:effectLst/>
                          <a:latin typeface="Arial" panose="020B0604020202020204" pitchFamily="34" charset="0"/>
                        </a:rPr>
                        <a:t>Class A2</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-0.11%</a:t>
                      </a:r>
                    </a:p>
                  </a:txBody>
                  <a:tcPr marL="11597" marR="11597" marT="1159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-0.21%</a:t>
                      </a:r>
                    </a:p>
                  </a:txBody>
                  <a:tcPr marL="11597" marR="11597" marT="11597"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-0.16%</a:t>
                      </a:r>
                    </a:p>
                  </a:txBody>
                  <a:tcPr marL="11597" marR="11597" marT="1159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105.8%</a:t>
                      </a:r>
                    </a:p>
                  </a:txBody>
                  <a:tcPr marL="11597" marR="11597" marT="1159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116.4%</a:t>
                      </a:r>
                    </a:p>
                  </a:txBody>
                  <a:tcPr marL="11597" marR="11597" marT="1159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39411007"/>
                  </a:ext>
                </a:extLst>
              </a:tr>
              <a:tr h="246429">
                <a:tc>
                  <a:txBody>
                    <a:bodyPr/>
                    <a:lstStyle/>
                    <a:p>
                      <a:pPr algn="ctr" fontAlgn="ctr"/>
                      <a:r>
                        <a:rPr lang="en-US" sz="1400" b="0" i="0" u="none" strike="noStrike">
                          <a:solidFill>
                            <a:srgbClr val="000000"/>
                          </a:solidFill>
                          <a:effectLst/>
                          <a:latin typeface="Arial" panose="020B0604020202020204" pitchFamily="34" charset="0"/>
                        </a:rPr>
                        <a:t>Class B</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11597" marR="11597" marT="1159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-0.16%</a:t>
                      </a:r>
                    </a:p>
                  </a:txBody>
                  <a:tcPr marL="11597" marR="11597" marT="11597"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-0.26%</a:t>
                      </a:r>
                    </a:p>
                  </a:txBody>
                  <a:tcPr marL="11597" marR="11597" marT="1159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105.6%</a:t>
                      </a:r>
                    </a:p>
                  </a:txBody>
                  <a:tcPr marL="11597" marR="11597" marT="1159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114.1%</a:t>
                      </a:r>
                    </a:p>
                  </a:txBody>
                  <a:tcPr marL="11597" marR="11597" marT="1159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65276301"/>
                  </a:ext>
                </a:extLst>
              </a:tr>
              <a:tr h="246429">
                <a:tc>
                  <a:txBody>
                    <a:bodyPr/>
                    <a:lstStyle/>
                    <a:p>
                      <a:pPr algn="ctr" fontAlgn="ctr"/>
                      <a:r>
                        <a:rPr lang="en-US" sz="1400" b="0" i="0" u="none" strike="noStrike">
                          <a:solidFill>
                            <a:srgbClr val="000000"/>
                          </a:solidFill>
                          <a:effectLst/>
                          <a:latin typeface="Arial" panose="020B0604020202020204" pitchFamily="34" charset="0"/>
                        </a:rPr>
                        <a:t>Class C</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11597" marR="11597" marT="1159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11597" marR="11597" marT="11597"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0.06%</a:t>
                      </a:r>
                    </a:p>
                  </a:txBody>
                  <a:tcPr marL="11597" marR="11597" marT="1159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103.5%</a:t>
                      </a:r>
                    </a:p>
                  </a:txBody>
                  <a:tcPr marL="11597" marR="11597" marT="1159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106.6%</a:t>
                      </a:r>
                    </a:p>
                  </a:txBody>
                  <a:tcPr marL="11597" marR="11597" marT="1159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61678086"/>
                  </a:ext>
                </a:extLst>
              </a:tr>
              <a:tr h="246429">
                <a:tc>
                  <a:txBody>
                    <a:bodyPr/>
                    <a:lstStyle/>
                    <a:p>
                      <a:pPr algn="ctr" fontAlgn="ctr"/>
                      <a:r>
                        <a:rPr lang="en-US" sz="1400" b="0" i="0" u="none" strike="noStrike">
                          <a:solidFill>
                            <a:srgbClr val="000000"/>
                          </a:solidFill>
                          <a:effectLst/>
                          <a:latin typeface="Arial" panose="020B0604020202020204" pitchFamily="34" charset="0"/>
                        </a:rPr>
                        <a:t>Class E</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-0.05%</a:t>
                      </a:r>
                    </a:p>
                  </a:txBody>
                  <a:tcPr marL="11597" marR="11597" marT="1159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-0.07%</a:t>
                      </a:r>
                    </a:p>
                  </a:txBody>
                  <a:tcPr marL="11597" marR="11597" marT="11597"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-0.14%</a:t>
                      </a:r>
                    </a:p>
                  </a:txBody>
                  <a:tcPr marL="11597" marR="11597" marT="1159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104.9%</a:t>
                      </a:r>
                    </a:p>
                  </a:txBody>
                  <a:tcPr marL="11597" marR="11597" marT="11597"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113.7%</a:t>
                      </a:r>
                    </a:p>
                  </a:txBody>
                  <a:tcPr marL="11597" marR="11597" marT="1159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3398570"/>
                  </a:ext>
                </a:extLst>
              </a:tr>
              <a:tr h="246429">
                <a:tc>
                  <a:txBody>
                    <a:bodyPr/>
                    <a:lstStyle/>
                    <a:p>
                      <a:pPr algn="ctr" fontAlgn="ctr"/>
                      <a:r>
                        <a:rPr lang="en-US" sz="1400" b="1" i="0" u="none" strike="noStrike">
                          <a:solidFill>
                            <a:srgbClr val="000000"/>
                          </a:solidFill>
                          <a:effectLst/>
                          <a:latin typeface="Arial" panose="020B0604020202020204" pitchFamily="34" charset="0"/>
                        </a:rPr>
                        <a:t>Overall </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-0.06%</a:t>
                      </a:r>
                    </a:p>
                  </a:txBody>
                  <a:tcPr marL="11597" marR="11597" marT="11597"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-0.12%</a:t>
                      </a:r>
                    </a:p>
                  </a:txBody>
                  <a:tcPr marL="11597" marR="11597" marT="1159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-0.10%</a:t>
                      </a:r>
                    </a:p>
                  </a:txBody>
                  <a:tcPr marL="11597" marR="11597" marT="1159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105.0%</a:t>
                      </a:r>
                    </a:p>
                  </a:txBody>
                  <a:tcPr marL="11597" marR="11597" marT="11597"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111.4%</a:t>
                      </a:r>
                    </a:p>
                  </a:txBody>
                  <a:tcPr marL="11597" marR="11597" marT="1159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1138502"/>
                  </a:ext>
                </a:extLst>
              </a:tr>
              <a:tr h="246429">
                <a:tc>
                  <a:txBody>
                    <a:bodyPr/>
                    <a:lstStyle/>
                    <a:p>
                      <a:pPr algn="ctr" fontAlgn="ctr"/>
                      <a:r>
                        <a:rPr lang="en-US" sz="1400" b="0" i="0" u="none" strike="noStrike">
                          <a:solidFill>
                            <a:srgbClr val="000000"/>
                          </a:solidFill>
                          <a:effectLst/>
                          <a:latin typeface="Arial" panose="020B0604020202020204" pitchFamily="34" charset="0"/>
                        </a:rPr>
                        <a:t>Class D</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11597" marR="11597" marT="11597"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11597" marR="11597" marT="11597"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0.00%</a:t>
                      </a:r>
                    </a:p>
                  </a:txBody>
                  <a:tcPr marL="11597" marR="11597" marT="1159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101.7%</a:t>
                      </a:r>
                    </a:p>
                  </a:txBody>
                  <a:tcPr marL="11597" marR="11597" marT="11597"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103.1%</a:t>
                      </a:r>
                    </a:p>
                  </a:txBody>
                  <a:tcPr marL="11597" marR="11597" marT="1159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69401419"/>
                  </a:ext>
                </a:extLst>
              </a:tr>
              <a:tr h="246429">
                <a:tc>
                  <a:txBody>
                    <a:bodyPr/>
                    <a:lstStyle/>
                    <a:p>
                      <a:pPr algn="ctr" fontAlgn="ctr"/>
                      <a:r>
                        <a:rPr lang="en-US" sz="1400" b="0" i="0" u="none" strike="noStrike">
                          <a:solidFill>
                            <a:srgbClr val="000000"/>
                          </a:solidFill>
                          <a:effectLst/>
                          <a:latin typeface="Arial" panose="020B0604020202020204" pitchFamily="34" charset="0"/>
                        </a:rPr>
                        <a:t>Class F</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-0.48%</a:t>
                      </a:r>
                    </a:p>
                  </a:txBody>
                  <a:tcPr marL="11597" marR="11597" marT="1159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-0.55%</a:t>
                      </a:r>
                    </a:p>
                  </a:txBody>
                  <a:tcPr marL="11597" marR="11597" marT="11597"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-0.48%</a:t>
                      </a:r>
                    </a:p>
                  </a:txBody>
                  <a:tcPr marL="11597" marR="11597" marT="1159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102.1%</a:t>
                      </a:r>
                    </a:p>
                  </a:txBody>
                  <a:tcPr marL="11597" marR="11597" marT="1159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109.4%</a:t>
                      </a:r>
                    </a:p>
                  </a:txBody>
                  <a:tcPr marL="9807" marR="9807" marT="980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94222571"/>
                  </a:ext>
                </a:extLst>
              </a:tr>
              <a:tr h="246429">
                <a:tc>
                  <a:txBody>
                    <a:bodyPr/>
                    <a:lstStyle/>
                    <a:p>
                      <a:pPr algn="ctr" fontAlgn="ctr"/>
                      <a:r>
                        <a:rPr lang="en-US" sz="1400" b="0" i="0" u="none" strike="noStrike">
                          <a:solidFill>
                            <a:srgbClr val="000000"/>
                          </a:solidFill>
                          <a:effectLst/>
                          <a:latin typeface="Arial" panose="020B0604020202020204" pitchFamily="34" charset="0"/>
                        </a:rPr>
                        <a:t>Class TGM</a:t>
                      </a:r>
                    </a:p>
                  </a:txBody>
                  <a:tcPr marL="11597" marR="11597" marT="1159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-0.53%</a:t>
                      </a:r>
                    </a:p>
                  </a:txBody>
                  <a:tcPr marL="11597" marR="11597" marT="1159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-0.52%</a:t>
                      </a:r>
                    </a:p>
                  </a:txBody>
                  <a:tcPr marL="11597" marR="11597" marT="11597"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-0.43%</a:t>
                      </a:r>
                    </a:p>
                  </a:txBody>
                  <a:tcPr marL="11597" marR="11597" marT="1159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102.8%</a:t>
                      </a:r>
                    </a:p>
                  </a:txBody>
                  <a:tcPr marL="11597" marR="11597" marT="11597"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115.1%</a:t>
                      </a:r>
                    </a:p>
                  </a:txBody>
                  <a:tcPr marL="9807" marR="9807" marT="980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100.0%</a:t>
                      </a:r>
                    </a:p>
                  </a:txBody>
                  <a:tcPr marL="11597" marR="11597" marT="115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8192486"/>
                  </a:ext>
                </a:extLst>
              </a:tr>
            </a:tbl>
          </a:graphicData>
        </a:graphic>
      </p:graphicFrame>
    </p:spTree>
    <p:extLst>
      <p:ext uri="{BB962C8B-B14F-4D97-AF65-F5344CB8AC3E}">
        <p14:creationId xmlns:p14="http://schemas.microsoft.com/office/powerpoint/2010/main" val="2955595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60A463D-1244-F16B-A06A-01BE6BEFD975}"/>
              </a:ext>
            </a:extLst>
          </p:cNvPr>
          <p:cNvSpPr>
            <a:spLocks noGrp="1"/>
          </p:cNvSpPr>
          <p:nvPr>
            <p:ph sz="quarter" idx="14"/>
          </p:nvPr>
        </p:nvSpPr>
        <p:spPr>
          <a:xfrm>
            <a:off x="495300" y="1719072"/>
            <a:ext cx="5289852" cy="4681727"/>
          </a:xfrm>
        </p:spPr>
        <p:txBody>
          <a:bodyPr/>
          <a:lstStyle/>
          <a:p>
            <a:pPr marL="342900" indent="-342900"/>
            <a:r>
              <a:rPr lang="en-US" dirty="0"/>
              <a:t>The added areas is cross-shaped area using IBC Merge BV as center.</a:t>
            </a:r>
          </a:p>
          <a:p>
            <a:pPr marL="342900" indent="-342900"/>
            <a:r>
              <a:rPr lang="en-US" dirty="0"/>
              <a:t>The added areas are checked after search areas existing in ECM-10.</a:t>
            </a:r>
          </a:p>
          <a:p>
            <a:pPr marL="342900" indent="-342900"/>
            <a:r>
              <a:rPr lang="en-US" dirty="0"/>
              <a:t>Early terminate search: for each added area, if its central square 9x9 does not provide candidates with TM cost lower than a threshold, the rest of the area is skipped.</a:t>
            </a:r>
          </a:p>
        </p:txBody>
      </p:sp>
      <p:sp>
        <p:nvSpPr>
          <p:cNvPr id="2" name="Title 1">
            <a:extLst>
              <a:ext uri="{FF2B5EF4-FFF2-40B4-BE49-F238E27FC236}">
                <a16:creationId xmlns:a16="http://schemas.microsoft.com/office/drawing/2014/main" id="{82B7376E-6194-124A-D24D-BBB1A8BE7E42}"/>
              </a:ext>
            </a:extLst>
          </p:cNvPr>
          <p:cNvSpPr>
            <a:spLocks noGrp="1"/>
          </p:cNvSpPr>
          <p:nvPr>
            <p:ph type="title"/>
          </p:nvPr>
        </p:nvSpPr>
        <p:spPr>
          <a:xfrm>
            <a:off x="495300" y="565125"/>
            <a:ext cx="11187112" cy="439479"/>
          </a:xfrm>
        </p:spPr>
        <p:txBody>
          <a:bodyPr/>
          <a:lstStyle/>
          <a:p>
            <a:r>
              <a:rPr lang="en-US" dirty="0"/>
              <a:t>Areas around IBC Merge candidates ONLY</a:t>
            </a:r>
          </a:p>
        </p:txBody>
      </p:sp>
      <p:cxnSp>
        <p:nvCxnSpPr>
          <p:cNvPr id="14" name="Straight Arrow Connector 13">
            <a:extLst>
              <a:ext uri="{FF2B5EF4-FFF2-40B4-BE49-F238E27FC236}">
                <a16:creationId xmlns:a16="http://schemas.microsoft.com/office/drawing/2014/main" id="{791C3261-3F95-51A1-97D3-7DFA1E5932AF}"/>
              </a:ext>
            </a:extLst>
          </p:cNvPr>
          <p:cNvCxnSpPr>
            <a:cxnSpLocks/>
            <a:endCxn id="16" idx="2"/>
          </p:cNvCxnSpPr>
          <p:nvPr/>
        </p:nvCxnSpPr>
        <p:spPr>
          <a:xfrm flipV="1">
            <a:off x="9545614" y="2570656"/>
            <a:ext cx="1122992" cy="621234"/>
          </a:xfrm>
          <a:prstGeom prst="straightConnector1">
            <a:avLst/>
          </a:prstGeom>
          <a:ln>
            <a:headEnd type="none" w="med" len="sm"/>
            <a:tailEnd type="triangle"/>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FB2F7217-5524-13F9-7E58-C26B4742EAD1}"/>
              </a:ext>
            </a:extLst>
          </p:cNvPr>
          <p:cNvSpPr txBox="1"/>
          <p:nvPr/>
        </p:nvSpPr>
        <p:spPr>
          <a:xfrm>
            <a:off x="7665210" y="3168286"/>
            <a:ext cx="2406693" cy="236347"/>
          </a:xfrm>
          <a:prstGeom prst="rect">
            <a:avLst/>
          </a:prstGeom>
        </p:spPr>
        <p:txBody>
          <a:bodyPr wrap="square" lIns="0" tIns="0" rIns="0" bIns="0" rtlCol="0">
            <a:spAutoFit/>
          </a:bodyPr>
          <a:lstStyle/>
          <a:p>
            <a:pPr algn="ctr">
              <a:lnSpc>
                <a:spcPct val="96000"/>
              </a:lnSpc>
            </a:pPr>
            <a:r>
              <a:rPr lang="en-US" sz="1600" dirty="0">
                <a:solidFill>
                  <a:schemeClr val="bg1">
                    <a:lumMod val="10000"/>
                  </a:schemeClr>
                </a:solidFill>
                <a:latin typeface="Microsoft Sans Serif"/>
                <a:cs typeface="Microsoft Sans Serif" panose="020B0604020202020204" pitchFamily="34" charset="0"/>
              </a:rPr>
              <a:t>IBC Merge candidates</a:t>
            </a:r>
            <a:endParaRPr lang="en-US" sz="1600" baseline="-25000" dirty="0">
              <a:solidFill>
                <a:schemeClr val="bg1">
                  <a:lumMod val="10000"/>
                </a:schemeClr>
              </a:solidFill>
              <a:latin typeface="Microsoft Sans Serif"/>
              <a:cs typeface="Microsoft Sans Serif" panose="020B0604020202020204" pitchFamily="34" charset="0"/>
            </a:endParaRPr>
          </a:p>
        </p:txBody>
      </p:sp>
      <p:grpSp>
        <p:nvGrpSpPr>
          <p:cNvPr id="132" name="Group 131">
            <a:extLst>
              <a:ext uri="{FF2B5EF4-FFF2-40B4-BE49-F238E27FC236}">
                <a16:creationId xmlns:a16="http://schemas.microsoft.com/office/drawing/2014/main" id="{D314C390-3999-ED58-8B65-AC8556E2DE47}"/>
              </a:ext>
            </a:extLst>
          </p:cNvPr>
          <p:cNvGrpSpPr/>
          <p:nvPr/>
        </p:nvGrpSpPr>
        <p:grpSpPr>
          <a:xfrm>
            <a:off x="6118377" y="3899498"/>
            <a:ext cx="1275353" cy="1275353"/>
            <a:chOff x="5432160" y="2729274"/>
            <a:chExt cx="1275353" cy="1275353"/>
          </a:xfrm>
        </p:grpSpPr>
        <p:sp>
          <p:nvSpPr>
            <p:cNvPr id="33" name="Cross 32">
              <a:extLst>
                <a:ext uri="{FF2B5EF4-FFF2-40B4-BE49-F238E27FC236}">
                  <a16:creationId xmlns:a16="http://schemas.microsoft.com/office/drawing/2014/main" id="{C03DBF97-30EF-4067-B825-9E25E4F42DD4}"/>
                </a:ext>
              </a:extLst>
            </p:cNvPr>
            <p:cNvSpPr/>
            <p:nvPr/>
          </p:nvSpPr>
          <p:spPr>
            <a:xfrm>
              <a:off x="5432160" y="2729274"/>
              <a:ext cx="1275353" cy="1275353"/>
            </a:xfrm>
            <a:prstGeom prst="plus">
              <a:avLst>
                <a:gd name="adj" fmla="val 45712"/>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8" name="Star: 5 Points 17">
              <a:extLst>
                <a:ext uri="{FF2B5EF4-FFF2-40B4-BE49-F238E27FC236}">
                  <a16:creationId xmlns:a16="http://schemas.microsoft.com/office/drawing/2014/main" id="{C837C119-DF0C-EC65-2CD8-9117A134163F}"/>
                </a:ext>
              </a:extLst>
            </p:cNvPr>
            <p:cNvSpPr/>
            <p:nvPr/>
          </p:nvSpPr>
          <p:spPr>
            <a:xfrm>
              <a:off x="6006844" y="3298697"/>
              <a:ext cx="132592" cy="132593"/>
            </a:xfrm>
            <a:prstGeom prst="star5">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cxnSp>
        <p:nvCxnSpPr>
          <p:cNvPr id="22" name="Straight Arrow Connector 21">
            <a:extLst>
              <a:ext uri="{FF2B5EF4-FFF2-40B4-BE49-F238E27FC236}">
                <a16:creationId xmlns:a16="http://schemas.microsoft.com/office/drawing/2014/main" id="{40984D4A-07D8-B7F2-272D-27AC2EB35C34}"/>
              </a:ext>
            </a:extLst>
          </p:cNvPr>
          <p:cNvCxnSpPr>
            <a:cxnSpLocks/>
            <a:endCxn id="18" idx="4"/>
          </p:cNvCxnSpPr>
          <p:nvPr/>
        </p:nvCxnSpPr>
        <p:spPr>
          <a:xfrm flipH="1">
            <a:off x="6825653" y="3404633"/>
            <a:ext cx="978552" cy="1114934"/>
          </a:xfrm>
          <a:prstGeom prst="straightConnector1">
            <a:avLst/>
          </a:prstGeom>
          <a:ln>
            <a:headEnd type="none" w="med" len="sm"/>
            <a:tailEnd type="triangle"/>
          </a:ln>
        </p:spPr>
        <p:style>
          <a:lnRef idx="1">
            <a:schemeClr val="dk1"/>
          </a:lnRef>
          <a:fillRef idx="0">
            <a:schemeClr val="dk1"/>
          </a:fillRef>
          <a:effectRef idx="0">
            <a:schemeClr val="dk1"/>
          </a:effectRef>
          <a:fontRef idx="minor">
            <a:schemeClr val="tx1"/>
          </a:fontRef>
        </p:style>
      </p:cxnSp>
      <p:sp>
        <p:nvSpPr>
          <p:cNvPr id="36" name="TextBox 35">
            <a:extLst>
              <a:ext uri="{FF2B5EF4-FFF2-40B4-BE49-F238E27FC236}">
                <a16:creationId xmlns:a16="http://schemas.microsoft.com/office/drawing/2014/main" id="{C34BA2C9-F338-1EE4-9F6A-31BADA888A4D}"/>
              </a:ext>
            </a:extLst>
          </p:cNvPr>
          <p:cNvSpPr txBox="1"/>
          <p:nvPr/>
        </p:nvSpPr>
        <p:spPr>
          <a:xfrm>
            <a:off x="6895735" y="2645100"/>
            <a:ext cx="2406693" cy="236347"/>
          </a:xfrm>
          <a:prstGeom prst="rect">
            <a:avLst/>
          </a:prstGeom>
        </p:spPr>
        <p:txBody>
          <a:bodyPr wrap="square" lIns="0" tIns="0" rIns="0" bIns="0" rtlCol="0">
            <a:spAutoFit/>
          </a:bodyPr>
          <a:lstStyle/>
          <a:p>
            <a:pPr algn="ctr">
              <a:lnSpc>
                <a:spcPct val="96000"/>
              </a:lnSpc>
            </a:pPr>
            <a:r>
              <a:rPr lang="en-US" sz="1600" dirty="0">
                <a:solidFill>
                  <a:schemeClr val="accent1">
                    <a:lumMod val="60000"/>
                    <a:lumOff val="40000"/>
                  </a:schemeClr>
                </a:solidFill>
                <a:latin typeface="Microsoft Sans Serif"/>
                <a:cs typeface="Microsoft Sans Serif" panose="020B0604020202020204" pitchFamily="34" charset="0"/>
              </a:rPr>
              <a:t>BV areas</a:t>
            </a:r>
            <a:endParaRPr lang="en-US" sz="1600" baseline="-25000" dirty="0">
              <a:solidFill>
                <a:schemeClr val="accent1">
                  <a:lumMod val="60000"/>
                  <a:lumOff val="40000"/>
                </a:schemeClr>
              </a:solidFill>
              <a:latin typeface="Microsoft Sans Serif"/>
              <a:cs typeface="Microsoft Sans Serif" panose="020B0604020202020204" pitchFamily="34" charset="0"/>
            </a:endParaRPr>
          </a:p>
        </p:txBody>
      </p:sp>
      <p:cxnSp>
        <p:nvCxnSpPr>
          <p:cNvPr id="37" name="Straight Arrow Connector 36">
            <a:extLst>
              <a:ext uri="{FF2B5EF4-FFF2-40B4-BE49-F238E27FC236}">
                <a16:creationId xmlns:a16="http://schemas.microsoft.com/office/drawing/2014/main" id="{19CAA625-297A-802B-FFD6-BECC9ADB6BF4}"/>
              </a:ext>
            </a:extLst>
          </p:cNvPr>
          <p:cNvCxnSpPr>
            <a:cxnSpLocks/>
          </p:cNvCxnSpPr>
          <p:nvPr/>
        </p:nvCxnSpPr>
        <p:spPr>
          <a:xfrm flipV="1">
            <a:off x="8310880" y="2221698"/>
            <a:ext cx="2203922" cy="386310"/>
          </a:xfrm>
          <a:prstGeom prst="straightConnector1">
            <a:avLst/>
          </a:prstGeom>
          <a:ln>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901123AE-15BD-A517-9896-27F5B972D6EF}"/>
              </a:ext>
            </a:extLst>
          </p:cNvPr>
          <p:cNvCxnSpPr>
            <a:cxnSpLocks/>
          </p:cNvCxnSpPr>
          <p:nvPr/>
        </p:nvCxnSpPr>
        <p:spPr>
          <a:xfrm flipH="1">
            <a:off x="6943248" y="2928558"/>
            <a:ext cx="841343" cy="1125052"/>
          </a:xfrm>
          <a:prstGeom prst="straightConnector1">
            <a:avLst/>
          </a:prstGeom>
          <a:ln>
            <a:headEnd type="none" w="med" len="sm"/>
            <a:tailEnd type="triangle"/>
          </a:ln>
        </p:spPr>
        <p:style>
          <a:lnRef idx="1">
            <a:schemeClr val="accent1"/>
          </a:lnRef>
          <a:fillRef idx="0">
            <a:schemeClr val="accent1"/>
          </a:fillRef>
          <a:effectRef idx="0">
            <a:schemeClr val="accent1"/>
          </a:effectRef>
          <a:fontRef idx="minor">
            <a:schemeClr val="tx1"/>
          </a:fontRef>
        </p:style>
      </p:cxnSp>
      <p:grpSp>
        <p:nvGrpSpPr>
          <p:cNvPr id="131" name="Group 130">
            <a:extLst>
              <a:ext uri="{FF2B5EF4-FFF2-40B4-BE49-F238E27FC236}">
                <a16:creationId xmlns:a16="http://schemas.microsoft.com/office/drawing/2014/main" id="{C55478A6-E052-82F2-5AEE-294EEB71298C}"/>
              </a:ext>
            </a:extLst>
          </p:cNvPr>
          <p:cNvGrpSpPr/>
          <p:nvPr/>
        </p:nvGrpSpPr>
        <p:grpSpPr>
          <a:xfrm>
            <a:off x="10071903" y="1780362"/>
            <a:ext cx="1624797" cy="1372250"/>
            <a:chOff x="9449240" y="742670"/>
            <a:chExt cx="1624797" cy="1372250"/>
          </a:xfrm>
        </p:grpSpPr>
        <p:sp>
          <p:nvSpPr>
            <p:cNvPr id="28" name="Cross 27">
              <a:extLst>
                <a:ext uri="{FF2B5EF4-FFF2-40B4-BE49-F238E27FC236}">
                  <a16:creationId xmlns:a16="http://schemas.microsoft.com/office/drawing/2014/main" id="{F6748868-821E-2630-92CA-ED5986CED759}"/>
                </a:ext>
              </a:extLst>
            </p:cNvPr>
            <p:cNvSpPr/>
            <p:nvPr/>
          </p:nvSpPr>
          <p:spPr>
            <a:xfrm>
              <a:off x="9449240" y="839567"/>
              <a:ext cx="1275353" cy="1275353"/>
            </a:xfrm>
            <a:prstGeom prst="plus">
              <a:avLst>
                <a:gd name="adj" fmla="val 45712"/>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6" name="Star: 5 Points 15">
              <a:extLst>
                <a:ext uri="{FF2B5EF4-FFF2-40B4-BE49-F238E27FC236}">
                  <a16:creationId xmlns:a16="http://schemas.microsoft.com/office/drawing/2014/main" id="{99A3A2E9-C7CF-5D0D-2C60-C2B783143115}"/>
                </a:ext>
              </a:extLst>
            </p:cNvPr>
            <p:cNvSpPr/>
            <p:nvPr/>
          </p:nvSpPr>
          <p:spPr>
            <a:xfrm>
              <a:off x="10020620" y="1400372"/>
              <a:ext cx="132594" cy="132592"/>
            </a:xfrm>
            <a:prstGeom prst="star5">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cxnSp>
          <p:nvCxnSpPr>
            <p:cNvPr id="65" name="Straight Arrow Connector 64">
              <a:extLst>
                <a:ext uri="{FF2B5EF4-FFF2-40B4-BE49-F238E27FC236}">
                  <a16:creationId xmlns:a16="http://schemas.microsoft.com/office/drawing/2014/main" id="{2168E2F0-8AF7-0B58-89E8-CDE0A1074C83}"/>
                </a:ext>
              </a:extLst>
            </p:cNvPr>
            <p:cNvCxnSpPr>
              <a:cxnSpLocks/>
            </p:cNvCxnSpPr>
            <p:nvPr/>
          </p:nvCxnSpPr>
          <p:spPr>
            <a:xfrm>
              <a:off x="10086916" y="945087"/>
              <a:ext cx="637677" cy="0"/>
            </a:xfrm>
            <a:prstGeom prst="straightConnector1">
              <a:avLst/>
            </a:prstGeom>
            <a:ln w="9525" cap="flat" cmpd="sng" algn="ctr">
              <a:solidFill>
                <a:schemeClr val="dk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66" name="Straight Arrow Connector 65">
              <a:extLst>
                <a:ext uri="{FF2B5EF4-FFF2-40B4-BE49-F238E27FC236}">
                  <a16:creationId xmlns:a16="http://schemas.microsoft.com/office/drawing/2014/main" id="{911D769F-1F81-66DE-6D85-0698D8E6178E}"/>
                </a:ext>
              </a:extLst>
            </p:cNvPr>
            <p:cNvCxnSpPr>
              <a:cxnSpLocks/>
            </p:cNvCxnSpPr>
            <p:nvPr/>
          </p:nvCxnSpPr>
          <p:spPr>
            <a:xfrm>
              <a:off x="10790195" y="1547813"/>
              <a:ext cx="0" cy="174965"/>
            </a:xfrm>
            <a:prstGeom prst="straightConnector1">
              <a:avLst/>
            </a:prstGeom>
            <a:ln w="9525" cap="flat" cmpd="sng" algn="ctr">
              <a:solidFill>
                <a:schemeClr val="dk1"/>
              </a:solidFill>
              <a:prstDash val="solid"/>
              <a:round/>
              <a:headEnd type="arrow" w="med" len="med"/>
              <a:tailEnd type="none" w="med" len="med"/>
            </a:ln>
            <a:effectLst>
              <a:glow>
                <a:schemeClr val="accent1">
                  <a:alpha val="40000"/>
                </a:schemeClr>
              </a:glow>
            </a:effectLst>
          </p:spPr>
          <p:style>
            <a:lnRef idx="0">
              <a:scrgbClr r="0" g="0" b="0"/>
            </a:lnRef>
            <a:fillRef idx="0">
              <a:scrgbClr r="0" g="0" b="0"/>
            </a:fillRef>
            <a:effectRef idx="0">
              <a:scrgbClr r="0" g="0" b="0"/>
            </a:effectRef>
            <a:fontRef idx="minor">
              <a:schemeClr val="tx1"/>
            </a:fontRef>
          </p:style>
        </p:cxnSp>
        <p:cxnSp>
          <p:nvCxnSpPr>
            <p:cNvPr id="80" name="Straight Connector 79">
              <a:extLst>
                <a:ext uri="{FF2B5EF4-FFF2-40B4-BE49-F238E27FC236}">
                  <a16:creationId xmlns:a16="http://schemas.microsoft.com/office/drawing/2014/main" id="{E07565ED-BD4E-A0E5-2C90-69D113A5BDB6}"/>
                </a:ext>
              </a:extLst>
            </p:cNvPr>
            <p:cNvCxnSpPr>
              <a:cxnSpLocks/>
              <a:endCxn id="28" idx="0"/>
            </p:cNvCxnSpPr>
            <p:nvPr/>
          </p:nvCxnSpPr>
          <p:spPr>
            <a:xfrm flipV="1">
              <a:off x="10086917" y="839567"/>
              <a:ext cx="0" cy="530151"/>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82" name="TextBox 81">
              <a:extLst>
                <a:ext uri="{FF2B5EF4-FFF2-40B4-BE49-F238E27FC236}">
                  <a16:creationId xmlns:a16="http://schemas.microsoft.com/office/drawing/2014/main" id="{2E3721AE-7E0B-7075-0462-B3DCB96C3FD3}"/>
                </a:ext>
              </a:extLst>
            </p:cNvPr>
            <p:cNvSpPr txBox="1"/>
            <p:nvPr/>
          </p:nvSpPr>
          <p:spPr>
            <a:xfrm>
              <a:off x="10275017" y="742670"/>
              <a:ext cx="299718" cy="317806"/>
            </a:xfrm>
            <a:prstGeom prst="rect">
              <a:avLst/>
            </a:prstGeom>
          </p:spPr>
          <p:txBody>
            <a:bodyPr vert="horz" wrap="none" lIns="0" tIns="0" rIns="0" bIns="0" rtlCol="0">
              <a:noAutofit/>
            </a:bodyPr>
            <a:lstStyle/>
            <a:p>
              <a:pPr algn="ctr">
                <a:buNone/>
              </a:pPr>
              <a:r>
                <a:rPr lang="en-US" sz="1400" dirty="0"/>
                <a:t>32</a:t>
              </a:r>
            </a:p>
          </p:txBody>
        </p:sp>
        <p:cxnSp>
          <p:nvCxnSpPr>
            <p:cNvPr id="85" name="Straight Arrow Connector 84">
              <a:extLst>
                <a:ext uri="{FF2B5EF4-FFF2-40B4-BE49-F238E27FC236}">
                  <a16:creationId xmlns:a16="http://schemas.microsoft.com/office/drawing/2014/main" id="{DA4CC749-634E-6796-D40F-635A81E5EDF5}"/>
                </a:ext>
              </a:extLst>
            </p:cNvPr>
            <p:cNvCxnSpPr>
              <a:cxnSpLocks/>
            </p:cNvCxnSpPr>
            <p:nvPr/>
          </p:nvCxnSpPr>
          <p:spPr>
            <a:xfrm flipV="1">
              <a:off x="10790195" y="1240178"/>
              <a:ext cx="0" cy="169944"/>
            </a:xfrm>
            <a:prstGeom prst="straightConnector1">
              <a:avLst/>
            </a:prstGeom>
            <a:ln w="9525" cap="flat" cmpd="sng" algn="ctr">
              <a:solidFill>
                <a:schemeClr val="dk1"/>
              </a:solidFill>
              <a:prstDash val="solid"/>
              <a:round/>
              <a:headEnd type="arrow" w="med" len="med"/>
              <a:tailEnd type="none" w="med" len="med"/>
            </a:ln>
            <a:effectLst>
              <a:glow>
                <a:schemeClr val="accent1">
                  <a:alpha val="40000"/>
                </a:schemeClr>
              </a:glow>
            </a:effectLst>
          </p:spPr>
          <p:style>
            <a:lnRef idx="0">
              <a:scrgbClr r="0" g="0" b="0"/>
            </a:lnRef>
            <a:fillRef idx="0">
              <a:scrgbClr r="0" g="0" b="0"/>
            </a:fillRef>
            <a:effectRef idx="0">
              <a:scrgbClr r="0" g="0" b="0"/>
            </a:effectRef>
            <a:fontRef idx="minor">
              <a:schemeClr val="tx1"/>
            </a:fontRef>
          </p:style>
        </p:cxnSp>
        <p:cxnSp>
          <p:nvCxnSpPr>
            <p:cNvPr id="88" name="Straight Arrow Connector 87">
              <a:extLst>
                <a:ext uri="{FF2B5EF4-FFF2-40B4-BE49-F238E27FC236}">
                  <a16:creationId xmlns:a16="http://schemas.microsoft.com/office/drawing/2014/main" id="{75D01D12-8EDA-8681-C0C5-35E626869EE6}"/>
                </a:ext>
              </a:extLst>
            </p:cNvPr>
            <p:cNvCxnSpPr>
              <a:cxnSpLocks/>
            </p:cNvCxnSpPr>
            <p:nvPr/>
          </p:nvCxnSpPr>
          <p:spPr>
            <a:xfrm flipV="1">
              <a:off x="10790195" y="1400372"/>
              <a:ext cx="0" cy="169944"/>
            </a:xfrm>
            <a:prstGeom prst="straightConnector1">
              <a:avLst/>
            </a:prstGeom>
            <a:ln w="9525" cap="flat" cmpd="sng" algn="ctr">
              <a:solidFill>
                <a:schemeClr val="dk1"/>
              </a:solidFill>
              <a:prstDash val="solid"/>
              <a:round/>
              <a:headEnd type="none" w="med" len="med"/>
              <a:tailEnd type="none" w="med" len="med"/>
            </a:ln>
            <a:effectLst>
              <a:glow>
                <a:schemeClr val="accent1">
                  <a:alpha val="40000"/>
                </a:schemeClr>
              </a:glow>
            </a:effectLst>
          </p:spPr>
          <p:style>
            <a:lnRef idx="0">
              <a:scrgbClr r="0" g="0" b="0"/>
            </a:lnRef>
            <a:fillRef idx="0">
              <a:scrgbClr r="0" g="0" b="0"/>
            </a:fillRef>
            <a:effectRef idx="0">
              <a:scrgbClr r="0" g="0" b="0"/>
            </a:effectRef>
            <a:fontRef idx="minor">
              <a:schemeClr val="tx1"/>
            </a:fontRef>
          </p:style>
        </p:cxnSp>
        <p:sp>
          <p:nvSpPr>
            <p:cNvPr id="89" name="TextBox 88">
              <a:extLst>
                <a:ext uri="{FF2B5EF4-FFF2-40B4-BE49-F238E27FC236}">
                  <a16:creationId xmlns:a16="http://schemas.microsoft.com/office/drawing/2014/main" id="{D6794B1C-CBE1-1531-BE34-CC17C7B0C23C}"/>
                </a:ext>
              </a:extLst>
            </p:cNvPr>
            <p:cNvSpPr txBox="1"/>
            <p:nvPr/>
          </p:nvSpPr>
          <p:spPr>
            <a:xfrm>
              <a:off x="10774319" y="1359272"/>
              <a:ext cx="299718" cy="252143"/>
            </a:xfrm>
            <a:prstGeom prst="rect">
              <a:avLst/>
            </a:prstGeom>
          </p:spPr>
          <p:txBody>
            <a:bodyPr vert="horz" wrap="none" lIns="0" tIns="0" rIns="0" bIns="0" rtlCol="0">
              <a:noAutofit/>
            </a:bodyPr>
            <a:lstStyle/>
            <a:p>
              <a:pPr algn="ctr">
                <a:buNone/>
              </a:pPr>
              <a:r>
                <a:rPr lang="en-US" sz="1400" dirty="0"/>
                <a:t>9</a:t>
              </a:r>
            </a:p>
          </p:txBody>
        </p:sp>
      </p:grpSp>
      <p:grpSp>
        <p:nvGrpSpPr>
          <p:cNvPr id="91" name="Group 90">
            <a:extLst>
              <a:ext uri="{FF2B5EF4-FFF2-40B4-BE49-F238E27FC236}">
                <a16:creationId xmlns:a16="http://schemas.microsoft.com/office/drawing/2014/main" id="{626577BE-0459-3C00-5527-E9E7DFEAD5BD}"/>
              </a:ext>
            </a:extLst>
          </p:cNvPr>
          <p:cNvGrpSpPr/>
          <p:nvPr/>
        </p:nvGrpSpPr>
        <p:grpSpPr>
          <a:xfrm>
            <a:off x="7524964" y="3867080"/>
            <a:ext cx="4021877" cy="2425795"/>
            <a:chOff x="6542755" y="3867080"/>
            <a:chExt cx="4021877" cy="2425795"/>
          </a:xfrm>
        </p:grpSpPr>
        <p:sp>
          <p:nvSpPr>
            <p:cNvPr id="92" name="Rectangle 91">
              <a:extLst>
                <a:ext uri="{FF2B5EF4-FFF2-40B4-BE49-F238E27FC236}">
                  <a16:creationId xmlns:a16="http://schemas.microsoft.com/office/drawing/2014/main" id="{AC500384-C1A6-7DCC-E2A1-7C47B1835153}"/>
                </a:ext>
              </a:extLst>
            </p:cNvPr>
            <p:cNvSpPr/>
            <p:nvPr/>
          </p:nvSpPr>
          <p:spPr>
            <a:xfrm>
              <a:off x="7522723" y="5207319"/>
              <a:ext cx="974375" cy="698796"/>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1</a:t>
              </a:r>
            </a:p>
          </p:txBody>
        </p:sp>
        <p:sp>
          <p:nvSpPr>
            <p:cNvPr id="93" name="Rectangle 92">
              <a:extLst>
                <a:ext uri="{FF2B5EF4-FFF2-40B4-BE49-F238E27FC236}">
                  <a16:creationId xmlns:a16="http://schemas.microsoft.com/office/drawing/2014/main" id="{D616FA91-954B-B3B9-EA88-A537000B415B}"/>
                </a:ext>
              </a:extLst>
            </p:cNvPr>
            <p:cNvSpPr/>
            <p:nvPr/>
          </p:nvSpPr>
          <p:spPr>
            <a:xfrm>
              <a:off x="6542756" y="4135557"/>
              <a:ext cx="1954341" cy="1071764"/>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4</a:t>
              </a:r>
            </a:p>
          </p:txBody>
        </p:sp>
        <p:sp>
          <p:nvSpPr>
            <p:cNvPr id="94" name="Rectangle 93">
              <a:extLst>
                <a:ext uri="{FF2B5EF4-FFF2-40B4-BE49-F238E27FC236}">
                  <a16:creationId xmlns:a16="http://schemas.microsoft.com/office/drawing/2014/main" id="{F455D8D6-C193-D6D4-79A1-DDB785F6862F}"/>
                </a:ext>
              </a:extLst>
            </p:cNvPr>
            <p:cNvSpPr/>
            <p:nvPr/>
          </p:nvSpPr>
          <p:spPr>
            <a:xfrm>
              <a:off x="8497096" y="4140977"/>
              <a:ext cx="452352" cy="75206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0</a:t>
              </a:r>
            </a:p>
          </p:txBody>
        </p:sp>
        <p:sp>
          <p:nvSpPr>
            <p:cNvPr id="95" name="Rectangle 94">
              <a:extLst>
                <a:ext uri="{FF2B5EF4-FFF2-40B4-BE49-F238E27FC236}">
                  <a16:creationId xmlns:a16="http://schemas.microsoft.com/office/drawing/2014/main" id="{34C25236-59A9-A7B1-6E71-A78696C61DCB}"/>
                </a:ext>
              </a:extLst>
            </p:cNvPr>
            <p:cNvSpPr/>
            <p:nvPr/>
          </p:nvSpPr>
          <p:spPr>
            <a:xfrm>
              <a:off x="8949447" y="4140977"/>
              <a:ext cx="574685" cy="75206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2</a:t>
              </a:r>
            </a:p>
          </p:txBody>
        </p:sp>
        <p:sp>
          <p:nvSpPr>
            <p:cNvPr id="96" name="Rectangle 95">
              <a:extLst>
                <a:ext uri="{FF2B5EF4-FFF2-40B4-BE49-F238E27FC236}">
                  <a16:creationId xmlns:a16="http://schemas.microsoft.com/office/drawing/2014/main" id="{34D346F6-E01E-5147-7BA1-1F959D79C30F}"/>
                </a:ext>
              </a:extLst>
            </p:cNvPr>
            <p:cNvSpPr/>
            <p:nvPr/>
          </p:nvSpPr>
          <p:spPr>
            <a:xfrm>
              <a:off x="6548348" y="5207318"/>
              <a:ext cx="974375" cy="698797"/>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5</a:t>
              </a:r>
            </a:p>
          </p:txBody>
        </p:sp>
        <p:sp>
          <p:nvSpPr>
            <p:cNvPr id="97" name="Rectangle 96">
              <a:extLst>
                <a:ext uri="{FF2B5EF4-FFF2-40B4-BE49-F238E27FC236}">
                  <a16:creationId xmlns:a16="http://schemas.microsoft.com/office/drawing/2014/main" id="{D78596C0-64B0-E504-3345-F9716E3EE8AB}"/>
                </a:ext>
              </a:extLst>
            </p:cNvPr>
            <p:cNvSpPr/>
            <p:nvPr/>
          </p:nvSpPr>
          <p:spPr>
            <a:xfrm>
              <a:off x="6542755" y="3867080"/>
              <a:ext cx="4021877" cy="273896"/>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3</a:t>
              </a:r>
            </a:p>
          </p:txBody>
        </p:sp>
        <p:sp>
          <p:nvSpPr>
            <p:cNvPr id="98" name="Rectangle 97">
              <a:extLst>
                <a:ext uri="{FF2B5EF4-FFF2-40B4-BE49-F238E27FC236}">
                  <a16:creationId xmlns:a16="http://schemas.microsoft.com/office/drawing/2014/main" id="{19809592-D18B-13CF-9090-3581EB7CE8EB}"/>
                </a:ext>
              </a:extLst>
            </p:cNvPr>
            <p:cNvSpPr/>
            <p:nvPr/>
          </p:nvSpPr>
          <p:spPr>
            <a:xfrm>
              <a:off x="7767245" y="4397293"/>
              <a:ext cx="1948749" cy="1895582"/>
            </a:xfrm>
            <a:prstGeom prst="rect">
              <a:avLst/>
            </a:prstGeom>
            <a:noFill/>
            <a:ln>
              <a:solidFill>
                <a:srgbClr val="00B0F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lnSpc>
                  <a:spcPct val="96000"/>
                </a:lnSpc>
              </a:pPr>
              <a:r>
                <a:rPr lang="en-US" dirty="0">
                  <a:solidFill>
                    <a:schemeClr val="tx2">
                      <a:lumMod val="25000"/>
                      <a:lumOff val="75000"/>
                    </a:schemeClr>
                  </a:solidFill>
                  <a:latin typeface="Microsoft Sans Serif"/>
                  <a:cs typeface="Microsoft Sans Serif" panose="020B0604020202020204" pitchFamily="34" charset="0"/>
                </a:rPr>
                <a:t>CTU</a:t>
              </a:r>
            </a:p>
          </p:txBody>
        </p:sp>
        <p:sp>
          <p:nvSpPr>
            <p:cNvPr id="99" name="Rectangle 98">
              <a:extLst>
                <a:ext uri="{FF2B5EF4-FFF2-40B4-BE49-F238E27FC236}">
                  <a16:creationId xmlns:a16="http://schemas.microsoft.com/office/drawing/2014/main" id="{0690648D-3974-D20D-8365-EC0410851AE5}"/>
                </a:ext>
              </a:extLst>
            </p:cNvPr>
            <p:cNvSpPr/>
            <p:nvPr/>
          </p:nvSpPr>
          <p:spPr>
            <a:xfrm>
              <a:off x="8949447" y="5183354"/>
              <a:ext cx="312359" cy="153504"/>
            </a:xfrm>
            <a:prstGeom prst="rect">
              <a:avLst/>
            </a:prstGeom>
            <a:pattFill prst="ltUpDiag">
              <a:fgClr>
                <a:schemeClr val="bg1">
                  <a:lumMod val="10000"/>
                </a:schemeClr>
              </a:fgClr>
              <a:bgClr>
                <a:schemeClr val="bg1"/>
              </a:bgClr>
            </a:patt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endParaRPr lang="en-US" dirty="0">
                <a:solidFill>
                  <a:schemeClr val="tx1"/>
                </a:solidFill>
                <a:latin typeface="Microsoft Sans Serif"/>
                <a:cs typeface="Microsoft Sans Serif" panose="020B0604020202020204" pitchFamily="34" charset="0"/>
              </a:endParaRPr>
            </a:p>
          </p:txBody>
        </p:sp>
        <p:sp>
          <p:nvSpPr>
            <p:cNvPr id="100" name="TextBox 99">
              <a:extLst>
                <a:ext uri="{FF2B5EF4-FFF2-40B4-BE49-F238E27FC236}">
                  <a16:creationId xmlns:a16="http://schemas.microsoft.com/office/drawing/2014/main" id="{9D19AB5F-E7CB-622D-0672-4E4A6155555C}"/>
                </a:ext>
              </a:extLst>
            </p:cNvPr>
            <p:cNvSpPr txBox="1"/>
            <p:nvPr/>
          </p:nvSpPr>
          <p:spPr>
            <a:xfrm>
              <a:off x="8843300" y="5345084"/>
              <a:ext cx="524652" cy="224742"/>
            </a:xfrm>
            <a:prstGeom prst="rect">
              <a:avLst/>
            </a:prstGeom>
          </p:spPr>
          <p:txBody>
            <a:bodyPr vert="horz" wrap="none" lIns="0" tIns="0" rIns="0" bIns="0" rtlCol="0">
              <a:noAutofit/>
            </a:bodyPr>
            <a:lstStyle/>
            <a:p>
              <a:pPr algn="ctr">
                <a:buNone/>
              </a:pPr>
              <a:r>
                <a:rPr lang="en-US" sz="1400" dirty="0">
                  <a:ea typeface="Cambria Math" panose="02040503050406030204" pitchFamily="18" charset="0"/>
                </a:rPr>
                <a:t>CU</a:t>
              </a:r>
            </a:p>
          </p:txBody>
        </p:sp>
      </p:grpSp>
    </p:spTree>
    <p:extLst>
      <p:ext uri="{BB962C8B-B14F-4D97-AF65-F5344CB8AC3E}">
        <p14:creationId xmlns:p14="http://schemas.microsoft.com/office/powerpoint/2010/main" val="3747980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9985D-080A-B414-5954-93193D07103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5B6FBCE-0D18-3CED-9479-F5EC4E61CFB9}"/>
              </a:ext>
            </a:extLst>
          </p:cNvPr>
          <p:cNvSpPr>
            <a:spLocks noGrp="1"/>
          </p:cNvSpPr>
          <p:nvPr>
            <p:ph sz="quarter" idx="14"/>
          </p:nvPr>
        </p:nvSpPr>
        <p:spPr/>
        <p:txBody>
          <a:bodyPr/>
          <a:lstStyle/>
          <a:p>
            <a:endParaRPr lang="en-US"/>
          </a:p>
        </p:txBody>
      </p:sp>
      <p:sp>
        <p:nvSpPr>
          <p:cNvPr id="4" name="Subtitle 3">
            <a:extLst>
              <a:ext uri="{FF2B5EF4-FFF2-40B4-BE49-F238E27FC236}">
                <a16:creationId xmlns:a16="http://schemas.microsoft.com/office/drawing/2014/main" id="{5AE07483-0076-ECC1-172C-9CF2B6F772C7}"/>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095951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98371A9B2F58942932503DC52E58014" ma:contentTypeVersion="12" ma:contentTypeDescription="Create a new document." ma:contentTypeScope="" ma:versionID="f9aa544ba4a5d2e79678c2cfd19ca944">
  <xsd:schema xmlns:xsd="http://www.w3.org/2001/XMLSchema" xmlns:xs="http://www.w3.org/2001/XMLSchema" xmlns:p="http://schemas.microsoft.com/office/2006/metadata/properties" xmlns:ns2="c872df49-ebad-488d-a324-025e4f6ab39d" xmlns:ns3="229579ab-57a9-4bef-bc1b-2624410c5e1c" targetNamespace="http://schemas.microsoft.com/office/2006/metadata/properties" ma:root="true" ma:fieldsID="ecec9b7bf50a9b6035bdc9ed154c7434" ns2:_="" ns3:_="">
    <xsd:import namespace="c872df49-ebad-488d-a324-025e4f6ab39d"/>
    <xsd:import namespace="229579ab-57a9-4bef-bc1b-2624410c5e1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72df49-ebad-488d-a324-025e4f6ab3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29579ab-57a9-4bef-bc1b-2624410c5e1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CB3369-829B-4A78-B8A1-1016D068BF47}">
  <ds:schemaRefs>
    <ds:schemaRef ds:uri="http://schemas.microsoft.com/office/infopath/2007/PartnerControls"/>
    <ds:schemaRef ds:uri="http://purl.org/dc/terms/"/>
    <ds:schemaRef ds:uri="http://purl.org/dc/dcmityp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229579ab-57a9-4bef-bc1b-2624410c5e1c"/>
    <ds:schemaRef ds:uri="c872df49-ebad-488d-a324-025e4f6ab39d"/>
    <ds:schemaRef ds:uri="http://www.w3.org/XML/1998/namespace"/>
  </ds:schemaRefs>
</ds:datastoreItem>
</file>

<file path=customXml/itemProps2.xml><?xml version="1.0" encoding="utf-8"?>
<ds:datastoreItem xmlns:ds="http://schemas.openxmlformats.org/officeDocument/2006/customXml" ds:itemID="{C46A4419-6CF8-47A5-B40E-C7F0890DB2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72df49-ebad-488d-a324-025e4f6ab39d"/>
    <ds:schemaRef ds:uri="229579ab-57a9-4bef-bc1b-2624410c5e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FA71D21-F9D6-49FE-A6FD-837C99BE0BB1}">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blank</Template>
  <TotalTime>18749</TotalTime>
  <Words>390</Words>
  <Application>Microsoft Office PowerPoint</Application>
  <PresentationFormat>Widescreen</PresentationFormat>
  <Paragraphs>128</Paragraphs>
  <Slides>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Cambria Math</vt:lpstr>
      <vt:lpstr>Century Gothic</vt:lpstr>
      <vt:lpstr>Microsoft Sans Serif</vt:lpstr>
      <vt:lpstr>Qualcomm Executive External</vt:lpstr>
      <vt:lpstr>JVET-AF0184 Non-EE2:  Search range optimization for Intra TMP</vt:lpstr>
      <vt:lpstr>Introduction and Proposed method</vt:lpstr>
      <vt:lpstr>Area in the proposed design</vt:lpstr>
      <vt:lpstr>Results</vt:lpstr>
      <vt:lpstr>Areas around IBC Merge candidates ONLY</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JVET-Z0130</dc:title>
  <dc:creator>Zhi Zhang</dc:creator>
  <cp:lastModifiedBy>Gleb Verba</cp:lastModifiedBy>
  <cp:revision>269</cp:revision>
  <dcterms:created xsi:type="dcterms:W3CDTF">2020-07-21T14:31:43Z</dcterms:created>
  <dcterms:modified xsi:type="dcterms:W3CDTF">2023-10-15T07:17:28Z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0x010100598371A9B2F58942932503DC52E58014</vt:lpwstr>
  </property>
</Properties>
</file>