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6"/>
  </p:notesMasterIdLst>
  <p:sldIdLst>
    <p:sldId id="256" r:id="rId2"/>
    <p:sldId id="279" r:id="rId3"/>
    <p:sldId id="258" r:id="rId4"/>
    <p:sldId id="259" r:id="rId5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99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11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110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2023-10-13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/>
              <a:t>Non-EE2: Non-EE2: Sample distance-based weighting for CIIP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(JVET-AF0171)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Jie Zhao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</a:p>
          <a:p>
            <a:r>
              <a:rPr lang="en-US" altLang="ko-KR" sz="1600" dirty="0" smtClean="0"/>
              <a:t>LG Electronics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latinLnBrk="0"/>
            <a:r>
              <a:rPr lang="en-CA" dirty="0" smtClean="0"/>
              <a:t>In </a:t>
            </a:r>
            <a:r>
              <a:rPr lang="en-CA" dirty="0" smtClean="0"/>
              <a:t>ECM10’s </a:t>
            </a:r>
            <a:r>
              <a:rPr lang="en-US" dirty="0" smtClean="0"/>
              <a:t>CIIP </a:t>
            </a:r>
            <a:r>
              <a:rPr lang="en-US" dirty="0"/>
              <a:t>mode, the prediction samples are generated by weighting an inter prediction </a:t>
            </a:r>
            <a:r>
              <a:rPr lang="en-US" dirty="0" smtClean="0"/>
              <a:t>signal, where</a:t>
            </a:r>
          </a:p>
          <a:p>
            <a:pPr lvl="1" eaLnBrk="0" latinLnBrk="0"/>
            <a:r>
              <a:rPr lang="en-US" dirty="0" smtClean="0"/>
              <a:t>inter </a:t>
            </a:r>
            <a:r>
              <a:rPr lang="en-US" dirty="0"/>
              <a:t>prediction signal </a:t>
            </a:r>
            <a:r>
              <a:rPr lang="en-US" dirty="0" smtClean="0"/>
              <a:t>is predicted </a:t>
            </a:r>
            <a:r>
              <a:rPr lang="en-US" dirty="0"/>
              <a:t>using CIIP-TM merge candidate </a:t>
            </a:r>
            <a:endParaRPr lang="en-US" dirty="0" smtClean="0"/>
          </a:p>
          <a:p>
            <a:pPr lvl="1" eaLnBrk="0" latinLnBrk="0"/>
            <a:r>
              <a:rPr lang="en-US" dirty="0" smtClean="0"/>
              <a:t>intra </a:t>
            </a:r>
            <a:r>
              <a:rPr lang="en-US" dirty="0"/>
              <a:t>prediction signal </a:t>
            </a:r>
            <a:r>
              <a:rPr lang="en-US" dirty="0" smtClean="0"/>
              <a:t>is predicted </a:t>
            </a:r>
            <a:r>
              <a:rPr lang="en-US" dirty="0"/>
              <a:t>using TIMD derived intra prediction </a:t>
            </a:r>
            <a:r>
              <a:rPr lang="en-US" dirty="0" smtClean="0"/>
              <a:t>mode. </a:t>
            </a:r>
            <a:endParaRPr lang="en-US" dirty="0"/>
          </a:p>
          <a:p>
            <a:pPr eaLnBrk="0" latinLnBrk="0"/>
            <a:r>
              <a:rPr lang="en-US" dirty="0"/>
              <a:t>If the derived intra </a:t>
            </a:r>
            <a:r>
              <a:rPr lang="en-US" dirty="0" smtClean="0"/>
              <a:t>mode </a:t>
            </a:r>
            <a:r>
              <a:rPr lang="en-US" dirty="0"/>
              <a:t>is an angular mode, the weights (</a:t>
            </a:r>
            <a:r>
              <a:rPr lang="en-US" dirty="0" err="1"/>
              <a:t>wIntra</a:t>
            </a:r>
            <a:r>
              <a:rPr lang="en-US" dirty="0"/>
              <a:t>, </a:t>
            </a:r>
            <a:r>
              <a:rPr lang="en-US" dirty="0" err="1"/>
              <a:t>wInter</a:t>
            </a:r>
            <a:r>
              <a:rPr lang="en-US" dirty="0"/>
              <a:t>) </a:t>
            </a:r>
            <a:r>
              <a:rPr lang="en-US" dirty="0" smtClean="0"/>
              <a:t>are</a:t>
            </a:r>
            <a:r>
              <a:rPr lang="en-US" dirty="0"/>
              <a:t>: </a:t>
            </a:r>
            <a:endParaRPr lang="en-US" dirty="0" smtClean="0"/>
          </a:p>
          <a:p>
            <a:pPr lvl="1" eaLnBrk="0" latinLnBrk="0"/>
            <a:r>
              <a:rPr lang="en-US" dirty="0"/>
              <a:t>f</a:t>
            </a:r>
            <a:r>
              <a:rPr lang="en-US" dirty="0" smtClean="0"/>
              <a:t>or </a:t>
            </a:r>
            <a:r>
              <a:rPr lang="en-US" dirty="0"/>
              <a:t>near-horizontal modes (2 &lt;= angular mode index &lt; 34), the current block is vertically divided as shown in Figure 1(a); </a:t>
            </a:r>
            <a:endParaRPr lang="en-US" dirty="0" smtClean="0"/>
          </a:p>
          <a:p>
            <a:pPr lvl="1" eaLnBrk="0" latinLnBrk="0"/>
            <a:r>
              <a:rPr lang="en-US" dirty="0" smtClean="0"/>
              <a:t>for </a:t>
            </a:r>
            <a:r>
              <a:rPr lang="en-US" dirty="0"/>
              <a:t>near-vertical modes (34 &lt;= angular mode index &lt;= 66), the current block is horizontally divided as shown in Figure 1(b). </a:t>
            </a:r>
            <a:endParaRPr lang="en-US" dirty="0" smtClean="0"/>
          </a:p>
          <a:p>
            <a:pPr lvl="1" eaLnBrk="0" latinLnBrk="0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(</a:t>
            </a:r>
            <a:r>
              <a:rPr lang="en-US" dirty="0" err="1"/>
              <a:t>wIntra</a:t>
            </a:r>
            <a:r>
              <a:rPr lang="en-US" dirty="0"/>
              <a:t>, </a:t>
            </a:r>
            <a:r>
              <a:rPr lang="en-US" dirty="0" err="1"/>
              <a:t>wInter</a:t>
            </a:r>
            <a:r>
              <a:rPr lang="en-US" dirty="0"/>
              <a:t>) for different sub-blocks are shown in Table 1</a:t>
            </a:r>
            <a:r>
              <a:rPr lang="en-US" dirty="0" smtClean="0"/>
              <a:t>.</a:t>
            </a:r>
          </a:p>
          <a:p>
            <a:pPr lvl="1" eaLnBrk="0" latinLnBrk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5" name="Image 3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346" y="4110075"/>
            <a:ext cx="3037056" cy="1477827"/>
          </a:xfrm>
          <a:prstGeom prst="rect">
            <a:avLst/>
          </a:prstGeom>
          <a:noFill/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530310"/>
              </p:ext>
            </p:extLst>
          </p:nvPr>
        </p:nvGraphicFramePr>
        <p:xfrm>
          <a:off x="4617720" y="4125688"/>
          <a:ext cx="4134393" cy="14741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8539"/>
                <a:gridCol w="2345854"/>
              </a:tblGrid>
              <a:tr h="29483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The sub-block index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(wIntra, wInter)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483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(6, 2)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483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(5, 3)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483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(3, 5)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483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(2, 6)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872509" y="5917495"/>
            <a:ext cx="4749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i="1" dirty="0" smtClean="0"/>
              <a:t>Table 1</a:t>
            </a:r>
            <a:r>
              <a:rPr lang="en-CA" i="1" dirty="0" smtClean="0"/>
              <a:t>. </a:t>
            </a:r>
            <a:r>
              <a:rPr lang="en-CA" i="1" dirty="0" smtClean="0"/>
              <a:t>The </a:t>
            </a:r>
            <a:r>
              <a:rPr lang="en-CA" i="1" dirty="0"/>
              <a:t>weights used for CIIP angular modes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74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40460" y="768010"/>
            <a:ext cx="9344528" cy="5311777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Trying to improve the CIIP weighting</a:t>
            </a:r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In current sub-block </a:t>
            </a:r>
            <a:r>
              <a:rPr lang="en-US" sz="1600" dirty="0"/>
              <a:t>based weighting, the weight change at the boundary of sub-blocks are not gradual, so it may cause blocking artefacts, higher residuals and less compression efficiency. </a:t>
            </a:r>
            <a:endParaRPr lang="en-US" sz="1600" dirty="0" smtClean="0"/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In </a:t>
            </a:r>
            <a:r>
              <a:rPr lang="en-US" sz="1600" dirty="0"/>
              <a:t>addition, categorizing angular modes to only near-horizontal and near-vertical modes are too rough to capture the detailed pixel value variations. </a:t>
            </a:r>
            <a:endParaRPr lang="en-US" sz="1600" dirty="0" smtClean="0"/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Propose to use </a:t>
            </a:r>
            <a:r>
              <a:rPr lang="en-US" sz="1600" dirty="0"/>
              <a:t>sample distance and finer representation of the angles to derive the </a:t>
            </a:r>
            <a:r>
              <a:rPr lang="en-US" sz="1600" dirty="0" smtClean="0"/>
              <a:t>weights</a:t>
            </a:r>
          </a:p>
          <a:p>
            <a:pPr marL="0" indent="0" eaLnBrk="0" latinLnBrk="0" hangingPunct="0">
              <a:lnSpc>
                <a:spcPct val="100000"/>
              </a:lnSpc>
              <a:spcBef>
                <a:spcPts val="0"/>
              </a:spcBef>
              <a:buNone/>
            </a:pPr>
            <a:endParaRPr lang="en-US" sz="1600" dirty="0"/>
          </a:p>
          <a:p>
            <a:pPr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The </a:t>
            </a:r>
            <a:r>
              <a:rPr lang="en-US" sz="1600" dirty="0"/>
              <a:t>angles are categorized as near-horizontal, near-vertical and near-diagonal three cases</a:t>
            </a:r>
            <a:r>
              <a:rPr lang="en-US" sz="1600" dirty="0" smtClean="0"/>
              <a:t>.  </a:t>
            </a:r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near –horizontal : (2 &lt;= angular mode index &lt; 34 - 6),</a:t>
            </a:r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near-vertical </a:t>
            </a:r>
            <a:r>
              <a:rPr lang="en-US" sz="1600" dirty="0"/>
              <a:t>modes (34+6 &lt; angular mode index &lt;= 66</a:t>
            </a:r>
            <a:r>
              <a:rPr lang="en-US" sz="1600" dirty="0" smtClean="0"/>
              <a:t>)</a:t>
            </a:r>
            <a:endParaRPr lang="en-US" sz="1600" dirty="0"/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near </a:t>
            </a:r>
            <a:r>
              <a:rPr lang="en-US" sz="1600" dirty="0"/>
              <a:t>diagonal (34-6 &lt;= angular mode index &lt;= 34+6</a:t>
            </a:r>
            <a:r>
              <a:rPr lang="en-US" sz="1600" dirty="0" smtClean="0"/>
              <a:t>)</a:t>
            </a:r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endParaRPr lang="en-US" sz="1600" dirty="0"/>
          </a:p>
          <a:p>
            <a:pPr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In our test, the </a:t>
            </a:r>
            <a:r>
              <a:rPr lang="en-US" sz="1600" dirty="0"/>
              <a:t>weighs </a:t>
            </a:r>
            <a:r>
              <a:rPr lang="en-US" sz="1600" dirty="0" err="1"/>
              <a:t>wIntra</a:t>
            </a:r>
            <a:r>
              <a:rPr lang="en-US" sz="1600" dirty="0"/>
              <a:t> and </a:t>
            </a:r>
            <a:r>
              <a:rPr lang="en-US" sz="1600" dirty="0" err="1"/>
              <a:t>wInter</a:t>
            </a:r>
            <a:r>
              <a:rPr lang="en-US" sz="1600" dirty="0"/>
              <a:t> are derived as</a:t>
            </a:r>
            <a:r>
              <a:rPr lang="en-US" sz="1600" dirty="0" smtClean="0"/>
              <a:t>:</a:t>
            </a:r>
            <a:endParaRPr lang="en-US" sz="1600" dirty="0"/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near </a:t>
            </a:r>
            <a:r>
              <a:rPr lang="en-US" sz="1600" dirty="0"/>
              <a:t>–horizontal : </a:t>
            </a:r>
            <a:r>
              <a:rPr lang="en-US" sz="1600" dirty="0" smtClean="0"/>
              <a:t>     </a:t>
            </a:r>
            <a:r>
              <a:rPr lang="en-US" sz="1600" dirty="0" err="1" smtClean="0"/>
              <a:t>wIntra</a:t>
            </a:r>
            <a:r>
              <a:rPr lang="en-US" sz="1600" dirty="0" smtClean="0"/>
              <a:t> </a:t>
            </a:r>
            <a:r>
              <a:rPr lang="en-US" sz="1600" dirty="0"/>
              <a:t>= ((width - x) * 64 + 32) / width – 4</a:t>
            </a:r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near-vertical </a:t>
            </a:r>
            <a:r>
              <a:rPr lang="en-US" sz="1600" dirty="0"/>
              <a:t>modes:  </a:t>
            </a:r>
            <a:r>
              <a:rPr lang="en-US" sz="1600" dirty="0" err="1" smtClean="0"/>
              <a:t>wIntra</a:t>
            </a:r>
            <a:r>
              <a:rPr lang="en-US" sz="1600" dirty="0" smtClean="0"/>
              <a:t> </a:t>
            </a:r>
            <a:r>
              <a:rPr lang="en-US" sz="1600" dirty="0"/>
              <a:t>= ((height - y) * 64 + 32) / height – 4</a:t>
            </a:r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/>
              <a:t>near </a:t>
            </a:r>
            <a:r>
              <a:rPr lang="en-US" sz="1600" dirty="0"/>
              <a:t>diagonal modes: </a:t>
            </a:r>
            <a:r>
              <a:rPr lang="en-US" sz="1600" dirty="0" err="1" smtClean="0"/>
              <a:t>wIntra</a:t>
            </a:r>
            <a:r>
              <a:rPr lang="en-US" sz="1600" dirty="0" smtClean="0"/>
              <a:t> </a:t>
            </a:r>
            <a:r>
              <a:rPr lang="en-US" sz="1600" dirty="0"/>
              <a:t>= ((height - y + width - x) * 64 + 32) / (width + height) - 4;</a:t>
            </a:r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 err="1"/>
              <a:t>wIntra</a:t>
            </a:r>
            <a:r>
              <a:rPr lang="en-US" sz="1600" dirty="0"/>
              <a:t> is clipped to within [4, 60], and </a:t>
            </a:r>
            <a:r>
              <a:rPr lang="en-US" sz="1600" dirty="0" err="1"/>
              <a:t>wInter</a:t>
            </a:r>
            <a:r>
              <a:rPr lang="en-US" sz="1600" dirty="0"/>
              <a:t> = 64-wIntra. </a:t>
            </a:r>
            <a:endParaRPr lang="en-US" sz="1600" dirty="0" smtClean="0"/>
          </a:p>
          <a:p>
            <a:pPr marL="457200" lvl="1" indent="0" eaLnBrk="0" latinLnBrk="0" hangingPunct="0">
              <a:lnSpc>
                <a:spcPct val="100000"/>
              </a:lnSpc>
              <a:spcBef>
                <a:spcPts val="0"/>
              </a:spcBef>
              <a:buNone/>
            </a:pPr>
            <a:endParaRPr lang="en-US" sz="1600" dirty="0" smtClean="0"/>
          </a:p>
          <a:p>
            <a:pPr lvl="1" eaLnBrk="0" latinLnBrk="0" hangingPunct="0">
              <a:lnSpc>
                <a:spcPct val="100000"/>
              </a:lnSpc>
              <a:spcBef>
                <a:spcPts val="0"/>
              </a:spcBef>
            </a:pPr>
            <a:r>
              <a:rPr lang="en-US" sz="1600" dirty="0"/>
              <a:t>In the above formula, offset 32/width – 4, 32/ height – 4, and 32/ (width + height) – 4 are added. Its effect is to make the weight adaptive to the block size. So for smaller block, it gives more weight to intra. Experiments show that </a:t>
            </a:r>
            <a:r>
              <a:rPr lang="en-US" sz="1600" dirty="0" smtClean="0"/>
              <a:t>by adding </a:t>
            </a:r>
            <a:r>
              <a:rPr lang="en-US" sz="1600" dirty="0"/>
              <a:t>this </a:t>
            </a:r>
            <a:r>
              <a:rPr lang="en-US" sz="1600" dirty="0" smtClean="0"/>
              <a:t>offset, performance is slightly better.</a:t>
            </a:r>
            <a:endParaRPr lang="en-CA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z="1600" smtClean="0"/>
              <a:pPr/>
              <a:t>3</a:t>
            </a:fld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4701" y="1028990"/>
            <a:ext cx="4813777" cy="2148320"/>
          </a:xfrm>
        </p:spPr>
        <p:txBody>
          <a:bodyPr>
            <a:normAutofit/>
          </a:bodyPr>
          <a:lstStyle/>
          <a:p>
            <a:r>
              <a:rPr lang="en-US" altLang="ko-KR" sz="1600" dirty="0" smtClean="0"/>
              <a:t>Test follows ECM10 Common Test condition</a:t>
            </a:r>
          </a:p>
          <a:p>
            <a:r>
              <a:rPr lang="en-US" altLang="ko-KR" sz="1600" dirty="0" smtClean="0"/>
              <a:t>Small gain </a:t>
            </a:r>
            <a:r>
              <a:rPr lang="en-US" altLang="ko-KR" sz="1600" dirty="0"/>
              <a:t>-0.03% </a:t>
            </a:r>
            <a:r>
              <a:rPr lang="en-US" altLang="ko-KR" sz="1600" dirty="0" smtClean="0"/>
              <a:t> in RA</a:t>
            </a:r>
          </a:p>
          <a:p>
            <a:r>
              <a:rPr lang="en-US" altLang="ko-KR" sz="1600" dirty="0" smtClean="0"/>
              <a:t>It </a:t>
            </a:r>
            <a:r>
              <a:rPr lang="en-US" altLang="ko-KR" sz="1600" dirty="0"/>
              <a:t>shows that </a:t>
            </a:r>
            <a:r>
              <a:rPr lang="en-US" altLang="ko-KR" sz="1600" dirty="0" smtClean="0"/>
              <a:t>coding </a:t>
            </a:r>
            <a:r>
              <a:rPr lang="en-US" altLang="ko-KR" sz="1600" dirty="0"/>
              <a:t>efficiency </a:t>
            </a:r>
            <a:r>
              <a:rPr lang="en-US" altLang="ko-KR" sz="1600" dirty="0" smtClean="0"/>
              <a:t>may be improved </a:t>
            </a:r>
            <a:r>
              <a:rPr lang="en-US" altLang="ko-KR" sz="1600" dirty="0"/>
              <a:t>by modifying how to derive the CIIP weight</a:t>
            </a:r>
            <a:r>
              <a:rPr lang="en-US" altLang="ko-KR" sz="1600" dirty="0" smtClean="0"/>
              <a:t>.</a:t>
            </a:r>
          </a:p>
          <a:p>
            <a:r>
              <a:rPr lang="en-US" altLang="ko-KR" sz="1600" dirty="0" smtClean="0"/>
              <a:t>We will further study this approach</a:t>
            </a:r>
            <a:endParaRPr lang="en-US" altLang="ko-KR" sz="1600" dirty="0"/>
          </a:p>
          <a:p>
            <a:endParaRPr lang="en-US" altLang="ko-KR" sz="1600" dirty="0" smtClean="0"/>
          </a:p>
          <a:p>
            <a:endParaRPr lang="en-US" altLang="ko-KR" sz="1600" dirty="0"/>
          </a:p>
          <a:p>
            <a:endParaRPr lang="en-US" altLang="ko-KR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297809"/>
              </p:ext>
            </p:extLst>
          </p:nvPr>
        </p:nvGraphicFramePr>
        <p:xfrm>
          <a:off x="415639" y="3519052"/>
          <a:ext cx="4284516" cy="2285064"/>
        </p:xfrm>
        <a:graphic>
          <a:graphicData uri="http://schemas.openxmlformats.org/drawingml/2006/table">
            <a:tbl>
              <a:tblPr/>
              <a:tblGrid>
                <a:gridCol w="714086"/>
                <a:gridCol w="714086"/>
                <a:gridCol w="714086"/>
                <a:gridCol w="714086"/>
                <a:gridCol w="714086"/>
                <a:gridCol w="714086"/>
              </a:tblGrid>
              <a:tr h="190422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4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542302"/>
              </p:ext>
            </p:extLst>
          </p:nvPr>
        </p:nvGraphicFramePr>
        <p:xfrm>
          <a:off x="5098474" y="3417460"/>
          <a:ext cx="4210626" cy="2386656"/>
        </p:xfrm>
        <a:graphic>
          <a:graphicData uri="http://schemas.openxmlformats.org/drawingml/2006/table">
            <a:tbl>
              <a:tblPr/>
              <a:tblGrid>
                <a:gridCol w="701771"/>
                <a:gridCol w="701771"/>
                <a:gridCol w="701771"/>
                <a:gridCol w="701771"/>
                <a:gridCol w="701771"/>
                <a:gridCol w="701771"/>
              </a:tblGrid>
              <a:tr h="19888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9592</TotalTime>
  <Words>762</Words>
  <Application>Microsoft Office PowerPoint</Application>
  <PresentationFormat>A4 Paper (210x297 mm)</PresentationFormat>
  <Paragraphs>172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Non-EE2: Non-EE2: Sample distance-based weighting for CIIP (JVET-AF0171)</vt:lpstr>
      <vt:lpstr>Background</vt:lpstr>
      <vt:lpstr>Proposed Method</vt:lpstr>
      <vt:lpstr>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Jane Zhao/LGEUS Video Codec Part(jie.zhao@lge.com)</cp:lastModifiedBy>
  <cp:revision>403</cp:revision>
  <dcterms:created xsi:type="dcterms:W3CDTF">2016-10-06T06:23:02Z</dcterms:created>
  <dcterms:modified xsi:type="dcterms:W3CDTF">2023-10-14T06:19:05Z</dcterms:modified>
</cp:coreProperties>
</file>