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1" r:id="rId1"/>
  </p:sldMasterIdLst>
  <p:notesMasterIdLst>
    <p:notesMasterId r:id="rId7"/>
  </p:notesMasterIdLst>
  <p:handoutMasterIdLst>
    <p:handoutMasterId r:id="rId8"/>
  </p:handoutMasterIdLst>
  <p:sldIdLst>
    <p:sldId id="256" r:id="rId2"/>
    <p:sldId id="279" r:id="rId3"/>
    <p:sldId id="288" r:id="rId4"/>
    <p:sldId id="285" r:id="rId5"/>
    <p:sldId id="286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97D"/>
    <a:srgbClr val="325AB4"/>
    <a:srgbClr val="78E6DC"/>
    <a:srgbClr val="F6B794"/>
    <a:srgbClr val="3C8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06799F8-075E-4A3A-A7F6-7FBC6576F1A4}" styleName="主题样式 2 - 强调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 autoAdjust="0"/>
    <p:restoredTop sz="96327" autoAdjust="0"/>
  </p:normalViewPr>
  <p:slideViewPr>
    <p:cSldViewPr snapToGrid="0">
      <p:cViewPr>
        <p:scale>
          <a:sx n="75" d="100"/>
          <a:sy n="75" d="100"/>
        </p:scale>
        <p:origin x="1428" y="4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17" d="100"/>
          <a:sy n="117" d="100"/>
        </p:scale>
        <p:origin x="4200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153395C3-7267-834E-A7AF-D22E1FB47EF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541CFBC-A95C-4547-A24B-95975DAD279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A99051-DD25-D44D-8327-96DACA860DA4}" type="datetimeFigureOut">
              <a:rPr lang="en-CA" smtClean="0"/>
              <a:t>2023-10-15</a:t>
            </a:fld>
            <a:endParaRPr lang="en-CA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E44BFBC-FAF4-E24F-89DE-BD4527E790D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A4C02AD-32EA-994F-9A8B-31CADAFA8B9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AD87B-D0ED-9C4E-A16A-0C128E66BA41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425020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EB0BF-B0B9-4AC2-A4E7-7E2450C1583C}" type="datetimeFigureOut">
              <a:rPr lang="en-US" smtClean="0"/>
              <a:t>10/15/2023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31E441-C379-4FC8-B69E-29023386315A}" type="datetime1">
              <a:rPr lang="en-US" altLang="zh-CN" smtClean="0"/>
              <a:t>10/15/2023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A48F-0AEF-46CC-850D-FBB03922F265}" type="datetime1">
              <a:rPr lang="en-US" altLang="zh-CN" smtClean="0"/>
              <a:t>10/15/2023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651CC-ED8B-44AC-B0B4-904D925B2D1C}" type="datetime1">
              <a:rPr lang="en-US" altLang="zh-CN" smtClean="0"/>
              <a:t>10/15/2023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buClr>
                <a:schemeClr val="accent2"/>
              </a:buClr>
              <a:defRPr sz="2000"/>
            </a:lvl3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1A2D3-5940-4A18-91E8-04CCD3F0573A}" type="datetime1">
              <a:rPr lang="en-US" altLang="zh-CN" smtClean="0"/>
              <a:t>10/15/2023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A957215-616F-4EF8-BF08-BA2BCC951D1E}" type="datetime1">
              <a:rPr lang="en-US" altLang="zh-CN" smtClean="0"/>
              <a:t>10/15/2023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B7574-840B-4CDB-BEF3-86F249CC9319}" type="datetime1">
              <a:rPr lang="en-US" altLang="zh-CN" smtClean="0"/>
              <a:t>10/15/2023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CFA07-BD82-408A-872A-9D1FE40947C0}" type="datetime1">
              <a:rPr lang="en-US" altLang="zh-CN" smtClean="0"/>
              <a:t>10/15/2023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E9DE0-28B8-400C-BC9D-E333370D2232}" type="datetime1">
              <a:rPr lang="en-US" altLang="zh-CN" smtClean="0"/>
              <a:t>10/15/2023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2529-D260-476C-8BDC-1CA06CF1465F}" type="datetime1">
              <a:rPr lang="en-US" altLang="zh-CN" smtClean="0"/>
              <a:t>10/15/2023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6AC5F9E-BBB6-4587-9394-B2C03CC4E330}" type="datetime1">
              <a:rPr lang="en-US" altLang="zh-CN" smtClean="0"/>
              <a:t>10/15/2023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3374CB-568F-4BBB-BBF0-D86161DBC38B}" type="datetime1">
              <a:rPr lang="en-US" altLang="zh-CN" smtClean="0"/>
              <a:t>10/15/2023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222CABDA-0D72-4D2B-A435-C5D94E889CF2}" type="datetime1">
              <a:rPr lang="en-US" altLang="zh-CN" smtClean="0"/>
              <a:t>10/15/2023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hf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5EBA933-23E3-474B-952B-C12757CE6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/>
          <a:p>
            <a:r>
              <a:rPr lang="en-US" sz="2400" dirty="0"/>
              <a:t>Lei Zhao, Kai Zhang, Li Zhang</a:t>
            </a:r>
          </a:p>
          <a:p>
            <a:r>
              <a:rPr lang="en-US" altLang="zh-CN" dirty="0"/>
              <a:t>ByteDance Inc. </a:t>
            </a:r>
            <a:endParaRPr 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DD9E61-0147-0345-80AC-00DDADF10416}"/>
              </a:ext>
            </a:extLst>
          </p:cNvPr>
          <p:cNvSpPr txBox="1"/>
          <p:nvPr/>
        </p:nvSpPr>
        <p:spPr>
          <a:xfrm>
            <a:off x="-354227" y="164756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A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E25891F-5C62-45E9-B0FD-8503528F5C19}"/>
              </a:ext>
            </a:extLst>
          </p:cNvPr>
          <p:cNvSpPr txBox="1"/>
          <p:nvPr/>
        </p:nvSpPr>
        <p:spPr>
          <a:xfrm>
            <a:off x="1161153" y="1832234"/>
            <a:ext cx="9869178" cy="1416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12000"/>
              </a:lnSpc>
            </a:pPr>
            <a:r>
              <a:rPr lang="en-US" altLang="zh-CN" sz="4000" dirty="0">
                <a:solidFill>
                  <a:schemeClr val="tx2"/>
                </a:solidFill>
              </a:rPr>
              <a:t>Non-EE2: CIIP with subblock-based motion compensation</a:t>
            </a:r>
            <a:endParaRPr lang="zh-CN" altLang="en-US" sz="4000" dirty="0">
              <a:solidFill>
                <a:schemeClr val="tx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A071794-941D-4012-B1B3-F2F99C5B339F}"/>
              </a:ext>
            </a:extLst>
          </p:cNvPr>
          <p:cNvSpPr txBox="1"/>
          <p:nvPr/>
        </p:nvSpPr>
        <p:spPr>
          <a:xfrm>
            <a:off x="7798391" y="735324"/>
            <a:ext cx="354016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err="1">
                <a:solidFill>
                  <a:schemeClr val="tx2"/>
                </a:solidFill>
              </a:rPr>
              <a:t>JVET-AF0170</a:t>
            </a:r>
            <a:endParaRPr lang="en-US" altLang="zh-CN" sz="4400" dirty="0">
              <a:solidFill>
                <a:schemeClr val="tx2"/>
              </a:solidFill>
            </a:endParaRPr>
          </a:p>
          <a:p>
            <a:endParaRPr lang="zh-CN" altLang="en-US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0252EC86-0C50-345B-446F-F7CCD2B44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57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FA76541B-758A-4FE8-A87E-0C6BB6936682}"/>
              </a:ext>
            </a:extLst>
          </p:cNvPr>
          <p:cNvSpPr/>
          <p:nvPr/>
        </p:nvSpPr>
        <p:spPr>
          <a:xfrm>
            <a:off x="344623" y="0"/>
            <a:ext cx="438999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B5346CC-AD98-9C4D-9CF0-CCB673BF8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601" y="103260"/>
            <a:ext cx="11239309" cy="814586"/>
          </a:xfrm>
        </p:spPr>
        <p:txBody>
          <a:bodyPr>
            <a:noAutofit/>
          </a:bodyPr>
          <a:lstStyle/>
          <a:p>
            <a:r>
              <a:rPr lang="en-US" altLang="zh-CN" dirty="0"/>
              <a:t>Introduction</a:t>
            </a:r>
            <a:br>
              <a:rPr lang="en-US" altLang="zh-CN" sz="3600" dirty="0">
                <a:effectLst/>
              </a:rPr>
            </a:br>
            <a:endParaRPr lang="en-CA" sz="3600" dirty="0"/>
          </a:p>
        </p:txBody>
      </p: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0B91A289-35EB-4874-91BC-04B561929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169" y="1021106"/>
            <a:ext cx="11953831" cy="4922565"/>
          </a:xfrm>
        </p:spPr>
        <p:txBody>
          <a:bodyPr>
            <a:normAutofit/>
          </a:bodyPr>
          <a:lstStyle/>
          <a:p>
            <a:r>
              <a:rPr lang="en-US" altLang="zh-CN" dirty="0"/>
              <a:t>CIIP in ECM-10.0</a:t>
            </a:r>
          </a:p>
          <a:p>
            <a:pPr lvl="1"/>
            <a:r>
              <a:rPr lang="en-US" altLang="zh-CN" sz="2000" dirty="0">
                <a:solidFill>
                  <a:srgbClr val="1F497D"/>
                </a:solidFill>
              </a:rPr>
              <a:t>The intra prediction signal is generated with </a:t>
            </a:r>
            <a:r>
              <a:rPr lang="en-US" altLang="zh-CN" sz="2000" dirty="0" err="1">
                <a:solidFill>
                  <a:srgbClr val="1F497D"/>
                </a:solidFill>
              </a:rPr>
              <a:t>TIMD</a:t>
            </a:r>
            <a:r>
              <a:rPr lang="en-US" altLang="zh-CN" sz="2000" dirty="0">
                <a:solidFill>
                  <a:srgbClr val="1F497D"/>
                </a:solidFill>
              </a:rPr>
              <a:t> or </a:t>
            </a:r>
            <a:r>
              <a:rPr lang="en-US" altLang="zh-CN" sz="2000" dirty="0" err="1">
                <a:solidFill>
                  <a:srgbClr val="1F497D"/>
                </a:solidFill>
              </a:rPr>
              <a:t>PDPC</a:t>
            </a:r>
            <a:r>
              <a:rPr lang="en-US" altLang="zh-CN" sz="2000" dirty="0">
                <a:solidFill>
                  <a:srgbClr val="1F497D"/>
                </a:solidFill>
              </a:rPr>
              <a:t> (i.e., </a:t>
            </a:r>
            <a:r>
              <a:rPr lang="en-US" altLang="zh-CN" sz="2000" dirty="0" err="1">
                <a:solidFill>
                  <a:srgbClr val="1F497D"/>
                </a:solidFill>
              </a:rPr>
              <a:t>CIIP-PDPC</a:t>
            </a:r>
            <a:r>
              <a:rPr lang="en-US" altLang="zh-CN" sz="2000" dirty="0">
                <a:solidFill>
                  <a:srgbClr val="1F497D"/>
                </a:solidFill>
              </a:rPr>
              <a:t>)</a:t>
            </a:r>
          </a:p>
          <a:p>
            <a:pPr lvl="1"/>
            <a:r>
              <a:rPr lang="en-US" altLang="zh-CN" sz="2000" dirty="0">
                <a:solidFill>
                  <a:srgbClr val="1F497D"/>
                </a:solidFill>
              </a:rPr>
              <a:t>The inter prediction signal is generated with a regular merge candidate or a TM-refined merge candidate (i.e., CIIP-TM)</a:t>
            </a:r>
          </a:p>
          <a:p>
            <a:r>
              <a:rPr lang="en-US" altLang="zh-CN" dirty="0"/>
              <a:t>Proposed method</a:t>
            </a:r>
          </a:p>
          <a:p>
            <a:pPr lvl="1"/>
            <a:r>
              <a:rPr lang="en-US" altLang="zh-CN" sz="2000" dirty="0">
                <a:solidFill>
                  <a:srgbClr val="1F497D"/>
                </a:solidFill>
              </a:rPr>
              <a:t>CIIP with subblock-based motion compensation is presented, where the inter prediction signal of CIIP may be generated based on affine or </a:t>
            </a:r>
            <a:r>
              <a:rPr lang="en-US" altLang="zh-CN" sz="2000" dirty="0" err="1">
                <a:solidFill>
                  <a:srgbClr val="1F497D"/>
                </a:solidFill>
              </a:rPr>
              <a:t>SbTMVP</a:t>
            </a:r>
            <a:r>
              <a:rPr lang="en-US" altLang="zh-CN" sz="2000" dirty="0">
                <a:solidFill>
                  <a:srgbClr val="1F497D"/>
                </a:solidFill>
              </a:rPr>
              <a:t> motion compensation</a:t>
            </a:r>
            <a:endParaRPr lang="en-CA" sz="2000" dirty="0">
              <a:solidFill>
                <a:srgbClr val="1F497D"/>
              </a:solidFill>
            </a:endParaRPr>
          </a:p>
          <a:p>
            <a:endParaRPr lang="en-CA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D4373285-34E5-EA54-C030-158C3700F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762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FA76541B-758A-4FE8-A87E-0C6BB6936682}"/>
              </a:ext>
            </a:extLst>
          </p:cNvPr>
          <p:cNvSpPr/>
          <p:nvPr/>
        </p:nvSpPr>
        <p:spPr>
          <a:xfrm>
            <a:off x="344623" y="0"/>
            <a:ext cx="438999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B5346CC-AD98-9C4D-9CF0-CCB673BF8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601" y="103260"/>
            <a:ext cx="11239309" cy="814586"/>
          </a:xfrm>
        </p:spPr>
        <p:txBody>
          <a:bodyPr>
            <a:noAutofit/>
          </a:bodyPr>
          <a:lstStyle/>
          <a:p>
            <a:r>
              <a:rPr lang="en-US" altLang="zh-CN" dirty="0"/>
              <a:t>Proposed method</a:t>
            </a:r>
            <a:br>
              <a:rPr lang="en-US" altLang="zh-CN" sz="3600" dirty="0">
                <a:effectLst/>
              </a:rPr>
            </a:br>
            <a:endParaRPr lang="en-CA" sz="3600" dirty="0"/>
          </a:p>
        </p:txBody>
      </p: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0B91A289-35EB-4874-91BC-04B561929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260" y="1021106"/>
            <a:ext cx="11457474" cy="4922565"/>
          </a:xfrm>
        </p:spPr>
        <p:txBody>
          <a:bodyPr>
            <a:normAutofit/>
          </a:bodyPr>
          <a:lstStyle/>
          <a:p>
            <a:r>
              <a:rPr lang="en-US" altLang="zh-CN" dirty="0"/>
              <a:t>CIIP is improved by allowing subblock-based inter prediction</a:t>
            </a:r>
          </a:p>
          <a:p>
            <a:pPr lvl="1"/>
            <a:r>
              <a:rPr lang="en-US" altLang="zh-CN" sz="2000" dirty="0">
                <a:solidFill>
                  <a:srgbClr val="1F497D"/>
                </a:solidFill>
              </a:rPr>
              <a:t>A subblock-based merge candidate may be used to generate the inter signal of CIIP, where the same subblock-based merge candidate list used by affine and </a:t>
            </a:r>
            <a:r>
              <a:rPr lang="en-US" altLang="zh-CN" sz="2000" dirty="0" err="1">
                <a:solidFill>
                  <a:srgbClr val="1F497D"/>
                </a:solidFill>
              </a:rPr>
              <a:t>SbTMVP</a:t>
            </a:r>
            <a:r>
              <a:rPr lang="en-US" altLang="zh-CN" sz="2000" dirty="0">
                <a:solidFill>
                  <a:srgbClr val="1F497D"/>
                </a:solidFill>
              </a:rPr>
              <a:t> is utilized</a:t>
            </a:r>
          </a:p>
          <a:p>
            <a:pPr lvl="1"/>
            <a:r>
              <a:rPr lang="en-US" altLang="zh-CN" sz="2000" dirty="0">
                <a:solidFill>
                  <a:srgbClr val="1F497D"/>
                </a:solidFill>
              </a:rPr>
              <a:t>When CIIP flag is true and CIIP-TM flag is false, a </a:t>
            </a:r>
            <a:r>
              <a:rPr lang="en-US" altLang="zh-CN" sz="2000" dirty="0" err="1">
                <a:solidFill>
                  <a:srgbClr val="1F497D"/>
                </a:solidFill>
              </a:rPr>
              <a:t>subbock</a:t>
            </a:r>
            <a:r>
              <a:rPr lang="en-US" altLang="zh-CN" sz="2000" dirty="0">
                <a:solidFill>
                  <a:srgbClr val="1F497D"/>
                </a:solidFill>
              </a:rPr>
              <a:t>-based CIIP flag is </a:t>
            </a:r>
            <a:r>
              <a:rPr lang="en-US" altLang="zh-CN" sz="2000" dirty="0" err="1">
                <a:solidFill>
                  <a:srgbClr val="1F497D"/>
                </a:solidFill>
              </a:rPr>
              <a:t>signalled</a:t>
            </a:r>
            <a:endParaRPr lang="en-US" altLang="zh-CN" sz="2000" dirty="0">
              <a:solidFill>
                <a:srgbClr val="1F497D"/>
              </a:solidFill>
            </a:endParaRPr>
          </a:p>
          <a:p>
            <a:pPr lvl="1"/>
            <a:r>
              <a:rPr lang="en-US" sz="2000" dirty="0">
                <a:solidFill>
                  <a:srgbClr val="1F497D"/>
                </a:solidFill>
              </a:rPr>
              <a:t>If subblock-based CIIP flag is true, </a:t>
            </a:r>
            <a:r>
              <a:rPr lang="en-US" sz="2000" dirty="0" err="1">
                <a:solidFill>
                  <a:srgbClr val="1F497D"/>
                </a:solidFill>
              </a:rPr>
              <a:t>TIMD</a:t>
            </a:r>
            <a:r>
              <a:rPr lang="en-US" sz="2000" dirty="0">
                <a:solidFill>
                  <a:srgbClr val="1F497D"/>
                </a:solidFill>
              </a:rPr>
              <a:t> is used to generate intra signal by default thus no CIIP-</a:t>
            </a:r>
            <a:r>
              <a:rPr lang="en-US" sz="2000" dirty="0" err="1">
                <a:solidFill>
                  <a:srgbClr val="1F497D"/>
                </a:solidFill>
              </a:rPr>
              <a:t>PDPC</a:t>
            </a:r>
            <a:r>
              <a:rPr lang="en-US" sz="2000" dirty="0">
                <a:solidFill>
                  <a:srgbClr val="1F497D"/>
                </a:solidFill>
              </a:rPr>
              <a:t> flag </a:t>
            </a:r>
            <a:r>
              <a:rPr lang="en-US" sz="2000" dirty="0" err="1">
                <a:solidFill>
                  <a:srgbClr val="1F497D"/>
                </a:solidFill>
              </a:rPr>
              <a:t>signalled</a:t>
            </a:r>
            <a:r>
              <a:rPr lang="en-US" sz="2000" dirty="0">
                <a:solidFill>
                  <a:srgbClr val="1F497D"/>
                </a:solidFill>
              </a:rPr>
              <a:t> any more</a:t>
            </a:r>
            <a:endParaRPr lang="en-CA" sz="2000" dirty="0">
              <a:solidFill>
                <a:srgbClr val="1F497D"/>
              </a:solidFill>
            </a:endParaRP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3205697F-B284-2D12-877B-A0B7EA8F5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72736" y="6453386"/>
            <a:ext cx="1596292" cy="404614"/>
          </a:xfrm>
        </p:spPr>
        <p:txBody>
          <a:bodyPr/>
          <a:lstStyle/>
          <a:p>
            <a:fld id="{788CAD60-930E-48EF-BD39-AE0AC45D1E93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6957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FA76541B-758A-4FE8-A87E-0C6BB6936682}"/>
              </a:ext>
            </a:extLst>
          </p:cNvPr>
          <p:cNvSpPr/>
          <p:nvPr/>
        </p:nvSpPr>
        <p:spPr>
          <a:xfrm>
            <a:off x="344623" y="0"/>
            <a:ext cx="438999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B5346CC-AD98-9C4D-9CF0-CCB673BF8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601" y="103260"/>
            <a:ext cx="11239309" cy="814586"/>
          </a:xfrm>
        </p:spPr>
        <p:txBody>
          <a:bodyPr>
            <a:noAutofit/>
          </a:bodyPr>
          <a:lstStyle/>
          <a:p>
            <a:r>
              <a:rPr lang="en-US" altLang="zh-CN" dirty="0"/>
              <a:t>Simulation results</a:t>
            </a:r>
            <a:br>
              <a:rPr lang="en-US" altLang="zh-CN" sz="3600" dirty="0">
                <a:effectLst/>
              </a:rPr>
            </a:br>
            <a:endParaRPr lang="en-CA" sz="3600" dirty="0"/>
          </a:p>
        </p:txBody>
      </p: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0B91A289-35EB-4874-91BC-04B561929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5350" y="1021106"/>
            <a:ext cx="11296650" cy="4922565"/>
          </a:xfrm>
        </p:spPr>
        <p:txBody>
          <a:bodyPr>
            <a:normAutofit/>
          </a:bodyPr>
          <a:lstStyle/>
          <a:p>
            <a:r>
              <a:rPr lang="en-CA" sz="2400" dirty="0">
                <a:solidFill>
                  <a:srgbClr val="1F497D"/>
                </a:solidFill>
              </a:rPr>
              <a:t>Experimental results (</a:t>
            </a:r>
            <a:r>
              <a:rPr lang="en-CA" sz="2400" dirty="0" err="1">
                <a:solidFill>
                  <a:srgbClr val="1F497D"/>
                </a:solidFill>
              </a:rPr>
              <a:t>ECM10.0</a:t>
            </a:r>
            <a:r>
              <a:rPr lang="en-CA" sz="2400" dirty="0">
                <a:solidFill>
                  <a:srgbClr val="1F497D"/>
                </a:solidFill>
              </a:rPr>
              <a:t> as the anchor)</a:t>
            </a:r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pPr marL="0" indent="0">
              <a:buNone/>
            </a:pPr>
            <a:endParaRPr lang="en-CA" dirty="0"/>
          </a:p>
          <a:p>
            <a:endParaRPr lang="en-CA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id="{882B5922-9381-260F-DA1A-2BA7A0B5C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4</a:t>
            </a:fld>
            <a:endParaRPr lang="en-US" dirty="0"/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56AC24CE-6695-B7DF-BBC5-F7E307119C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8571258"/>
              </p:ext>
            </p:extLst>
          </p:nvPr>
        </p:nvGraphicFramePr>
        <p:xfrm>
          <a:off x="1073427" y="2576221"/>
          <a:ext cx="4881052" cy="2040242"/>
        </p:xfrm>
        <a:graphic>
          <a:graphicData uri="http://schemas.openxmlformats.org/drawingml/2006/table">
            <a:tbl>
              <a:tblPr/>
              <a:tblGrid>
                <a:gridCol w="1153447">
                  <a:extLst>
                    <a:ext uri="{9D8B030D-6E8A-4147-A177-3AD203B41FA5}">
                      <a16:colId xmlns:a16="http://schemas.microsoft.com/office/drawing/2014/main" val="611210968"/>
                    </a:ext>
                  </a:extLst>
                </a:gridCol>
                <a:gridCol w="745521">
                  <a:extLst>
                    <a:ext uri="{9D8B030D-6E8A-4147-A177-3AD203B41FA5}">
                      <a16:colId xmlns:a16="http://schemas.microsoft.com/office/drawing/2014/main" val="2182101672"/>
                    </a:ext>
                  </a:extLst>
                </a:gridCol>
                <a:gridCol w="745521">
                  <a:extLst>
                    <a:ext uri="{9D8B030D-6E8A-4147-A177-3AD203B41FA5}">
                      <a16:colId xmlns:a16="http://schemas.microsoft.com/office/drawing/2014/main" val="3662686784"/>
                    </a:ext>
                  </a:extLst>
                </a:gridCol>
                <a:gridCol w="745521">
                  <a:extLst>
                    <a:ext uri="{9D8B030D-6E8A-4147-A177-3AD203B41FA5}">
                      <a16:colId xmlns:a16="http://schemas.microsoft.com/office/drawing/2014/main" val="4180561977"/>
                    </a:ext>
                  </a:extLst>
                </a:gridCol>
                <a:gridCol w="745521">
                  <a:extLst>
                    <a:ext uri="{9D8B030D-6E8A-4147-A177-3AD203B41FA5}">
                      <a16:colId xmlns:a16="http://schemas.microsoft.com/office/drawing/2014/main" val="2470028989"/>
                    </a:ext>
                  </a:extLst>
                </a:gridCol>
                <a:gridCol w="745521">
                  <a:extLst>
                    <a:ext uri="{9D8B030D-6E8A-4147-A177-3AD203B41FA5}">
                      <a16:colId xmlns:a16="http://schemas.microsoft.com/office/drawing/2014/main" val="2796923052"/>
                    </a:ext>
                  </a:extLst>
                </a:gridCol>
              </a:tblGrid>
              <a:tr h="210942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Main10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Main10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9024573"/>
                  </a:ext>
                </a:extLst>
              </a:tr>
              <a:tr h="18293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ECM-10.0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ECM-10.0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260153"/>
                  </a:ext>
                </a:extLst>
              </a:tr>
              <a:tr h="18293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1854197"/>
                  </a:ext>
                </a:extLst>
              </a:tr>
              <a:tr h="1829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2843165"/>
                  </a:ext>
                </a:extLst>
              </a:tr>
              <a:tr h="1829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-0.03%*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492819"/>
                  </a:ext>
                </a:extLst>
              </a:tr>
              <a:tr h="1829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3812181"/>
                  </a:ext>
                </a:extLst>
              </a:tr>
              <a:tr h="1829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908100"/>
                  </a:ext>
                </a:extLst>
              </a:tr>
              <a:tr h="1829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2427049"/>
                  </a:ext>
                </a:extLst>
              </a:tr>
              <a:tr h="1829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100.4%</a:t>
                      </a:r>
                    </a:p>
                  </a:txBody>
                  <a:tcPr marL="3810" marR="3810" marT="381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03917873"/>
                  </a:ext>
                </a:extLst>
              </a:tr>
              <a:tr h="1829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8151257"/>
                  </a:ext>
                </a:extLst>
              </a:tr>
              <a:tr h="1829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100.7%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93747"/>
                  </a:ext>
                </a:extLst>
              </a:tr>
            </a:tbl>
          </a:graphicData>
        </a:graphic>
      </p:graphicFrame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7E6785C3-5E94-040F-DDEA-11ADA39EB8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9105903"/>
              </p:ext>
            </p:extLst>
          </p:nvPr>
        </p:nvGraphicFramePr>
        <p:xfrm>
          <a:off x="6469434" y="2576221"/>
          <a:ext cx="4710099" cy="2040244"/>
        </p:xfrm>
        <a:graphic>
          <a:graphicData uri="http://schemas.openxmlformats.org/drawingml/2006/table">
            <a:tbl>
              <a:tblPr/>
              <a:tblGrid>
                <a:gridCol w="1113049">
                  <a:extLst>
                    <a:ext uri="{9D8B030D-6E8A-4147-A177-3AD203B41FA5}">
                      <a16:colId xmlns:a16="http://schemas.microsoft.com/office/drawing/2014/main" val="2510510192"/>
                    </a:ext>
                  </a:extLst>
                </a:gridCol>
                <a:gridCol w="719410">
                  <a:extLst>
                    <a:ext uri="{9D8B030D-6E8A-4147-A177-3AD203B41FA5}">
                      <a16:colId xmlns:a16="http://schemas.microsoft.com/office/drawing/2014/main" val="2307723252"/>
                    </a:ext>
                  </a:extLst>
                </a:gridCol>
                <a:gridCol w="719410">
                  <a:extLst>
                    <a:ext uri="{9D8B030D-6E8A-4147-A177-3AD203B41FA5}">
                      <a16:colId xmlns:a16="http://schemas.microsoft.com/office/drawing/2014/main" val="1328642700"/>
                    </a:ext>
                  </a:extLst>
                </a:gridCol>
                <a:gridCol w="719410">
                  <a:extLst>
                    <a:ext uri="{9D8B030D-6E8A-4147-A177-3AD203B41FA5}">
                      <a16:colId xmlns:a16="http://schemas.microsoft.com/office/drawing/2014/main" val="1015441286"/>
                    </a:ext>
                  </a:extLst>
                </a:gridCol>
                <a:gridCol w="719410">
                  <a:extLst>
                    <a:ext uri="{9D8B030D-6E8A-4147-A177-3AD203B41FA5}">
                      <a16:colId xmlns:a16="http://schemas.microsoft.com/office/drawing/2014/main" val="1993500684"/>
                    </a:ext>
                  </a:extLst>
                </a:gridCol>
                <a:gridCol w="719410">
                  <a:extLst>
                    <a:ext uri="{9D8B030D-6E8A-4147-A177-3AD203B41FA5}">
                      <a16:colId xmlns:a16="http://schemas.microsoft.com/office/drawing/2014/main" val="4086545719"/>
                    </a:ext>
                  </a:extLst>
                </a:gridCol>
              </a:tblGrid>
              <a:tr h="19816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Main10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Main10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277442"/>
                  </a:ext>
                </a:extLst>
              </a:tr>
              <a:tr h="295218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ECM-10.0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ECM-10.0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5270709"/>
                  </a:ext>
                </a:extLst>
              </a:tr>
              <a:tr h="171874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477784"/>
                  </a:ext>
                </a:extLst>
              </a:tr>
              <a:tr h="171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0283547"/>
                  </a:ext>
                </a:extLst>
              </a:tr>
              <a:tr h="171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0023259"/>
                  </a:ext>
                </a:extLst>
              </a:tr>
              <a:tr h="171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-0.08%*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9159730"/>
                  </a:ext>
                </a:extLst>
              </a:tr>
              <a:tr h="171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5052233"/>
                  </a:ext>
                </a:extLst>
              </a:tr>
              <a:tr h="171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100.7%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4472542"/>
                  </a:ext>
                </a:extLst>
              </a:tr>
              <a:tr h="171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1845700"/>
                  </a:ext>
                </a:extLst>
              </a:tr>
              <a:tr h="171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3795756"/>
                  </a:ext>
                </a:extLst>
              </a:tr>
              <a:tr h="171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0.91%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2622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6884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FA76541B-758A-4FE8-A87E-0C6BB6936682}"/>
              </a:ext>
            </a:extLst>
          </p:cNvPr>
          <p:cNvSpPr/>
          <p:nvPr/>
        </p:nvSpPr>
        <p:spPr>
          <a:xfrm>
            <a:off x="344623" y="0"/>
            <a:ext cx="438999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B5346CC-AD98-9C4D-9CF0-CCB673BF8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601" y="103260"/>
            <a:ext cx="11239309" cy="814586"/>
          </a:xfrm>
        </p:spPr>
        <p:txBody>
          <a:bodyPr>
            <a:noAutofit/>
          </a:bodyPr>
          <a:lstStyle/>
          <a:p>
            <a:r>
              <a:rPr lang="en-US" altLang="zh-CN" dirty="0"/>
              <a:t>Conclusion</a:t>
            </a:r>
            <a:br>
              <a:rPr lang="en-US" altLang="zh-CN" sz="3600" dirty="0">
                <a:effectLst/>
              </a:rPr>
            </a:br>
            <a:endParaRPr lang="en-CA" sz="3600" dirty="0"/>
          </a:p>
        </p:txBody>
      </p: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0B91A289-35EB-4874-91BC-04B561929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5350" y="1021106"/>
            <a:ext cx="11296650" cy="4922565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CIIP with subblock-based motion compensation is presented</a:t>
            </a:r>
          </a:p>
          <a:p>
            <a:r>
              <a:rPr lang="en-US" sz="2400" dirty="0"/>
              <a:t>0.07%/0.08% coding gain in RA/LDB configurations with 100.4%/100.4% and 101.2%/100.4% runtime</a:t>
            </a:r>
          </a:p>
          <a:p>
            <a:r>
              <a:rPr lang="en-US" sz="2400" dirty="0"/>
              <a:t>Recommend to study the proposed method in EE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9013EA71-5FA0-2F1D-0C25-EFB60CE22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504627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251235</TotalTime>
  <Words>452</Words>
  <Application>Microsoft Office PowerPoint</Application>
  <PresentationFormat>宽屏</PresentationFormat>
  <Paragraphs>137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等线</vt:lpstr>
      <vt:lpstr>宋体</vt:lpstr>
      <vt:lpstr>Arial</vt:lpstr>
      <vt:lpstr>Calibri</vt:lpstr>
      <vt:lpstr>Franklin Gothic Book</vt:lpstr>
      <vt:lpstr>Crop</vt:lpstr>
      <vt:lpstr>PowerPoint 演示文稿</vt:lpstr>
      <vt:lpstr>Introduction </vt:lpstr>
      <vt:lpstr>Proposed method </vt:lpstr>
      <vt:lpstr>Simulation results </vt:lpstr>
      <vt:lpstr>Conclusion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kai zhang</dc:creator>
  <cp:lastModifiedBy>Lei Zhao</cp:lastModifiedBy>
  <cp:revision>1747</cp:revision>
  <dcterms:created xsi:type="dcterms:W3CDTF">2018-06-14T01:00:05Z</dcterms:created>
  <dcterms:modified xsi:type="dcterms:W3CDTF">2023-10-15T05:36:23Z</dcterms:modified>
</cp:coreProperties>
</file>