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0"/>
  </p:notesMasterIdLst>
  <p:handoutMasterIdLst>
    <p:handoutMasterId r:id="rId11"/>
  </p:handoutMasterIdLst>
  <p:sldIdLst>
    <p:sldId id="1116" r:id="rId5"/>
    <p:sldId id="1430" r:id="rId6"/>
    <p:sldId id="1431" r:id="rId7"/>
    <p:sldId id="1418" r:id="rId8"/>
    <p:sldId id="884"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Zhi Zhang" initials="ZZ" lastIdx="2" clrIdx="1">
    <p:extLst>
      <p:ext uri="{19B8F6BF-5375-455C-9EA6-DF929625EA0E}">
        <p15:presenceInfo xmlns:p15="http://schemas.microsoft.com/office/powerpoint/2012/main" userId="S::zhizhang@qti.qualcomm.com::1f2f647b-25e8-4aaa-85c3-2c0a4a69d44c" providerId="AD"/>
      </p:ext>
    </p:extLst>
  </p:cmAuthor>
  <p:cmAuthor id="3" name="Han Huang" initials="HH" lastIdx="2" clrIdx="2">
    <p:extLst>
      <p:ext uri="{19B8F6BF-5375-455C-9EA6-DF929625EA0E}">
        <p15:presenceInfo xmlns:p15="http://schemas.microsoft.com/office/powerpoint/2012/main" userId="S::hanhuang@qti.qualcomm.com::9ddf1114-4bee-4044-9a2d-1282884f7d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B184"/>
    <a:srgbClr val="FFFFFF"/>
    <a:srgbClr val="ACBACF"/>
    <a:srgbClr val="F2F3F5"/>
    <a:srgbClr val="4C5B6E"/>
    <a:srgbClr val="496471"/>
    <a:srgbClr val="F2F5F8"/>
    <a:srgbClr val="F0F2F6"/>
    <a:srgbClr val="FAFBFC"/>
    <a:srgbClr val="F9FB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750" autoAdjust="0"/>
    <p:restoredTop sz="94660"/>
  </p:normalViewPr>
  <p:slideViewPr>
    <p:cSldViewPr snapToGrid="0">
      <p:cViewPr varScale="1">
        <p:scale>
          <a:sx n="62" d="100"/>
          <a:sy n="62" d="100"/>
        </p:scale>
        <p:origin x="1184" y="56"/>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10/14/2023</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14.10.2023</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C75E7E4-6857-4F03-A780-9887AA86825E}" type="slidenum">
              <a:rPr lang="de-DE" smtClean="0"/>
              <a:t>4</a:t>
            </a:fld>
            <a:endParaRPr lang="de-DE"/>
          </a:p>
        </p:txBody>
      </p:sp>
    </p:spTree>
    <p:extLst>
      <p:ext uri="{BB962C8B-B14F-4D97-AF65-F5344CB8AC3E}">
        <p14:creationId xmlns:p14="http://schemas.microsoft.com/office/powerpoint/2010/main" val="30043610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endParaRPr lang="en-US"/>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245782" y="4551877"/>
            <a:ext cx="7931779" cy="919514"/>
          </a:xfrm>
        </p:spPr>
        <p:txBody>
          <a:bodyPr/>
          <a:lstStyle/>
          <a:p>
            <a:r>
              <a:rPr lang="en-US" sz="2000" dirty="0"/>
              <a:t>Jian-Liang Lin, Po-Han Lin, Hongtao Wang, Yao-Jen Chang, </a:t>
            </a:r>
          </a:p>
          <a:p>
            <a:r>
              <a:rPr lang="en-US" sz="2000" dirty="0"/>
              <a:t>Zhi Zhang, Vadim Seregin, Marta Karczewicz (Qualcomm)</a:t>
            </a:r>
          </a:p>
          <a:p>
            <a:pPr>
              <a:buNone/>
            </a:pPr>
            <a:endParaRPr lang="en-US" sz="2000" dirty="0"/>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245782" y="2267671"/>
            <a:ext cx="8266315" cy="910442"/>
          </a:xfrm>
        </p:spPr>
        <p:txBody>
          <a:bodyPr/>
          <a:lstStyle/>
          <a:p>
            <a:r>
              <a:rPr lang="en-US" sz="3600" dirty="0"/>
              <a:t>JVET-AF0166</a:t>
            </a:r>
            <a:br>
              <a:rPr lang="en-US" sz="3200" dirty="0"/>
            </a:br>
            <a:r>
              <a:rPr lang="it-IT" sz="3200" dirty="0"/>
              <a:t>Non-EE2: Intra TMP fusion probing</a:t>
            </a:r>
            <a:endParaRPr lang="en-US" sz="3200" dirty="0"/>
          </a:p>
        </p:txBody>
      </p:sp>
      <p:sp>
        <p:nvSpPr>
          <p:cNvPr id="4" name="Text Placeholder 46">
            <a:extLst>
              <a:ext uri="{FF2B5EF4-FFF2-40B4-BE49-F238E27FC236}">
                <a16:creationId xmlns:a16="http://schemas.microsoft.com/office/drawing/2014/main" id="{56EAAE06-FB3C-46BF-BB50-2B474DE6B704}"/>
              </a:ext>
            </a:extLst>
          </p:cNvPr>
          <p:cNvSpPr txBox="1">
            <a:spLocks/>
          </p:cNvSpPr>
          <p:nvPr/>
        </p:nvSpPr>
        <p:spPr bwMode="gray">
          <a:xfrm>
            <a:off x="245783" y="4985140"/>
            <a:ext cx="6684434" cy="972502"/>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endParaRPr lang="en-US" sz="2800" dirty="0"/>
          </a:p>
        </p:txBody>
      </p:sp>
      <p:sp>
        <p:nvSpPr>
          <p:cNvPr id="7" name="Text Placeholder 46">
            <a:extLst>
              <a:ext uri="{FF2B5EF4-FFF2-40B4-BE49-F238E27FC236}">
                <a16:creationId xmlns:a16="http://schemas.microsoft.com/office/drawing/2014/main" id="{B090013D-6D85-4807-84DB-44806D84F20A}"/>
              </a:ext>
            </a:extLst>
          </p:cNvPr>
          <p:cNvSpPr txBox="1">
            <a:spLocks/>
          </p:cNvSpPr>
          <p:nvPr/>
        </p:nvSpPr>
        <p:spPr bwMode="gray">
          <a:xfrm>
            <a:off x="245783" y="5018998"/>
            <a:ext cx="6684434" cy="471523"/>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endParaRPr lang="en-US" sz="2800" dirty="0"/>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565125"/>
            <a:ext cx="11187112" cy="439479"/>
          </a:xfrm>
        </p:spPr>
        <p:txBody>
          <a:bodyPr/>
          <a:lstStyle/>
          <a:p>
            <a:r>
              <a:rPr lang="en-US" dirty="0">
                <a:solidFill>
                  <a:schemeClr val="accent1"/>
                </a:solidFill>
              </a:rPr>
              <a:t>Introduction</a:t>
            </a:r>
          </a:p>
        </p:txBody>
      </p:sp>
      <p:sp>
        <p:nvSpPr>
          <p:cNvPr id="8" name="Content Placeholder 4">
            <a:extLst>
              <a:ext uri="{FF2B5EF4-FFF2-40B4-BE49-F238E27FC236}">
                <a16:creationId xmlns:a16="http://schemas.microsoft.com/office/drawing/2014/main" id="{83F2DC78-505E-2D36-35E8-70569B3027A9}"/>
              </a:ext>
            </a:extLst>
          </p:cNvPr>
          <p:cNvSpPr txBox="1">
            <a:spLocks/>
          </p:cNvSpPr>
          <p:nvPr/>
        </p:nvSpPr>
        <p:spPr>
          <a:xfrm>
            <a:off x="543980" y="1531407"/>
            <a:ext cx="11089751" cy="4119380"/>
          </a:xfrm>
          <a:prstGeom prst="rect">
            <a:avLst/>
          </a:prstGeom>
        </p:spPr>
        <p:txBody>
          <a:bodyPr vert="horz" lIns="0" tIns="0" rIns="0" bIns="0" rtlCol="0">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342900" lvl="4" indent="-342900">
              <a:buFont typeface="Wingdings" panose="05000000000000000000" pitchFamily="2" charset="2"/>
              <a:buChar char="Ø"/>
            </a:pPr>
            <a:r>
              <a:rPr lang="en-US" sz="2400" dirty="0"/>
              <a:t>In ECM10, Intra TMP candidate list is constructed based on the template matching search. </a:t>
            </a:r>
          </a:p>
          <a:p>
            <a:pPr marL="342900" lvl="4" indent="-342900">
              <a:buFont typeface="Wingdings" panose="05000000000000000000" pitchFamily="2" charset="2"/>
              <a:buChar char="Ø"/>
            </a:pPr>
            <a:r>
              <a:rPr lang="en-US" sz="2400" dirty="0"/>
              <a:t>In Intra TMP fusion mode, multiple Intra TMP candidates are linear combined:</a:t>
            </a:r>
          </a:p>
          <a:p>
            <a:pPr marL="342900" lvl="4" indent="-342900">
              <a:spcBef>
                <a:spcPts val="600"/>
              </a:spcBef>
              <a:buClr>
                <a:schemeClr val="accent1"/>
              </a:buClr>
              <a:buFont typeface="Arial" panose="020B0604020202020204" pitchFamily="34" charset="0"/>
              <a:buChar char="•"/>
            </a:pPr>
            <a:r>
              <a:rPr lang="en-US" sz="2000" dirty="0"/>
              <a:t>Cost-based weighting: (1-5), (6-10), (11-15)</a:t>
            </a:r>
          </a:p>
          <a:p>
            <a:pPr marL="342900" lvl="4" indent="-342900">
              <a:spcBef>
                <a:spcPts val="600"/>
              </a:spcBef>
              <a:buClr>
                <a:schemeClr val="accent1"/>
              </a:buClr>
              <a:buFont typeface="Arial" panose="020B0604020202020204" pitchFamily="34" charset="0"/>
              <a:buChar char="•"/>
            </a:pPr>
            <a:r>
              <a:rPr lang="en-US" sz="2000" dirty="0"/>
              <a:t>MSE-based weighting: (1-5), (6-10), (11-15)</a:t>
            </a:r>
          </a:p>
          <a:p>
            <a:pPr marL="342900" lvl="4" indent="-342900">
              <a:spcBef>
                <a:spcPts val="600"/>
              </a:spcBef>
              <a:buClr>
                <a:schemeClr val="accent1"/>
              </a:buClr>
              <a:buFont typeface="Arial" panose="020B0604020202020204" pitchFamily="34" charset="0"/>
              <a:buChar char="•"/>
            </a:pPr>
            <a:endParaRPr lang="en-US" sz="2000" dirty="0"/>
          </a:p>
          <a:p>
            <a:pPr marL="342900" lvl="4" indent="-342900">
              <a:spcBef>
                <a:spcPts val="600"/>
              </a:spcBef>
              <a:buClr>
                <a:schemeClr val="accent1"/>
              </a:buClr>
              <a:buFont typeface="Arial" panose="020B0604020202020204" pitchFamily="34" charset="0"/>
              <a:buChar char="•"/>
            </a:pPr>
            <a:r>
              <a:rPr lang="en-US" sz="2000" dirty="0"/>
              <a:t>Signalled by  </a:t>
            </a:r>
            <a:r>
              <a:rPr lang="en-CA" sz="2000" b="1" dirty="0" err="1">
                <a:effectLst/>
                <a:latin typeface="Times New Roman" panose="02020603050405020304" pitchFamily="18" charset="0"/>
                <a:ea typeface="Yu Mincho" panose="02020400000000000000" pitchFamily="18" charset="-128"/>
              </a:rPr>
              <a:t>intra_tmp_fusion_weight_type</a:t>
            </a:r>
            <a:r>
              <a:rPr lang="en-CA" sz="2000" b="1" dirty="0">
                <a:effectLst/>
                <a:latin typeface="Times New Roman" panose="02020603050405020304" pitchFamily="18" charset="0"/>
                <a:ea typeface="Yu Mincho" panose="02020400000000000000" pitchFamily="18" charset="-128"/>
              </a:rPr>
              <a:t> </a:t>
            </a:r>
            <a:r>
              <a:rPr lang="en-US" sz="2000" dirty="0"/>
              <a:t>and </a:t>
            </a:r>
            <a:r>
              <a:rPr lang="en-CA" sz="2000" b="1" dirty="0" err="1">
                <a:effectLst/>
                <a:latin typeface="Times New Roman" panose="02020603050405020304" pitchFamily="18" charset="0"/>
                <a:ea typeface="Yu Mincho" panose="02020400000000000000" pitchFamily="18" charset="-128"/>
              </a:rPr>
              <a:t>intra_tmp_fusion_idx</a:t>
            </a:r>
            <a:endParaRPr lang="en-US" sz="2000" dirty="0"/>
          </a:p>
          <a:p>
            <a:pPr lvl="5">
              <a:buNone/>
            </a:pPr>
            <a:r>
              <a:rPr lang="en-US" sz="1700" dirty="0"/>
              <a:t> </a:t>
            </a:r>
          </a:p>
        </p:txBody>
      </p:sp>
      <p:sp>
        <p:nvSpPr>
          <p:cNvPr id="3" name="Content Placeholder 4">
            <a:extLst>
              <a:ext uri="{FF2B5EF4-FFF2-40B4-BE49-F238E27FC236}">
                <a16:creationId xmlns:a16="http://schemas.microsoft.com/office/drawing/2014/main" id="{A6DDF2AE-E572-BBE6-FD6E-B084E4F5B782}"/>
              </a:ext>
            </a:extLst>
          </p:cNvPr>
          <p:cNvSpPr txBox="1">
            <a:spLocks/>
          </p:cNvSpPr>
          <p:nvPr/>
        </p:nvSpPr>
        <p:spPr>
          <a:xfrm>
            <a:off x="558269" y="2949007"/>
            <a:ext cx="11089751" cy="1568659"/>
          </a:xfrm>
          <a:prstGeom prst="rect">
            <a:avLst/>
          </a:prstGeom>
        </p:spPr>
        <p:txBody>
          <a:bodyPr vert="horz" lIns="0" tIns="0" rIns="0" bIns="0" rtlCol="0">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342900" lvl="4" indent="-342900">
              <a:buFont typeface="Wingdings" panose="05000000000000000000" pitchFamily="2" charset="2"/>
              <a:buChar char="v"/>
            </a:pPr>
            <a:endParaRPr lang="en-US" sz="2000" dirty="0"/>
          </a:p>
        </p:txBody>
      </p:sp>
    </p:spTree>
    <p:extLst>
      <p:ext uri="{BB962C8B-B14F-4D97-AF65-F5344CB8AC3E}">
        <p14:creationId xmlns:p14="http://schemas.microsoft.com/office/powerpoint/2010/main" val="7687056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565125"/>
            <a:ext cx="11187112" cy="439479"/>
          </a:xfrm>
        </p:spPr>
        <p:txBody>
          <a:bodyPr/>
          <a:lstStyle/>
          <a:p>
            <a:r>
              <a:rPr lang="en-US" dirty="0">
                <a:solidFill>
                  <a:schemeClr val="accent1"/>
                </a:solidFill>
              </a:rPr>
              <a:t>Proposal</a:t>
            </a:r>
          </a:p>
        </p:txBody>
      </p:sp>
      <p:sp>
        <p:nvSpPr>
          <p:cNvPr id="8" name="Content Placeholder 4">
            <a:extLst>
              <a:ext uri="{FF2B5EF4-FFF2-40B4-BE49-F238E27FC236}">
                <a16:creationId xmlns:a16="http://schemas.microsoft.com/office/drawing/2014/main" id="{83F2DC78-505E-2D36-35E8-70569B3027A9}"/>
              </a:ext>
            </a:extLst>
          </p:cNvPr>
          <p:cNvSpPr txBox="1">
            <a:spLocks/>
          </p:cNvSpPr>
          <p:nvPr/>
        </p:nvSpPr>
        <p:spPr>
          <a:xfrm>
            <a:off x="543980" y="1381562"/>
            <a:ext cx="11089751" cy="1568659"/>
          </a:xfrm>
          <a:prstGeom prst="rect">
            <a:avLst/>
          </a:prstGeom>
        </p:spPr>
        <p:txBody>
          <a:bodyPr vert="horz" lIns="0" tIns="0" rIns="0" bIns="0" rtlCol="0">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342900" lvl="4" indent="-342900">
              <a:buFont typeface="Wingdings" panose="05000000000000000000" pitchFamily="2" charset="2"/>
              <a:buChar char="Ø"/>
            </a:pPr>
            <a:r>
              <a:rPr lang="en-US" sz="2400" dirty="0"/>
              <a:t>Apply a probing line to select a fusion mode with minimum probing cost from a fusion list.</a:t>
            </a:r>
          </a:p>
          <a:p>
            <a:pPr marL="342900" lvl="4" indent="-342900">
              <a:buFont typeface="Wingdings" panose="05000000000000000000" pitchFamily="2" charset="2"/>
              <a:buChar char="Ø"/>
            </a:pPr>
            <a:r>
              <a:rPr lang="en-US" sz="2400" dirty="0"/>
              <a:t>An additional flag is signalled to indicate this probing mode.</a:t>
            </a:r>
          </a:p>
        </p:txBody>
      </p:sp>
      <p:sp>
        <p:nvSpPr>
          <p:cNvPr id="3" name="Content Placeholder 4">
            <a:extLst>
              <a:ext uri="{FF2B5EF4-FFF2-40B4-BE49-F238E27FC236}">
                <a16:creationId xmlns:a16="http://schemas.microsoft.com/office/drawing/2014/main" id="{A6DDF2AE-E572-BBE6-FD6E-B084E4F5B782}"/>
              </a:ext>
            </a:extLst>
          </p:cNvPr>
          <p:cNvSpPr txBox="1">
            <a:spLocks/>
          </p:cNvSpPr>
          <p:nvPr/>
        </p:nvSpPr>
        <p:spPr>
          <a:xfrm>
            <a:off x="-212290" y="3113391"/>
            <a:ext cx="11089751" cy="1568659"/>
          </a:xfrm>
          <a:prstGeom prst="rect">
            <a:avLst/>
          </a:prstGeom>
        </p:spPr>
        <p:txBody>
          <a:bodyPr vert="horz" lIns="0" tIns="0" rIns="0" bIns="0" rtlCol="0">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342900" lvl="4" indent="-342900">
              <a:buFont typeface="Wingdings" panose="05000000000000000000" pitchFamily="2" charset="2"/>
              <a:buChar char="v"/>
            </a:pPr>
            <a:endParaRPr lang="en-US" sz="2000" dirty="0"/>
          </a:p>
        </p:txBody>
      </p:sp>
      <p:graphicFrame>
        <p:nvGraphicFramePr>
          <p:cNvPr id="5" name="Table 9">
            <a:extLst>
              <a:ext uri="{FF2B5EF4-FFF2-40B4-BE49-F238E27FC236}">
                <a16:creationId xmlns:a16="http://schemas.microsoft.com/office/drawing/2014/main" id="{45737ECC-D6A4-63C3-0E20-3FACC7386721}"/>
              </a:ext>
            </a:extLst>
          </p:cNvPr>
          <p:cNvGraphicFramePr>
            <a:graphicFrameLocks noGrp="1"/>
          </p:cNvGraphicFramePr>
          <p:nvPr>
            <p:extLst>
              <p:ext uri="{D42A27DB-BD31-4B8C-83A1-F6EECF244321}">
                <p14:modId xmlns:p14="http://schemas.microsoft.com/office/powerpoint/2010/main" val="3026329475"/>
              </p:ext>
            </p:extLst>
          </p:nvPr>
        </p:nvGraphicFramePr>
        <p:xfrm>
          <a:off x="1110529" y="3313272"/>
          <a:ext cx="3332480" cy="2191116"/>
        </p:xfrm>
        <a:graphic>
          <a:graphicData uri="http://schemas.openxmlformats.org/drawingml/2006/table">
            <a:tbl>
              <a:tblPr firstRow="1" bandRow="1">
                <a:tableStyleId>{5940675A-B579-460E-94D1-54222C63F5DA}</a:tableStyleId>
              </a:tblPr>
              <a:tblGrid>
                <a:gridCol w="208280">
                  <a:extLst>
                    <a:ext uri="{9D8B030D-6E8A-4147-A177-3AD203B41FA5}">
                      <a16:colId xmlns:a16="http://schemas.microsoft.com/office/drawing/2014/main" val="273416241"/>
                    </a:ext>
                  </a:extLst>
                </a:gridCol>
                <a:gridCol w="208280">
                  <a:extLst>
                    <a:ext uri="{9D8B030D-6E8A-4147-A177-3AD203B41FA5}">
                      <a16:colId xmlns:a16="http://schemas.microsoft.com/office/drawing/2014/main" val="2122583885"/>
                    </a:ext>
                  </a:extLst>
                </a:gridCol>
                <a:gridCol w="208280">
                  <a:extLst>
                    <a:ext uri="{9D8B030D-6E8A-4147-A177-3AD203B41FA5}">
                      <a16:colId xmlns:a16="http://schemas.microsoft.com/office/drawing/2014/main" val="2066097299"/>
                    </a:ext>
                  </a:extLst>
                </a:gridCol>
                <a:gridCol w="208280">
                  <a:extLst>
                    <a:ext uri="{9D8B030D-6E8A-4147-A177-3AD203B41FA5}">
                      <a16:colId xmlns:a16="http://schemas.microsoft.com/office/drawing/2014/main" val="4234091271"/>
                    </a:ext>
                  </a:extLst>
                </a:gridCol>
                <a:gridCol w="208280">
                  <a:extLst>
                    <a:ext uri="{9D8B030D-6E8A-4147-A177-3AD203B41FA5}">
                      <a16:colId xmlns:a16="http://schemas.microsoft.com/office/drawing/2014/main" val="3595801851"/>
                    </a:ext>
                  </a:extLst>
                </a:gridCol>
                <a:gridCol w="208280">
                  <a:extLst>
                    <a:ext uri="{9D8B030D-6E8A-4147-A177-3AD203B41FA5}">
                      <a16:colId xmlns:a16="http://schemas.microsoft.com/office/drawing/2014/main" val="594981282"/>
                    </a:ext>
                  </a:extLst>
                </a:gridCol>
                <a:gridCol w="208280">
                  <a:extLst>
                    <a:ext uri="{9D8B030D-6E8A-4147-A177-3AD203B41FA5}">
                      <a16:colId xmlns:a16="http://schemas.microsoft.com/office/drawing/2014/main" val="1752447635"/>
                    </a:ext>
                  </a:extLst>
                </a:gridCol>
                <a:gridCol w="208280">
                  <a:extLst>
                    <a:ext uri="{9D8B030D-6E8A-4147-A177-3AD203B41FA5}">
                      <a16:colId xmlns:a16="http://schemas.microsoft.com/office/drawing/2014/main" val="1524750359"/>
                    </a:ext>
                  </a:extLst>
                </a:gridCol>
                <a:gridCol w="208280">
                  <a:extLst>
                    <a:ext uri="{9D8B030D-6E8A-4147-A177-3AD203B41FA5}">
                      <a16:colId xmlns:a16="http://schemas.microsoft.com/office/drawing/2014/main" val="3288965471"/>
                    </a:ext>
                  </a:extLst>
                </a:gridCol>
                <a:gridCol w="208280">
                  <a:extLst>
                    <a:ext uri="{9D8B030D-6E8A-4147-A177-3AD203B41FA5}">
                      <a16:colId xmlns:a16="http://schemas.microsoft.com/office/drawing/2014/main" val="3618358305"/>
                    </a:ext>
                  </a:extLst>
                </a:gridCol>
                <a:gridCol w="208280">
                  <a:extLst>
                    <a:ext uri="{9D8B030D-6E8A-4147-A177-3AD203B41FA5}">
                      <a16:colId xmlns:a16="http://schemas.microsoft.com/office/drawing/2014/main" val="375621178"/>
                    </a:ext>
                  </a:extLst>
                </a:gridCol>
                <a:gridCol w="208280">
                  <a:extLst>
                    <a:ext uri="{9D8B030D-6E8A-4147-A177-3AD203B41FA5}">
                      <a16:colId xmlns:a16="http://schemas.microsoft.com/office/drawing/2014/main" val="130276885"/>
                    </a:ext>
                  </a:extLst>
                </a:gridCol>
                <a:gridCol w="208280">
                  <a:extLst>
                    <a:ext uri="{9D8B030D-6E8A-4147-A177-3AD203B41FA5}">
                      <a16:colId xmlns:a16="http://schemas.microsoft.com/office/drawing/2014/main" val="3892689179"/>
                    </a:ext>
                  </a:extLst>
                </a:gridCol>
                <a:gridCol w="208280">
                  <a:extLst>
                    <a:ext uri="{9D8B030D-6E8A-4147-A177-3AD203B41FA5}">
                      <a16:colId xmlns:a16="http://schemas.microsoft.com/office/drawing/2014/main" val="856113538"/>
                    </a:ext>
                  </a:extLst>
                </a:gridCol>
                <a:gridCol w="208280">
                  <a:extLst>
                    <a:ext uri="{9D8B030D-6E8A-4147-A177-3AD203B41FA5}">
                      <a16:colId xmlns:a16="http://schemas.microsoft.com/office/drawing/2014/main" val="3225042253"/>
                    </a:ext>
                  </a:extLst>
                </a:gridCol>
                <a:gridCol w="208280">
                  <a:extLst>
                    <a:ext uri="{9D8B030D-6E8A-4147-A177-3AD203B41FA5}">
                      <a16:colId xmlns:a16="http://schemas.microsoft.com/office/drawing/2014/main" val="4249689985"/>
                    </a:ext>
                  </a:extLst>
                </a:gridCol>
              </a:tblGrid>
              <a:tr h="182593">
                <a:tc>
                  <a:txBody>
                    <a:bodyPr/>
                    <a:lstStyle/>
                    <a:p>
                      <a:endParaRPr lang="en-US" sz="100" dirty="0"/>
                    </a:p>
                  </a:txBody>
                  <a:tcPr>
                    <a:lnL w="19050" cap="flat" cmpd="sng" algn="ctr">
                      <a:noFill/>
                      <a:prstDash val="solid"/>
                      <a:round/>
                      <a:headEnd type="none" w="med" len="med"/>
                      <a:tailEnd type="none" w="med" len="med"/>
                    </a:lnL>
                    <a:lnR w="12700" cap="flat" cmpd="sng" algn="ctr">
                      <a:noFill/>
                      <a:prstDash val="sysDash"/>
                      <a:round/>
                      <a:headEnd type="none" w="med" len="med"/>
                      <a:tailEnd type="none" w="med" len="med"/>
                    </a:lnR>
                    <a:lnT w="19050" cap="flat" cmpd="sng" algn="ctr">
                      <a:noFill/>
                      <a:prstDash val="solid"/>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9050" cap="flat" cmpd="sng" algn="ctr">
                      <a:noFill/>
                      <a:prstDash val="solid"/>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9050" cap="flat" cmpd="sng" algn="ctr">
                      <a:noFill/>
                      <a:prstDash val="solid"/>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9050" cap="flat" cmpd="sng" algn="ctr">
                      <a:noFill/>
                      <a:prstDash val="solid"/>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9050" cap="flat" cmpd="sng" algn="ctr">
                      <a:noFill/>
                      <a:prstDash val="solid"/>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9050" cap="flat" cmpd="sng" algn="ctr">
                      <a:noFill/>
                      <a:prstDash val="solid"/>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9050" cap="flat" cmpd="sng" algn="ctr">
                      <a:noFill/>
                      <a:prstDash val="solid"/>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9050" cap="flat" cmpd="sng" algn="ctr">
                      <a:noFill/>
                      <a:prstDash val="solid"/>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9050" cap="flat" cmpd="sng" algn="ctr">
                      <a:noFill/>
                      <a:prstDash val="solid"/>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9050" cap="flat" cmpd="sng" algn="ctr">
                      <a:noFill/>
                      <a:prstDash val="solid"/>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9050" cap="flat" cmpd="sng" algn="ctr">
                      <a:noFill/>
                      <a:prstDash val="solid"/>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9050" cap="flat" cmpd="sng" algn="ctr">
                      <a:noFill/>
                      <a:prstDash val="solid"/>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9050" cap="flat" cmpd="sng" algn="ctr">
                      <a:noFill/>
                      <a:prstDash val="solid"/>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9050" cap="flat" cmpd="sng" algn="ctr">
                      <a:noFill/>
                      <a:prstDash val="solid"/>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9050" cap="flat" cmpd="sng" algn="ctr">
                      <a:noFill/>
                      <a:prstDash val="solid"/>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extLst>
                  <a:ext uri="{0D108BD9-81ED-4DB2-BD59-A6C34878D82A}">
                    <a16:rowId xmlns:a16="http://schemas.microsoft.com/office/drawing/2014/main" val="45913914"/>
                  </a:ext>
                </a:extLst>
              </a:tr>
              <a:tr h="182593">
                <a:tc>
                  <a:txBody>
                    <a:bodyPr/>
                    <a:lstStyle/>
                    <a:p>
                      <a:endParaRPr lang="en-US" sz="100"/>
                    </a:p>
                  </a:txBody>
                  <a:tcPr>
                    <a:lnL w="19050" cap="flat" cmpd="sng" algn="ctr">
                      <a:noFill/>
                      <a:prstDash val="solid"/>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9050" cap="flat" cmpd="sng" algn="ctr">
                      <a:noFill/>
                      <a:prstDash val="solid"/>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extLst>
                  <a:ext uri="{0D108BD9-81ED-4DB2-BD59-A6C34878D82A}">
                    <a16:rowId xmlns:a16="http://schemas.microsoft.com/office/drawing/2014/main" val="912343329"/>
                  </a:ext>
                </a:extLst>
              </a:tr>
              <a:tr h="182593">
                <a:tc>
                  <a:txBody>
                    <a:bodyPr/>
                    <a:lstStyle/>
                    <a:p>
                      <a:endParaRPr lang="en-US" sz="100" dirty="0"/>
                    </a:p>
                  </a:txBody>
                  <a:tcPr>
                    <a:lnL w="19050" cap="flat" cmpd="sng" algn="ctr">
                      <a:noFill/>
                      <a:prstDash val="solid"/>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9050" cap="flat" cmpd="sng" algn="ctr">
                      <a:noFill/>
                      <a:prstDash val="solid"/>
                      <a:round/>
                      <a:headEnd type="none" w="med" len="med"/>
                      <a:tailEnd type="none" w="med" len="med"/>
                    </a:lnR>
                    <a:lnT w="12700" cap="flat" cmpd="sng" algn="ctr">
                      <a:noFill/>
                      <a:prstDash val="sysDash"/>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extLst>
                  <a:ext uri="{0D108BD9-81ED-4DB2-BD59-A6C34878D82A}">
                    <a16:rowId xmlns:a16="http://schemas.microsoft.com/office/drawing/2014/main" val="1780166150"/>
                  </a:ext>
                </a:extLst>
              </a:tr>
              <a:tr h="182593">
                <a:tc>
                  <a:txBody>
                    <a:bodyPr/>
                    <a:lstStyle/>
                    <a:p>
                      <a:endParaRPr lang="en-US" sz="100" dirty="0"/>
                    </a:p>
                  </a:txBody>
                  <a:tcPr>
                    <a:lnL w="19050" cap="flat" cmpd="sng" algn="ctr">
                      <a:noFill/>
                      <a:prstDash val="solid"/>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ash"/>
                      <a:round/>
                      <a:headEnd type="none" w="med" len="med"/>
                      <a:tailEnd type="none" w="med" len="med"/>
                    </a:lnB>
                    <a:solidFill>
                      <a:srgbClr val="F4B184"/>
                    </a:solidFill>
                  </a:tcPr>
                </a:tc>
                <a:tc>
                  <a:txBody>
                    <a:bodyPr/>
                    <a:lstStyle/>
                    <a:p>
                      <a:endParaRPr lang="en-US" sz="100" dirty="0"/>
                    </a:p>
                  </a:txBody>
                  <a:tcP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4B184"/>
                    </a:solidFill>
                  </a:tcPr>
                </a:tc>
                <a:tc>
                  <a:txBody>
                    <a:bodyPr/>
                    <a:lstStyle/>
                    <a:p>
                      <a:endParaRPr lang="en-US" sz="100" dirty="0"/>
                    </a:p>
                  </a:txBody>
                  <a:tcP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4B184"/>
                    </a:solidFill>
                  </a:tcPr>
                </a:tc>
                <a:tc>
                  <a:txBody>
                    <a:bodyPr/>
                    <a:lstStyle/>
                    <a:p>
                      <a:endParaRPr lang="en-US" sz="100" dirty="0"/>
                    </a:p>
                  </a:txBody>
                  <a:tcP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4B184"/>
                    </a:solidFill>
                  </a:tcPr>
                </a:tc>
                <a:tc>
                  <a:txBody>
                    <a:bodyPr/>
                    <a:lstStyle/>
                    <a:p>
                      <a:endParaRPr lang="en-US" sz="100" dirty="0"/>
                    </a:p>
                  </a:txBody>
                  <a:tcP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4B184"/>
                    </a:solidFill>
                  </a:tcPr>
                </a:tc>
                <a:tc>
                  <a:txBody>
                    <a:bodyPr/>
                    <a:lstStyle/>
                    <a:p>
                      <a:endParaRPr lang="en-US" sz="100" dirty="0"/>
                    </a:p>
                  </a:txBody>
                  <a:tcP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4B184"/>
                    </a:solidFill>
                  </a:tcPr>
                </a:tc>
                <a:tc>
                  <a:txBody>
                    <a:bodyPr/>
                    <a:lstStyle/>
                    <a:p>
                      <a:endParaRPr lang="en-US" sz="100" dirty="0"/>
                    </a:p>
                  </a:txBody>
                  <a:tcP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4B184"/>
                    </a:solidFill>
                  </a:tcPr>
                </a:tc>
                <a:tc>
                  <a:txBody>
                    <a:bodyPr/>
                    <a:lstStyle/>
                    <a:p>
                      <a:endParaRPr lang="en-US" sz="100" dirty="0"/>
                    </a:p>
                  </a:txBody>
                  <a:tcP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4B184"/>
                    </a:solidFill>
                  </a:tcPr>
                </a:tc>
                <a:tc>
                  <a:txBody>
                    <a:bodyPr/>
                    <a:lstStyle/>
                    <a:p>
                      <a:endParaRPr lang="en-US" sz="100" dirty="0"/>
                    </a:p>
                  </a:txBody>
                  <a:tcP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4B184"/>
                    </a:solidFill>
                  </a:tcPr>
                </a:tc>
                <a:tc>
                  <a:txBody>
                    <a:bodyPr/>
                    <a:lstStyle/>
                    <a:p>
                      <a:endParaRPr lang="en-US" sz="100" dirty="0"/>
                    </a:p>
                  </a:txBody>
                  <a:tcP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4B184"/>
                    </a:solidFill>
                  </a:tcPr>
                </a:tc>
                <a:tc>
                  <a:txBody>
                    <a:bodyPr/>
                    <a:lstStyle/>
                    <a:p>
                      <a:endParaRPr lang="en-US" sz="100" dirty="0"/>
                    </a:p>
                  </a:txBody>
                  <a:tcP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4B184"/>
                    </a:solidFill>
                  </a:tcPr>
                </a:tc>
                <a:tc>
                  <a:txBody>
                    <a:bodyPr/>
                    <a:lstStyle/>
                    <a:p>
                      <a:endParaRPr lang="en-US" sz="100" dirty="0"/>
                    </a:p>
                  </a:txBody>
                  <a:tcP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4B184"/>
                    </a:solidFill>
                  </a:tcPr>
                </a:tc>
                <a:tc>
                  <a:txBody>
                    <a:bodyPr/>
                    <a:lstStyle/>
                    <a:p>
                      <a:endParaRPr lang="en-US" sz="100" dirty="0"/>
                    </a:p>
                  </a:txBody>
                  <a:tcPr>
                    <a:lnL w="12700" cap="flat" cmpd="sng" algn="ctr">
                      <a:solidFill>
                        <a:schemeClr val="tx1"/>
                      </a:solidFill>
                      <a:prstDash val="sys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4B184"/>
                    </a:solidFill>
                  </a:tcPr>
                </a:tc>
                <a:extLst>
                  <a:ext uri="{0D108BD9-81ED-4DB2-BD59-A6C34878D82A}">
                    <a16:rowId xmlns:a16="http://schemas.microsoft.com/office/drawing/2014/main" val="3847296533"/>
                  </a:ext>
                </a:extLst>
              </a:tr>
              <a:tr h="182593">
                <a:tc>
                  <a:txBody>
                    <a:bodyPr/>
                    <a:lstStyle/>
                    <a:p>
                      <a:endParaRPr lang="en-US" sz="100" dirty="0"/>
                    </a:p>
                  </a:txBody>
                  <a:tcPr>
                    <a:lnL w="19050" cap="flat" cmpd="sng" algn="ctr">
                      <a:noFill/>
                      <a:prstDash val="solid"/>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rgbClr val="F4B184"/>
                    </a:solidFill>
                  </a:tcPr>
                </a:tc>
                <a:tc rowSpan="8" gridSpan="12">
                  <a:txBody>
                    <a:bodyPr/>
                    <a:lstStyle/>
                    <a:p>
                      <a:endParaRPr lang="en-US" sz="100" dirty="0"/>
                    </a:p>
                  </a:txBody>
                  <a:tcP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rowSpan="8" hMerge="1">
                  <a:txBody>
                    <a:bodyPr/>
                    <a:lstStyle/>
                    <a:p>
                      <a:endParaRPr lang="en-US" sz="1050" dirty="0"/>
                    </a:p>
                  </a:txBody>
                  <a:tcPr/>
                </a:tc>
                <a:tc rowSpan="8" hMerge="1">
                  <a:txBody>
                    <a:bodyPr/>
                    <a:lstStyle/>
                    <a:p>
                      <a:endParaRPr lang="en-US" sz="1050" dirty="0"/>
                    </a:p>
                  </a:txBody>
                  <a:tcPr/>
                </a:tc>
                <a:tc rowSpan="8" hMerge="1">
                  <a:txBody>
                    <a:bodyPr/>
                    <a:lstStyle/>
                    <a:p>
                      <a:endParaRPr lang="en-US" sz="1050" dirty="0"/>
                    </a:p>
                  </a:txBody>
                  <a:tcPr/>
                </a:tc>
                <a:tc rowSpan="8" hMerge="1">
                  <a:txBody>
                    <a:bodyPr/>
                    <a:lstStyle/>
                    <a:p>
                      <a:endParaRPr lang="en-US" sz="1050"/>
                    </a:p>
                  </a:txBody>
                  <a:tcPr/>
                </a:tc>
                <a:tc rowSpan="8" hMerge="1">
                  <a:txBody>
                    <a:bodyPr/>
                    <a:lstStyle/>
                    <a:p>
                      <a:endParaRPr lang="en-US" sz="1050" dirty="0"/>
                    </a:p>
                  </a:txBody>
                  <a:tcPr/>
                </a:tc>
                <a:tc rowSpan="8" hMerge="1">
                  <a:txBody>
                    <a:bodyPr/>
                    <a:lstStyle/>
                    <a:p>
                      <a:endParaRPr lang="en-US" sz="1050"/>
                    </a:p>
                  </a:txBody>
                  <a:tcPr/>
                </a:tc>
                <a:tc rowSpan="8" hMerge="1">
                  <a:txBody>
                    <a:bodyPr/>
                    <a:lstStyle/>
                    <a:p>
                      <a:endParaRPr lang="en-US" sz="1050"/>
                    </a:p>
                  </a:txBody>
                  <a:tcPr/>
                </a:tc>
                <a:tc rowSpan="8" hMerge="1">
                  <a:txBody>
                    <a:bodyPr/>
                    <a:lstStyle/>
                    <a:p>
                      <a:endParaRPr lang="en-US" sz="1050"/>
                    </a:p>
                  </a:txBody>
                  <a:tcPr/>
                </a:tc>
                <a:tc rowSpan="8" hMerge="1">
                  <a:txBody>
                    <a:bodyPr/>
                    <a:lstStyle/>
                    <a:p>
                      <a:endParaRPr lang="en-US" sz="1050"/>
                    </a:p>
                  </a:txBody>
                  <a:tcPr/>
                </a:tc>
                <a:tc rowSpan="8" hMerge="1">
                  <a:txBody>
                    <a:bodyPr/>
                    <a:lstStyle/>
                    <a:p>
                      <a:endParaRPr lang="en-US" sz="1050" dirty="0"/>
                    </a:p>
                  </a:txBody>
                  <a:tcPr/>
                </a:tc>
                <a:tc rowSpan="8" hMerge="1">
                  <a:txBody>
                    <a:bodyPr/>
                    <a:lstStyle/>
                    <a:p>
                      <a:endParaRPr lang="en-US" sz="1050"/>
                    </a:p>
                  </a:txBody>
                  <a:tcPr/>
                </a:tc>
                <a:extLst>
                  <a:ext uri="{0D108BD9-81ED-4DB2-BD59-A6C34878D82A}">
                    <a16:rowId xmlns:a16="http://schemas.microsoft.com/office/drawing/2014/main" val="3954965487"/>
                  </a:ext>
                </a:extLst>
              </a:tr>
              <a:tr h="182593">
                <a:tc>
                  <a:txBody>
                    <a:bodyPr/>
                    <a:lstStyle/>
                    <a:p>
                      <a:endParaRPr lang="en-US" sz="100"/>
                    </a:p>
                  </a:txBody>
                  <a:tcPr>
                    <a:lnL w="19050" cap="flat" cmpd="sng" algn="ctr">
                      <a:noFill/>
                      <a:prstDash val="solid"/>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rgbClr val="F4B184"/>
                    </a:solidFill>
                  </a:tcPr>
                </a:tc>
                <a:tc gridSpan="12" vMerge="1">
                  <a:txBody>
                    <a:bodyPr/>
                    <a:lstStyle/>
                    <a:p>
                      <a:endParaRPr lang="en-US" sz="1050"/>
                    </a:p>
                  </a:txBody>
                  <a:tcPr/>
                </a:tc>
                <a:tc hMerge="1" vMerge="1">
                  <a:txBody>
                    <a:bodyPr/>
                    <a:lstStyle/>
                    <a:p>
                      <a:endParaRPr lang="en-US" sz="1050"/>
                    </a:p>
                  </a:txBody>
                  <a:tcPr/>
                </a:tc>
                <a:tc hMerge="1" vMerge="1">
                  <a:txBody>
                    <a:bodyPr/>
                    <a:lstStyle/>
                    <a:p>
                      <a:endParaRPr lang="en-US" sz="1050" dirty="0"/>
                    </a:p>
                  </a:txBody>
                  <a:tcPr/>
                </a:tc>
                <a:tc hMerge="1" vMerge="1">
                  <a:txBody>
                    <a:bodyPr/>
                    <a:lstStyle/>
                    <a:p>
                      <a:endParaRPr lang="en-US" sz="1050" dirty="0"/>
                    </a:p>
                  </a:txBody>
                  <a:tcPr/>
                </a:tc>
                <a:tc hMerge="1" vMerge="1">
                  <a:txBody>
                    <a:bodyPr/>
                    <a:lstStyle/>
                    <a:p>
                      <a:endParaRPr lang="en-US" sz="1050" dirty="0"/>
                    </a:p>
                  </a:txBody>
                  <a:tcPr/>
                </a:tc>
                <a:tc hMerge="1" vMerge="1">
                  <a:txBody>
                    <a:bodyPr/>
                    <a:lstStyle/>
                    <a:p>
                      <a:endParaRPr lang="en-US" sz="1050" dirty="0"/>
                    </a:p>
                  </a:txBody>
                  <a:tcPr/>
                </a:tc>
                <a:tc hMerge="1" vMerge="1">
                  <a:txBody>
                    <a:bodyPr/>
                    <a:lstStyle/>
                    <a:p>
                      <a:endParaRPr lang="en-US" sz="1050" dirty="0"/>
                    </a:p>
                  </a:txBody>
                  <a:tcPr/>
                </a:tc>
                <a:tc hMerge="1" vMerge="1">
                  <a:txBody>
                    <a:bodyPr/>
                    <a:lstStyle/>
                    <a:p>
                      <a:endParaRPr lang="en-US" sz="1050" dirty="0"/>
                    </a:p>
                  </a:txBody>
                  <a:tcPr/>
                </a:tc>
                <a:tc hMerge="1" vMerge="1">
                  <a:txBody>
                    <a:bodyPr/>
                    <a:lstStyle/>
                    <a:p>
                      <a:endParaRPr lang="en-US" sz="1050" dirty="0"/>
                    </a:p>
                  </a:txBody>
                  <a:tcPr/>
                </a:tc>
                <a:tc hMerge="1" vMerge="1">
                  <a:txBody>
                    <a:bodyPr/>
                    <a:lstStyle/>
                    <a:p>
                      <a:endParaRPr lang="en-US" sz="1050"/>
                    </a:p>
                  </a:txBody>
                  <a:tcPr/>
                </a:tc>
                <a:tc hMerge="1" vMerge="1">
                  <a:txBody>
                    <a:bodyPr/>
                    <a:lstStyle/>
                    <a:p>
                      <a:endParaRPr lang="en-US" sz="1050" dirty="0"/>
                    </a:p>
                  </a:txBody>
                  <a:tcPr/>
                </a:tc>
                <a:tc hMerge="1" vMerge="1">
                  <a:txBody>
                    <a:bodyPr/>
                    <a:lstStyle/>
                    <a:p>
                      <a:endParaRPr lang="en-US" sz="1050"/>
                    </a:p>
                  </a:txBody>
                  <a:tcPr/>
                </a:tc>
                <a:extLst>
                  <a:ext uri="{0D108BD9-81ED-4DB2-BD59-A6C34878D82A}">
                    <a16:rowId xmlns:a16="http://schemas.microsoft.com/office/drawing/2014/main" val="3201590339"/>
                  </a:ext>
                </a:extLst>
              </a:tr>
              <a:tr h="182593">
                <a:tc>
                  <a:txBody>
                    <a:bodyPr/>
                    <a:lstStyle/>
                    <a:p>
                      <a:endParaRPr lang="en-US" sz="100"/>
                    </a:p>
                  </a:txBody>
                  <a:tcPr>
                    <a:lnL w="19050" cap="flat" cmpd="sng" algn="ctr">
                      <a:noFill/>
                      <a:prstDash val="solid"/>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rgbClr val="F4B184"/>
                    </a:solidFill>
                  </a:tcPr>
                </a:tc>
                <a:tc gridSpan="12"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dirty="0"/>
                    </a:p>
                  </a:txBody>
                  <a:tcPr/>
                </a:tc>
                <a:tc hMerge="1" vMerge="1">
                  <a:txBody>
                    <a:bodyPr/>
                    <a:lstStyle/>
                    <a:p>
                      <a:endParaRPr lang="en-US" sz="1050" dirty="0"/>
                    </a:p>
                  </a:txBody>
                  <a:tcPr/>
                </a:tc>
                <a:tc hMerge="1" vMerge="1">
                  <a:txBody>
                    <a:bodyPr/>
                    <a:lstStyle/>
                    <a:p>
                      <a:endParaRPr lang="en-US" sz="1050" dirty="0"/>
                    </a:p>
                  </a:txBody>
                  <a:tcPr/>
                </a:tc>
                <a:tc hMerge="1" vMerge="1">
                  <a:txBody>
                    <a:bodyPr/>
                    <a:lstStyle/>
                    <a:p>
                      <a:endParaRPr lang="en-US" sz="1050" dirty="0"/>
                    </a:p>
                  </a:txBody>
                  <a:tcPr/>
                </a:tc>
                <a:tc hMerge="1" vMerge="1">
                  <a:txBody>
                    <a:bodyPr/>
                    <a:lstStyle/>
                    <a:p>
                      <a:endParaRPr lang="en-US" sz="1050" dirty="0"/>
                    </a:p>
                  </a:txBody>
                  <a:tcPr/>
                </a:tc>
                <a:tc hMerge="1" vMerge="1">
                  <a:txBody>
                    <a:bodyPr/>
                    <a:lstStyle/>
                    <a:p>
                      <a:endParaRPr lang="en-US" sz="1050" dirty="0"/>
                    </a:p>
                  </a:txBody>
                  <a:tcPr/>
                </a:tc>
                <a:tc hMerge="1" vMerge="1">
                  <a:txBody>
                    <a:bodyPr/>
                    <a:lstStyle/>
                    <a:p>
                      <a:endParaRPr lang="en-US" sz="1050"/>
                    </a:p>
                  </a:txBody>
                  <a:tcPr/>
                </a:tc>
                <a:extLst>
                  <a:ext uri="{0D108BD9-81ED-4DB2-BD59-A6C34878D82A}">
                    <a16:rowId xmlns:a16="http://schemas.microsoft.com/office/drawing/2014/main" val="2744268123"/>
                  </a:ext>
                </a:extLst>
              </a:tr>
              <a:tr h="182593">
                <a:tc>
                  <a:txBody>
                    <a:bodyPr/>
                    <a:lstStyle/>
                    <a:p>
                      <a:endParaRPr lang="en-US" sz="100"/>
                    </a:p>
                  </a:txBody>
                  <a:tcPr>
                    <a:lnL w="19050" cap="flat" cmpd="sng" algn="ctr">
                      <a:noFill/>
                      <a:prstDash val="solid"/>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rgbClr val="F4B184"/>
                    </a:solidFill>
                  </a:tcPr>
                </a:tc>
                <a:tc gridSpan="12"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dirty="0"/>
                    </a:p>
                  </a:txBody>
                  <a:tcPr/>
                </a:tc>
                <a:tc hMerge="1" vMerge="1">
                  <a:txBody>
                    <a:bodyPr/>
                    <a:lstStyle/>
                    <a:p>
                      <a:endParaRPr lang="en-US" sz="1050" dirty="0"/>
                    </a:p>
                  </a:txBody>
                  <a:tcPr/>
                </a:tc>
                <a:tc hMerge="1" vMerge="1">
                  <a:txBody>
                    <a:bodyPr/>
                    <a:lstStyle/>
                    <a:p>
                      <a:endParaRPr lang="en-US" sz="1050" dirty="0"/>
                    </a:p>
                  </a:txBody>
                  <a:tcPr/>
                </a:tc>
                <a:tc hMerge="1" vMerge="1">
                  <a:txBody>
                    <a:bodyPr/>
                    <a:lstStyle/>
                    <a:p>
                      <a:endParaRPr lang="en-US" sz="1050" dirty="0"/>
                    </a:p>
                  </a:txBody>
                  <a:tcPr/>
                </a:tc>
                <a:tc hMerge="1" vMerge="1">
                  <a:txBody>
                    <a:bodyPr/>
                    <a:lstStyle/>
                    <a:p>
                      <a:endParaRPr lang="en-US" sz="1050" dirty="0"/>
                    </a:p>
                  </a:txBody>
                  <a:tcPr/>
                </a:tc>
                <a:tc hMerge="1" vMerge="1">
                  <a:txBody>
                    <a:bodyPr/>
                    <a:lstStyle/>
                    <a:p>
                      <a:endParaRPr lang="en-US" sz="1050" dirty="0"/>
                    </a:p>
                  </a:txBody>
                  <a:tcPr/>
                </a:tc>
                <a:tc hMerge="1" vMerge="1">
                  <a:txBody>
                    <a:bodyPr/>
                    <a:lstStyle/>
                    <a:p>
                      <a:endParaRPr lang="en-US" sz="1050" dirty="0"/>
                    </a:p>
                  </a:txBody>
                  <a:tcPr/>
                </a:tc>
                <a:extLst>
                  <a:ext uri="{0D108BD9-81ED-4DB2-BD59-A6C34878D82A}">
                    <a16:rowId xmlns:a16="http://schemas.microsoft.com/office/drawing/2014/main" val="365155370"/>
                  </a:ext>
                </a:extLst>
              </a:tr>
              <a:tr h="182593">
                <a:tc>
                  <a:txBody>
                    <a:bodyPr/>
                    <a:lstStyle/>
                    <a:p>
                      <a:endParaRPr lang="en-US" sz="100"/>
                    </a:p>
                  </a:txBody>
                  <a:tcPr>
                    <a:lnL w="19050" cap="flat" cmpd="sng" algn="ctr">
                      <a:noFill/>
                      <a:prstDash val="solid"/>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rgbClr val="F4B184"/>
                    </a:solidFill>
                  </a:tcPr>
                </a:tc>
                <a:tc gridSpan="12"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dirty="0"/>
                    </a:p>
                  </a:txBody>
                  <a:tcPr/>
                </a:tc>
                <a:tc hMerge="1" vMerge="1">
                  <a:txBody>
                    <a:bodyPr/>
                    <a:lstStyle/>
                    <a:p>
                      <a:endParaRPr lang="en-US" sz="1050" dirty="0"/>
                    </a:p>
                  </a:txBody>
                  <a:tcPr/>
                </a:tc>
                <a:tc hMerge="1" vMerge="1">
                  <a:txBody>
                    <a:bodyPr/>
                    <a:lstStyle/>
                    <a:p>
                      <a:endParaRPr lang="en-US" sz="1050" dirty="0"/>
                    </a:p>
                  </a:txBody>
                  <a:tcPr/>
                </a:tc>
                <a:tc hMerge="1" vMerge="1">
                  <a:txBody>
                    <a:bodyPr/>
                    <a:lstStyle/>
                    <a:p>
                      <a:endParaRPr lang="en-US" sz="1050" dirty="0"/>
                    </a:p>
                  </a:txBody>
                  <a:tcPr/>
                </a:tc>
                <a:tc hMerge="1" vMerge="1">
                  <a:txBody>
                    <a:bodyPr/>
                    <a:lstStyle/>
                    <a:p>
                      <a:endParaRPr lang="en-US" sz="1050"/>
                    </a:p>
                  </a:txBody>
                  <a:tcPr/>
                </a:tc>
                <a:tc hMerge="1" vMerge="1">
                  <a:txBody>
                    <a:bodyPr/>
                    <a:lstStyle/>
                    <a:p>
                      <a:endParaRPr lang="en-US" sz="1050"/>
                    </a:p>
                  </a:txBody>
                  <a:tcPr/>
                </a:tc>
                <a:extLst>
                  <a:ext uri="{0D108BD9-81ED-4DB2-BD59-A6C34878D82A}">
                    <a16:rowId xmlns:a16="http://schemas.microsoft.com/office/drawing/2014/main" val="2080502822"/>
                  </a:ext>
                </a:extLst>
              </a:tr>
              <a:tr h="182593">
                <a:tc>
                  <a:txBody>
                    <a:bodyPr/>
                    <a:lstStyle/>
                    <a:p>
                      <a:endParaRPr lang="en-US" sz="100"/>
                    </a:p>
                  </a:txBody>
                  <a:tcPr>
                    <a:lnL w="19050" cap="flat" cmpd="sng" algn="ctr">
                      <a:noFill/>
                      <a:prstDash val="solid"/>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rgbClr val="F4B184"/>
                    </a:solidFill>
                  </a:tcPr>
                </a:tc>
                <a:tc gridSpan="12"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dirty="0"/>
                    </a:p>
                  </a:txBody>
                  <a:tcPr/>
                </a:tc>
                <a:tc hMerge="1" vMerge="1">
                  <a:txBody>
                    <a:bodyPr/>
                    <a:lstStyle/>
                    <a:p>
                      <a:endParaRPr lang="en-US" sz="1050" dirty="0"/>
                    </a:p>
                  </a:txBody>
                  <a:tcPr/>
                </a:tc>
                <a:tc hMerge="1" vMerge="1">
                  <a:txBody>
                    <a:bodyPr/>
                    <a:lstStyle/>
                    <a:p>
                      <a:endParaRPr lang="en-US" sz="1050"/>
                    </a:p>
                  </a:txBody>
                  <a:tcPr/>
                </a:tc>
                <a:extLst>
                  <a:ext uri="{0D108BD9-81ED-4DB2-BD59-A6C34878D82A}">
                    <a16:rowId xmlns:a16="http://schemas.microsoft.com/office/drawing/2014/main" val="232950079"/>
                  </a:ext>
                </a:extLst>
              </a:tr>
              <a:tr h="182593">
                <a:tc>
                  <a:txBody>
                    <a:bodyPr/>
                    <a:lstStyle/>
                    <a:p>
                      <a:endParaRPr lang="en-US" sz="100"/>
                    </a:p>
                  </a:txBody>
                  <a:tcPr>
                    <a:lnL w="19050" cap="flat" cmpd="sng" algn="ctr">
                      <a:noFill/>
                      <a:prstDash val="solid"/>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rgbClr val="F4B184"/>
                    </a:solidFill>
                  </a:tcPr>
                </a:tc>
                <a:tc gridSpan="12"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dirty="0"/>
                    </a:p>
                  </a:txBody>
                  <a:tcPr/>
                </a:tc>
                <a:tc hMerge="1" vMerge="1">
                  <a:txBody>
                    <a:bodyPr/>
                    <a:lstStyle/>
                    <a:p>
                      <a:endParaRPr lang="en-US" sz="1050"/>
                    </a:p>
                  </a:txBody>
                  <a:tcPr/>
                </a:tc>
                <a:tc hMerge="1" vMerge="1">
                  <a:txBody>
                    <a:bodyPr/>
                    <a:lstStyle/>
                    <a:p>
                      <a:endParaRPr lang="en-US" sz="1050" dirty="0"/>
                    </a:p>
                  </a:txBody>
                  <a:tcPr/>
                </a:tc>
                <a:tc hMerge="1" vMerge="1">
                  <a:txBody>
                    <a:bodyPr/>
                    <a:lstStyle/>
                    <a:p>
                      <a:endParaRPr lang="en-US" sz="1050" dirty="0"/>
                    </a:p>
                  </a:txBody>
                  <a:tcPr/>
                </a:tc>
                <a:tc hMerge="1" vMerge="1">
                  <a:txBody>
                    <a:bodyPr/>
                    <a:lstStyle/>
                    <a:p>
                      <a:endParaRPr lang="en-US" sz="1050" dirty="0"/>
                    </a:p>
                  </a:txBody>
                  <a:tcPr/>
                </a:tc>
                <a:extLst>
                  <a:ext uri="{0D108BD9-81ED-4DB2-BD59-A6C34878D82A}">
                    <a16:rowId xmlns:a16="http://schemas.microsoft.com/office/drawing/2014/main" val="2338757896"/>
                  </a:ext>
                </a:extLst>
              </a:tr>
              <a:tr h="182593">
                <a:tc>
                  <a:txBody>
                    <a:bodyPr/>
                    <a:lstStyle/>
                    <a:p>
                      <a:endParaRPr lang="en-US" sz="100"/>
                    </a:p>
                  </a:txBody>
                  <a:tcPr>
                    <a:lnL w="19050" cap="flat" cmpd="sng" algn="ctr">
                      <a:noFill/>
                      <a:prstDash val="solid"/>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ysDash"/>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solidFill>
                      <a:srgbClr val="F4B184"/>
                    </a:solidFill>
                  </a:tcPr>
                </a:tc>
                <a:tc gridSpan="12"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dirty="0"/>
                    </a:p>
                  </a:txBody>
                  <a:tcPr/>
                </a:tc>
                <a:tc hMerge="1" vMerge="1">
                  <a:txBody>
                    <a:bodyPr/>
                    <a:lstStyle/>
                    <a:p>
                      <a:endParaRPr lang="en-US" sz="1050" dirty="0"/>
                    </a:p>
                  </a:txBody>
                  <a:tcPr/>
                </a:tc>
                <a:extLst>
                  <a:ext uri="{0D108BD9-81ED-4DB2-BD59-A6C34878D82A}">
                    <a16:rowId xmlns:a16="http://schemas.microsoft.com/office/drawing/2014/main" val="539130588"/>
                  </a:ext>
                </a:extLst>
              </a:tr>
            </a:tbl>
          </a:graphicData>
        </a:graphic>
      </p:graphicFrame>
      <p:sp>
        <p:nvSpPr>
          <p:cNvPr id="6" name="TextBox 5">
            <a:extLst>
              <a:ext uri="{FF2B5EF4-FFF2-40B4-BE49-F238E27FC236}">
                <a16:creationId xmlns:a16="http://schemas.microsoft.com/office/drawing/2014/main" id="{ABD93423-79EF-8C94-3DDD-73E15A891E8B}"/>
              </a:ext>
            </a:extLst>
          </p:cNvPr>
          <p:cNvSpPr txBox="1"/>
          <p:nvPr/>
        </p:nvSpPr>
        <p:spPr>
          <a:xfrm>
            <a:off x="10360619" y="3466601"/>
            <a:ext cx="1102467" cy="590931"/>
          </a:xfrm>
          <a:prstGeom prst="rect">
            <a:avLst/>
          </a:prstGeom>
        </p:spPr>
        <p:txBody>
          <a:bodyPr wrap="square" lIns="0" tIns="0" rIns="0" bIns="0" rtlCol="0">
            <a:spAutoFit/>
          </a:bodyPr>
          <a:lstStyle/>
          <a:p>
            <a:pPr algn="l">
              <a:lnSpc>
                <a:spcPct val="96000"/>
              </a:lnSpc>
            </a:pPr>
            <a:r>
              <a:rPr lang="en-US" sz="2000" dirty="0">
                <a:solidFill>
                  <a:srgbClr val="F4B184"/>
                </a:solidFill>
                <a:latin typeface="Abadi" panose="020B0604020104020204" pitchFamily="34" charset="0"/>
                <a:cs typeface="Microsoft Sans Serif" panose="020B0604020202020204" pitchFamily="34" charset="0"/>
              </a:rPr>
              <a:t>probing line</a:t>
            </a:r>
          </a:p>
        </p:txBody>
      </p:sp>
      <p:sp>
        <p:nvSpPr>
          <p:cNvPr id="7" name="TextBox 6">
            <a:extLst>
              <a:ext uri="{FF2B5EF4-FFF2-40B4-BE49-F238E27FC236}">
                <a16:creationId xmlns:a16="http://schemas.microsoft.com/office/drawing/2014/main" id="{C82701C6-51E5-DCD1-3CFB-340A3FB069F2}"/>
              </a:ext>
            </a:extLst>
          </p:cNvPr>
          <p:cNvSpPr txBox="1"/>
          <p:nvPr/>
        </p:nvSpPr>
        <p:spPr>
          <a:xfrm>
            <a:off x="2477015" y="4520614"/>
            <a:ext cx="1579913" cy="265907"/>
          </a:xfrm>
          <a:prstGeom prst="rect">
            <a:avLst/>
          </a:prstGeom>
        </p:spPr>
        <p:txBody>
          <a:bodyPr wrap="square" lIns="0" tIns="0" rIns="0" bIns="0" rtlCol="0">
            <a:spAutoFit/>
          </a:bodyPr>
          <a:lstStyle/>
          <a:p>
            <a:pPr algn="l">
              <a:lnSpc>
                <a:spcPct val="96000"/>
              </a:lnSpc>
            </a:pPr>
            <a:r>
              <a:rPr lang="en-US" dirty="0">
                <a:solidFill>
                  <a:schemeClr val="tx2"/>
                </a:solidFill>
                <a:latin typeface="Abadi" panose="020B0604020104020204" pitchFamily="34" charset="0"/>
                <a:cs typeface="Microsoft Sans Serif" panose="020B0604020202020204" pitchFamily="34" charset="0"/>
              </a:rPr>
              <a:t>Reference block</a:t>
            </a:r>
          </a:p>
        </p:txBody>
      </p:sp>
      <p:sp>
        <p:nvSpPr>
          <p:cNvPr id="9" name="TextBox 8">
            <a:extLst>
              <a:ext uri="{FF2B5EF4-FFF2-40B4-BE49-F238E27FC236}">
                <a16:creationId xmlns:a16="http://schemas.microsoft.com/office/drawing/2014/main" id="{FDFEAF5A-25AB-6959-B685-0F01FC9C0CAF}"/>
              </a:ext>
            </a:extLst>
          </p:cNvPr>
          <p:cNvSpPr txBox="1"/>
          <p:nvPr/>
        </p:nvSpPr>
        <p:spPr>
          <a:xfrm>
            <a:off x="1248147" y="3375197"/>
            <a:ext cx="1791694" cy="295466"/>
          </a:xfrm>
          <a:prstGeom prst="rect">
            <a:avLst/>
          </a:prstGeom>
        </p:spPr>
        <p:txBody>
          <a:bodyPr wrap="square" lIns="0" tIns="0" rIns="0" bIns="0" rtlCol="0">
            <a:spAutoFit/>
          </a:bodyPr>
          <a:lstStyle/>
          <a:p>
            <a:pPr algn="l">
              <a:lnSpc>
                <a:spcPct val="96000"/>
              </a:lnSpc>
            </a:pPr>
            <a:r>
              <a:rPr lang="en-US" sz="2000" dirty="0">
                <a:solidFill>
                  <a:schemeClr val="tx2"/>
                </a:solidFill>
                <a:latin typeface="Abadi" panose="020B0604020104020204" pitchFamily="34" charset="0"/>
                <a:cs typeface="Microsoft Sans Serif" panose="020B0604020202020204" pitchFamily="34" charset="0"/>
              </a:rPr>
              <a:t>Template</a:t>
            </a:r>
          </a:p>
        </p:txBody>
      </p:sp>
      <p:sp>
        <p:nvSpPr>
          <p:cNvPr id="27" name="TextBox 26">
            <a:extLst>
              <a:ext uri="{FF2B5EF4-FFF2-40B4-BE49-F238E27FC236}">
                <a16:creationId xmlns:a16="http://schemas.microsoft.com/office/drawing/2014/main" id="{819E3F49-60E3-495E-E62A-3711B6FD2B64}"/>
              </a:ext>
            </a:extLst>
          </p:cNvPr>
          <p:cNvSpPr txBox="1"/>
          <p:nvPr/>
        </p:nvSpPr>
        <p:spPr>
          <a:xfrm>
            <a:off x="4538897" y="3295363"/>
            <a:ext cx="813410" cy="797719"/>
          </a:xfrm>
          <a:prstGeom prst="rect">
            <a:avLst/>
          </a:prstGeom>
        </p:spPr>
        <p:txBody>
          <a:bodyPr wrap="square" lIns="0" tIns="0" rIns="0" bIns="0" rtlCol="0">
            <a:spAutoFit/>
          </a:bodyPr>
          <a:lstStyle/>
          <a:p>
            <a:pPr algn="l">
              <a:lnSpc>
                <a:spcPct val="96000"/>
              </a:lnSpc>
            </a:pPr>
            <a:r>
              <a:rPr lang="en-US" dirty="0">
                <a:solidFill>
                  <a:srgbClr val="F4B184"/>
                </a:solidFill>
                <a:latin typeface="Abadi" panose="020B0604020104020204" pitchFamily="34" charset="0"/>
                <a:cs typeface="Microsoft Sans Serif" panose="020B0604020202020204" pitchFamily="34" charset="0"/>
              </a:rPr>
              <a:t>Fused probing line</a:t>
            </a:r>
          </a:p>
        </p:txBody>
      </p:sp>
      <p:graphicFrame>
        <p:nvGraphicFramePr>
          <p:cNvPr id="33" name="Table 9">
            <a:extLst>
              <a:ext uri="{FF2B5EF4-FFF2-40B4-BE49-F238E27FC236}">
                <a16:creationId xmlns:a16="http://schemas.microsoft.com/office/drawing/2014/main" id="{36AFFF07-E3B1-B59B-4E1D-47294C397FA5}"/>
              </a:ext>
            </a:extLst>
          </p:cNvPr>
          <p:cNvGraphicFramePr>
            <a:graphicFrameLocks noGrp="1"/>
          </p:cNvGraphicFramePr>
          <p:nvPr>
            <p:extLst>
              <p:ext uri="{D42A27DB-BD31-4B8C-83A1-F6EECF244321}">
                <p14:modId xmlns:p14="http://schemas.microsoft.com/office/powerpoint/2010/main" val="168087824"/>
              </p:ext>
            </p:extLst>
          </p:nvPr>
        </p:nvGraphicFramePr>
        <p:xfrm>
          <a:off x="6868201" y="3313272"/>
          <a:ext cx="3332480" cy="2191116"/>
        </p:xfrm>
        <a:graphic>
          <a:graphicData uri="http://schemas.openxmlformats.org/drawingml/2006/table">
            <a:tbl>
              <a:tblPr firstRow="1" bandRow="1">
                <a:tableStyleId>{5940675A-B579-460E-94D1-54222C63F5DA}</a:tableStyleId>
              </a:tblPr>
              <a:tblGrid>
                <a:gridCol w="208280">
                  <a:extLst>
                    <a:ext uri="{9D8B030D-6E8A-4147-A177-3AD203B41FA5}">
                      <a16:colId xmlns:a16="http://schemas.microsoft.com/office/drawing/2014/main" val="273416241"/>
                    </a:ext>
                  </a:extLst>
                </a:gridCol>
                <a:gridCol w="208280">
                  <a:extLst>
                    <a:ext uri="{9D8B030D-6E8A-4147-A177-3AD203B41FA5}">
                      <a16:colId xmlns:a16="http://schemas.microsoft.com/office/drawing/2014/main" val="2122583885"/>
                    </a:ext>
                  </a:extLst>
                </a:gridCol>
                <a:gridCol w="208280">
                  <a:extLst>
                    <a:ext uri="{9D8B030D-6E8A-4147-A177-3AD203B41FA5}">
                      <a16:colId xmlns:a16="http://schemas.microsoft.com/office/drawing/2014/main" val="2066097299"/>
                    </a:ext>
                  </a:extLst>
                </a:gridCol>
                <a:gridCol w="208280">
                  <a:extLst>
                    <a:ext uri="{9D8B030D-6E8A-4147-A177-3AD203B41FA5}">
                      <a16:colId xmlns:a16="http://schemas.microsoft.com/office/drawing/2014/main" val="4234091271"/>
                    </a:ext>
                  </a:extLst>
                </a:gridCol>
                <a:gridCol w="208280">
                  <a:extLst>
                    <a:ext uri="{9D8B030D-6E8A-4147-A177-3AD203B41FA5}">
                      <a16:colId xmlns:a16="http://schemas.microsoft.com/office/drawing/2014/main" val="3595801851"/>
                    </a:ext>
                  </a:extLst>
                </a:gridCol>
                <a:gridCol w="208280">
                  <a:extLst>
                    <a:ext uri="{9D8B030D-6E8A-4147-A177-3AD203B41FA5}">
                      <a16:colId xmlns:a16="http://schemas.microsoft.com/office/drawing/2014/main" val="594981282"/>
                    </a:ext>
                  </a:extLst>
                </a:gridCol>
                <a:gridCol w="208280">
                  <a:extLst>
                    <a:ext uri="{9D8B030D-6E8A-4147-A177-3AD203B41FA5}">
                      <a16:colId xmlns:a16="http://schemas.microsoft.com/office/drawing/2014/main" val="1752447635"/>
                    </a:ext>
                  </a:extLst>
                </a:gridCol>
                <a:gridCol w="208280">
                  <a:extLst>
                    <a:ext uri="{9D8B030D-6E8A-4147-A177-3AD203B41FA5}">
                      <a16:colId xmlns:a16="http://schemas.microsoft.com/office/drawing/2014/main" val="1524750359"/>
                    </a:ext>
                  </a:extLst>
                </a:gridCol>
                <a:gridCol w="208280">
                  <a:extLst>
                    <a:ext uri="{9D8B030D-6E8A-4147-A177-3AD203B41FA5}">
                      <a16:colId xmlns:a16="http://schemas.microsoft.com/office/drawing/2014/main" val="3288965471"/>
                    </a:ext>
                  </a:extLst>
                </a:gridCol>
                <a:gridCol w="208280">
                  <a:extLst>
                    <a:ext uri="{9D8B030D-6E8A-4147-A177-3AD203B41FA5}">
                      <a16:colId xmlns:a16="http://schemas.microsoft.com/office/drawing/2014/main" val="3618358305"/>
                    </a:ext>
                  </a:extLst>
                </a:gridCol>
                <a:gridCol w="208280">
                  <a:extLst>
                    <a:ext uri="{9D8B030D-6E8A-4147-A177-3AD203B41FA5}">
                      <a16:colId xmlns:a16="http://schemas.microsoft.com/office/drawing/2014/main" val="375621178"/>
                    </a:ext>
                  </a:extLst>
                </a:gridCol>
                <a:gridCol w="208280">
                  <a:extLst>
                    <a:ext uri="{9D8B030D-6E8A-4147-A177-3AD203B41FA5}">
                      <a16:colId xmlns:a16="http://schemas.microsoft.com/office/drawing/2014/main" val="130276885"/>
                    </a:ext>
                  </a:extLst>
                </a:gridCol>
                <a:gridCol w="208280">
                  <a:extLst>
                    <a:ext uri="{9D8B030D-6E8A-4147-A177-3AD203B41FA5}">
                      <a16:colId xmlns:a16="http://schemas.microsoft.com/office/drawing/2014/main" val="3892689179"/>
                    </a:ext>
                  </a:extLst>
                </a:gridCol>
                <a:gridCol w="208280">
                  <a:extLst>
                    <a:ext uri="{9D8B030D-6E8A-4147-A177-3AD203B41FA5}">
                      <a16:colId xmlns:a16="http://schemas.microsoft.com/office/drawing/2014/main" val="856113538"/>
                    </a:ext>
                  </a:extLst>
                </a:gridCol>
                <a:gridCol w="208280">
                  <a:extLst>
                    <a:ext uri="{9D8B030D-6E8A-4147-A177-3AD203B41FA5}">
                      <a16:colId xmlns:a16="http://schemas.microsoft.com/office/drawing/2014/main" val="3225042253"/>
                    </a:ext>
                  </a:extLst>
                </a:gridCol>
                <a:gridCol w="208280">
                  <a:extLst>
                    <a:ext uri="{9D8B030D-6E8A-4147-A177-3AD203B41FA5}">
                      <a16:colId xmlns:a16="http://schemas.microsoft.com/office/drawing/2014/main" val="4249689985"/>
                    </a:ext>
                  </a:extLst>
                </a:gridCol>
              </a:tblGrid>
              <a:tr h="182593">
                <a:tc>
                  <a:txBody>
                    <a:bodyPr/>
                    <a:lstStyle/>
                    <a:p>
                      <a:endParaRPr lang="en-US" sz="100" dirty="0"/>
                    </a:p>
                  </a:txBody>
                  <a:tcPr>
                    <a:lnL w="19050" cap="flat" cmpd="sng" algn="ctr">
                      <a:noFill/>
                      <a:prstDash val="solid"/>
                      <a:round/>
                      <a:headEnd type="none" w="med" len="med"/>
                      <a:tailEnd type="none" w="med" len="med"/>
                    </a:lnL>
                    <a:lnR w="12700" cap="flat" cmpd="sng" algn="ctr">
                      <a:noFill/>
                      <a:prstDash val="sysDash"/>
                      <a:round/>
                      <a:headEnd type="none" w="med" len="med"/>
                      <a:tailEnd type="none" w="med" len="med"/>
                    </a:lnR>
                    <a:lnT w="19050" cap="flat" cmpd="sng" algn="ctr">
                      <a:noFill/>
                      <a:prstDash val="solid"/>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9050" cap="flat" cmpd="sng" algn="ctr">
                      <a:noFill/>
                      <a:prstDash val="solid"/>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9050" cap="flat" cmpd="sng" algn="ctr">
                      <a:noFill/>
                      <a:prstDash val="solid"/>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9050" cap="flat" cmpd="sng" algn="ctr">
                      <a:noFill/>
                      <a:prstDash val="solid"/>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9050" cap="flat" cmpd="sng" algn="ctr">
                      <a:noFill/>
                      <a:prstDash val="solid"/>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9050" cap="flat" cmpd="sng" algn="ctr">
                      <a:noFill/>
                      <a:prstDash val="solid"/>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9050" cap="flat" cmpd="sng" algn="ctr">
                      <a:noFill/>
                      <a:prstDash val="solid"/>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9050" cap="flat" cmpd="sng" algn="ctr">
                      <a:noFill/>
                      <a:prstDash val="solid"/>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9050" cap="flat" cmpd="sng" algn="ctr">
                      <a:noFill/>
                      <a:prstDash val="solid"/>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9050" cap="flat" cmpd="sng" algn="ctr">
                      <a:noFill/>
                      <a:prstDash val="solid"/>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9050" cap="flat" cmpd="sng" algn="ctr">
                      <a:noFill/>
                      <a:prstDash val="solid"/>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9050" cap="flat" cmpd="sng" algn="ctr">
                      <a:noFill/>
                      <a:prstDash val="solid"/>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9050" cap="flat" cmpd="sng" algn="ctr">
                      <a:noFill/>
                      <a:prstDash val="solid"/>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9050" cap="flat" cmpd="sng" algn="ctr">
                      <a:noFill/>
                      <a:prstDash val="solid"/>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9050" cap="flat" cmpd="sng" algn="ctr">
                      <a:noFill/>
                      <a:prstDash val="solid"/>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extLst>
                  <a:ext uri="{0D108BD9-81ED-4DB2-BD59-A6C34878D82A}">
                    <a16:rowId xmlns:a16="http://schemas.microsoft.com/office/drawing/2014/main" val="45913914"/>
                  </a:ext>
                </a:extLst>
              </a:tr>
              <a:tr h="182593">
                <a:tc>
                  <a:txBody>
                    <a:bodyPr/>
                    <a:lstStyle/>
                    <a:p>
                      <a:endParaRPr lang="en-US" sz="100"/>
                    </a:p>
                  </a:txBody>
                  <a:tcPr>
                    <a:lnL w="19050" cap="flat" cmpd="sng" algn="ctr">
                      <a:noFill/>
                      <a:prstDash val="solid"/>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9050" cap="flat" cmpd="sng" algn="ctr">
                      <a:noFill/>
                      <a:prstDash val="solid"/>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extLst>
                  <a:ext uri="{0D108BD9-81ED-4DB2-BD59-A6C34878D82A}">
                    <a16:rowId xmlns:a16="http://schemas.microsoft.com/office/drawing/2014/main" val="912343329"/>
                  </a:ext>
                </a:extLst>
              </a:tr>
              <a:tr h="182593">
                <a:tc>
                  <a:txBody>
                    <a:bodyPr/>
                    <a:lstStyle/>
                    <a:p>
                      <a:endParaRPr lang="en-US" sz="100" dirty="0"/>
                    </a:p>
                  </a:txBody>
                  <a:tcPr>
                    <a:lnL w="19050" cap="flat" cmpd="sng" algn="ctr">
                      <a:noFill/>
                      <a:prstDash val="solid"/>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9050" cap="flat" cmpd="sng" algn="ctr">
                      <a:noFill/>
                      <a:prstDash val="solid"/>
                      <a:round/>
                      <a:headEnd type="none" w="med" len="med"/>
                      <a:tailEnd type="none" w="med" len="med"/>
                    </a:lnR>
                    <a:lnT w="12700" cap="flat" cmpd="sng" algn="ctr">
                      <a:noFill/>
                      <a:prstDash val="sysDash"/>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extLst>
                  <a:ext uri="{0D108BD9-81ED-4DB2-BD59-A6C34878D82A}">
                    <a16:rowId xmlns:a16="http://schemas.microsoft.com/office/drawing/2014/main" val="1780166150"/>
                  </a:ext>
                </a:extLst>
              </a:tr>
              <a:tr h="182593">
                <a:tc>
                  <a:txBody>
                    <a:bodyPr/>
                    <a:lstStyle/>
                    <a:p>
                      <a:endParaRPr lang="en-US" sz="100" dirty="0"/>
                    </a:p>
                  </a:txBody>
                  <a:tcPr>
                    <a:lnL w="19050" cap="flat" cmpd="sng" algn="ctr">
                      <a:noFill/>
                      <a:prstDash val="solid"/>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ash"/>
                      <a:round/>
                      <a:headEnd type="none" w="med" len="med"/>
                      <a:tailEnd type="none" w="med" len="med"/>
                    </a:lnB>
                    <a:solidFill>
                      <a:srgbClr val="F4B184"/>
                    </a:solidFill>
                  </a:tcPr>
                </a:tc>
                <a:tc>
                  <a:txBody>
                    <a:bodyPr/>
                    <a:lstStyle/>
                    <a:p>
                      <a:endParaRPr lang="en-US" sz="100" dirty="0"/>
                    </a:p>
                  </a:txBody>
                  <a:tcP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4B184"/>
                    </a:solidFill>
                  </a:tcPr>
                </a:tc>
                <a:tc>
                  <a:txBody>
                    <a:bodyPr/>
                    <a:lstStyle/>
                    <a:p>
                      <a:endParaRPr lang="en-US" sz="100" dirty="0"/>
                    </a:p>
                  </a:txBody>
                  <a:tcP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4B184"/>
                    </a:solidFill>
                  </a:tcPr>
                </a:tc>
                <a:tc>
                  <a:txBody>
                    <a:bodyPr/>
                    <a:lstStyle/>
                    <a:p>
                      <a:endParaRPr lang="en-US" sz="100" dirty="0"/>
                    </a:p>
                  </a:txBody>
                  <a:tcP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4B184"/>
                    </a:solidFill>
                  </a:tcPr>
                </a:tc>
                <a:tc>
                  <a:txBody>
                    <a:bodyPr/>
                    <a:lstStyle/>
                    <a:p>
                      <a:endParaRPr lang="en-US" sz="100" dirty="0"/>
                    </a:p>
                  </a:txBody>
                  <a:tcP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4B184"/>
                    </a:solidFill>
                  </a:tcPr>
                </a:tc>
                <a:tc>
                  <a:txBody>
                    <a:bodyPr/>
                    <a:lstStyle/>
                    <a:p>
                      <a:endParaRPr lang="en-US" sz="100" dirty="0"/>
                    </a:p>
                  </a:txBody>
                  <a:tcP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4B184"/>
                    </a:solidFill>
                  </a:tcPr>
                </a:tc>
                <a:tc>
                  <a:txBody>
                    <a:bodyPr/>
                    <a:lstStyle/>
                    <a:p>
                      <a:endParaRPr lang="en-US" sz="100" dirty="0"/>
                    </a:p>
                  </a:txBody>
                  <a:tcP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4B184"/>
                    </a:solidFill>
                  </a:tcPr>
                </a:tc>
                <a:tc>
                  <a:txBody>
                    <a:bodyPr/>
                    <a:lstStyle/>
                    <a:p>
                      <a:endParaRPr lang="en-US" sz="100" dirty="0"/>
                    </a:p>
                  </a:txBody>
                  <a:tcP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4B184"/>
                    </a:solidFill>
                  </a:tcPr>
                </a:tc>
                <a:tc>
                  <a:txBody>
                    <a:bodyPr/>
                    <a:lstStyle/>
                    <a:p>
                      <a:endParaRPr lang="en-US" sz="100" dirty="0"/>
                    </a:p>
                  </a:txBody>
                  <a:tcP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4B184"/>
                    </a:solidFill>
                  </a:tcPr>
                </a:tc>
                <a:tc>
                  <a:txBody>
                    <a:bodyPr/>
                    <a:lstStyle/>
                    <a:p>
                      <a:endParaRPr lang="en-US" sz="100" dirty="0"/>
                    </a:p>
                  </a:txBody>
                  <a:tcP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4B184"/>
                    </a:solidFill>
                  </a:tcPr>
                </a:tc>
                <a:tc>
                  <a:txBody>
                    <a:bodyPr/>
                    <a:lstStyle/>
                    <a:p>
                      <a:endParaRPr lang="en-US" sz="100" dirty="0"/>
                    </a:p>
                  </a:txBody>
                  <a:tcP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4B184"/>
                    </a:solidFill>
                  </a:tcPr>
                </a:tc>
                <a:tc>
                  <a:txBody>
                    <a:bodyPr/>
                    <a:lstStyle/>
                    <a:p>
                      <a:endParaRPr lang="en-US" sz="100" dirty="0"/>
                    </a:p>
                  </a:txBody>
                  <a:tcP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4B184"/>
                    </a:solidFill>
                  </a:tcPr>
                </a:tc>
                <a:tc>
                  <a:txBody>
                    <a:bodyPr/>
                    <a:lstStyle/>
                    <a:p>
                      <a:endParaRPr lang="en-US" sz="100" dirty="0"/>
                    </a:p>
                  </a:txBody>
                  <a:tcPr>
                    <a:lnL w="12700" cap="flat" cmpd="sng" algn="ctr">
                      <a:solidFill>
                        <a:schemeClr val="tx1"/>
                      </a:solidFill>
                      <a:prstDash val="sys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4B184"/>
                    </a:solidFill>
                  </a:tcPr>
                </a:tc>
                <a:extLst>
                  <a:ext uri="{0D108BD9-81ED-4DB2-BD59-A6C34878D82A}">
                    <a16:rowId xmlns:a16="http://schemas.microsoft.com/office/drawing/2014/main" val="3847296533"/>
                  </a:ext>
                </a:extLst>
              </a:tr>
              <a:tr h="182593">
                <a:tc>
                  <a:txBody>
                    <a:bodyPr/>
                    <a:lstStyle/>
                    <a:p>
                      <a:endParaRPr lang="en-US" sz="100" dirty="0"/>
                    </a:p>
                  </a:txBody>
                  <a:tcPr>
                    <a:lnL w="19050" cap="flat" cmpd="sng" algn="ctr">
                      <a:noFill/>
                      <a:prstDash val="solid"/>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rgbClr val="F4B184"/>
                    </a:solidFill>
                  </a:tcPr>
                </a:tc>
                <a:tc rowSpan="8" gridSpan="12">
                  <a:txBody>
                    <a:bodyPr/>
                    <a:lstStyle/>
                    <a:p>
                      <a:endParaRPr lang="en-US" sz="100" dirty="0"/>
                    </a:p>
                  </a:txBody>
                  <a:tcP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rowSpan="8" hMerge="1">
                  <a:txBody>
                    <a:bodyPr/>
                    <a:lstStyle/>
                    <a:p>
                      <a:endParaRPr lang="en-US" sz="1050" dirty="0"/>
                    </a:p>
                  </a:txBody>
                  <a:tcPr/>
                </a:tc>
                <a:tc rowSpan="8" hMerge="1">
                  <a:txBody>
                    <a:bodyPr/>
                    <a:lstStyle/>
                    <a:p>
                      <a:endParaRPr lang="en-US" sz="1050" dirty="0"/>
                    </a:p>
                  </a:txBody>
                  <a:tcPr/>
                </a:tc>
                <a:tc rowSpan="8" hMerge="1">
                  <a:txBody>
                    <a:bodyPr/>
                    <a:lstStyle/>
                    <a:p>
                      <a:endParaRPr lang="en-US" sz="1050" dirty="0"/>
                    </a:p>
                  </a:txBody>
                  <a:tcPr/>
                </a:tc>
                <a:tc rowSpan="8" hMerge="1">
                  <a:txBody>
                    <a:bodyPr/>
                    <a:lstStyle/>
                    <a:p>
                      <a:endParaRPr lang="en-US" sz="1050"/>
                    </a:p>
                  </a:txBody>
                  <a:tcPr/>
                </a:tc>
                <a:tc rowSpan="8" hMerge="1">
                  <a:txBody>
                    <a:bodyPr/>
                    <a:lstStyle/>
                    <a:p>
                      <a:endParaRPr lang="en-US" sz="1050" dirty="0"/>
                    </a:p>
                  </a:txBody>
                  <a:tcPr/>
                </a:tc>
                <a:tc rowSpan="8" hMerge="1">
                  <a:txBody>
                    <a:bodyPr/>
                    <a:lstStyle/>
                    <a:p>
                      <a:endParaRPr lang="en-US" sz="1050"/>
                    </a:p>
                  </a:txBody>
                  <a:tcPr/>
                </a:tc>
                <a:tc rowSpan="8" hMerge="1">
                  <a:txBody>
                    <a:bodyPr/>
                    <a:lstStyle/>
                    <a:p>
                      <a:endParaRPr lang="en-US" sz="1050"/>
                    </a:p>
                  </a:txBody>
                  <a:tcPr/>
                </a:tc>
                <a:tc rowSpan="8" hMerge="1">
                  <a:txBody>
                    <a:bodyPr/>
                    <a:lstStyle/>
                    <a:p>
                      <a:endParaRPr lang="en-US" sz="1050"/>
                    </a:p>
                  </a:txBody>
                  <a:tcPr/>
                </a:tc>
                <a:tc rowSpan="8" hMerge="1">
                  <a:txBody>
                    <a:bodyPr/>
                    <a:lstStyle/>
                    <a:p>
                      <a:endParaRPr lang="en-US" sz="1050"/>
                    </a:p>
                  </a:txBody>
                  <a:tcPr/>
                </a:tc>
                <a:tc rowSpan="8" hMerge="1">
                  <a:txBody>
                    <a:bodyPr/>
                    <a:lstStyle/>
                    <a:p>
                      <a:endParaRPr lang="en-US" sz="1050" dirty="0"/>
                    </a:p>
                  </a:txBody>
                  <a:tcPr/>
                </a:tc>
                <a:tc rowSpan="8" hMerge="1">
                  <a:txBody>
                    <a:bodyPr/>
                    <a:lstStyle/>
                    <a:p>
                      <a:endParaRPr lang="en-US" sz="1050"/>
                    </a:p>
                  </a:txBody>
                  <a:tcPr/>
                </a:tc>
                <a:extLst>
                  <a:ext uri="{0D108BD9-81ED-4DB2-BD59-A6C34878D82A}">
                    <a16:rowId xmlns:a16="http://schemas.microsoft.com/office/drawing/2014/main" val="3954965487"/>
                  </a:ext>
                </a:extLst>
              </a:tr>
              <a:tr h="182593">
                <a:tc>
                  <a:txBody>
                    <a:bodyPr/>
                    <a:lstStyle/>
                    <a:p>
                      <a:endParaRPr lang="en-US" sz="100"/>
                    </a:p>
                  </a:txBody>
                  <a:tcPr>
                    <a:lnL w="19050" cap="flat" cmpd="sng" algn="ctr">
                      <a:noFill/>
                      <a:prstDash val="solid"/>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rgbClr val="F4B184"/>
                    </a:solidFill>
                  </a:tcPr>
                </a:tc>
                <a:tc gridSpan="12" vMerge="1">
                  <a:txBody>
                    <a:bodyPr/>
                    <a:lstStyle/>
                    <a:p>
                      <a:endParaRPr lang="en-US" sz="1050"/>
                    </a:p>
                  </a:txBody>
                  <a:tcPr/>
                </a:tc>
                <a:tc hMerge="1" vMerge="1">
                  <a:txBody>
                    <a:bodyPr/>
                    <a:lstStyle/>
                    <a:p>
                      <a:endParaRPr lang="en-US" sz="1050"/>
                    </a:p>
                  </a:txBody>
                  <a:tcPr/>
                </a:tc>
                <a:tc hMerge="1" vMerge="1">
                  <a:txBody>
                    <a:bodyPr/>
                    <a:lstStyle/>
                    <a:p>
                      <a:endParaRPr lang="en-US" sz="1050" dirty="0"/>
                    </a:p>
                  </a:txBody>
                  <a:tcPr/>
                </a:tc>
                <a:tc hMerge="1" vMerge="1">
                  <a:txBody>
                    <a:bodyPr/>
                    <a:lstStyle/>
                    <a:p>
                      <a:endParaRPr lang="en-US" sz="1050" dirty="0"/>
                    </a:p>
                  </a:txBody>
                  <a:tcPr/>
                </a:tc>
                <a:tc hMerge="1" vMerge="1">
                  <a:txBody>
                    <a:bodyPr/>
                    <a:lstStyle/>
                    <a:p>
                      <a:endParaRPr lang="en-US" sz="1050" dirty="0"/>
                    </a:p>
                  </a:txBody>
                  <a:tcPr/>
                </a:tc>
                <a:tc hMerge="1" vMerge="1">
                  <a:txBody>
                    <a:bodyPr/>
                    <a:lstStyle/>
                    <a:p>
                      <a:endParaRPr lang="en-US" sz="1050" dirty="0"/>
                    </a:p>
                  </a:txBody>
                  <a:tcPr/>
                </a:tc>
                <a:tc hMerge="1" vMerge="1">
                  <a:txBody>
                    <a:bodyPr/>
                    <a:lstStyle/>
                    <a:p>
                      <a:endParaRPr lang="en-US" sz="1050" dirty="0"/>
                    </a:p>
                  </a:txBody>
                  <a:tcPr/>
                </a:tc>
                <a:tc hMerge="1" vMerge="1">
                  <a:txBody>
                    <a:bodyPr/>
                    <a:lstStyle/>
                    <a:p>
                      <a:endParaRPr lang="en-US" sz="1050" dirty="0"/>
                    </a:p>
                  </a:txBody>
                  <a:tcPr/>
                </a:tc>
                <a:tc hMerge="1" vMerge="1">
                  <a:txBody>
                    <a:bodyPr/>
                    <a:lstStyle/>
                    <a:p>
                      <a:endParaRPr lang="en-US" sz="1050" dirty="0"/>
                    </a:p>
                  </a:txBody>
                  <a:tcPr/>
                </a:tc>
                <a:tc hMerge="1" vMerge="1">
                  <a:txBody>
                    <a:bodyPr/>
                    <a:lstStyle/>
                    <a:p>
                      <a:endParaRPr lang="en-US" sz="1050"/>
                    </a:p>
                  </a:txBody>
                  <a:tcPr/>
                </a:tc>
                <a:tc hMerge="1" vMerge="1">
                  <a:txBody>
                    <a:bodyPr/>
                    <a:lstStyle/>
                    <a:p>
                      <a:endParaRPr lang="en-US" sz="1050" dirty="0"/>
                    </a:p>
                  </a:txBody>
                  <a:tcPr/>
                </a:tc>
                <a:tc hMerge="1" vMerge="1">
                  <a:txBody>
                    <a:bodyPr/>
                    <a:lstStyle/>
                    <a:p>
                      <a:endParaRPr lang="en-US" sz="1050"/>
                    </a:p>
                  </a:txBody>
                  <a:tcPr/>
                </a:tc>
                <a:extLst>
                  <a:ext uri="{0D108BD9-81ED-4DB2-BD59-A6C34878D82A}">
                    <a16:rowId xmlns:a16="http://schemas.microsoft.com/office/drawing/2014/main" val="3201590339"/>
                  </a:ext>
                </a:extLst>
              </a:tr>
              <a:tr h="182593">
                <a:tc>
                  <a:txBody>
                    <a:bodyPr/>
                    <a:lstStyle/>
                    <a:p>
                      <a:endParaRPr lang="en-US" sz="100"/>
                    </a:p>
                  </a:txBody>
                  <a:tcPr>
                    <a:lnL w="19050" cap="flat" cmpd="sng" algn="ctr">
                      <a:noFill/>
                      <a:prstDash val="solid"/>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rgbClr val="F4B184"/>
                    </a:solidFill>
                  </a:tcPr>
                </a:tc>
                <a:tc gridSpan="12"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dirty="0"/>
                    </a:p>
                  </a:txBody>
                  <a:tcPr/>
                </a:tc>
                <a:tc hMerge="1" vMerge="1">
                  <a:txBody>
                    <a:bodyPr/>
                    <a:lstStyle/>
                    <a:p>
                      <a:endParaRPr lang="en-US" sz="1050" dirty="0"/>
                    </a:p>
                  </a:txBody>
                  <a:tcPr/>
                </a:tc>
                <a:tc hMerge="1" vMerge="1">
                  <a:txBody>
                    <a:bodyPr/>
                    <a:lstStyle/>
                    <a:p>
                      <a:endParaRPr lang="en-US" sz="1050" dirty="0"/>
                    </a:p>
                  </a:txBody>
                  <a:tcPr/>
                </a:tc>
                <a:tc hMerge="1" vMerge="1">
                  <a:txBody>
                    <a:bodyPr/>
                    <a:lstStyle/>
                    <a:p>
                      <a:endParaRPr lang="en-US" sz="1050" dirty="0"/>
                    </a:p>
                  </a:txBody>
                  <a:tcPr/>
                </a:tc>
                <a:tc hMerge="1" vMerge="1">
                  <a:txBody>
                    <a:bodyPr/>
                    <a:lstStyle/>
                    <a:p>
                      <a:endParaRPr lang="en-US" sz="1050" dirty="0"/>
                    </a:p>
                  </a:txBody>
                  <a:tcPr/>
                </a:tc>
                <a:tc hMerge="1" vMerge="1">
                  <a:txBody>
                    <a:bodyPr/>
                    <a:lstStyle/>
                    <a:p>
                      <a:endParaRPr lang="en-US" sz="1050" dirty="0"/>
                    </a:p>
                  </a:txBody>
                  <a:tcPr/>
                </a:tc>
                <a:tc hMerge="1" vMerge="1">
                  <a:txBody>
                    <a:bodyPr/>
                    <a:lstStyle/>
                    <a:p>
                      <a:endParaRPr lang="en-US" sz="1050"/>
                    </a:p>
                  </a:txBody>
                  <a:tcPr/>
                </a:tc>
                <a:extLst>
                  <a:ext uri="{0D108BD9-81ED-4DB2-BD59-A6C34878D82A}">
                    <a16:rowId xmlns:a16="http://schemas.microsoft.com/office/drawing/2014/main" val="2744268123"/>
                  </a:ext>
                </a:extLst>
              </a:tr>
              <a:tr h="182593">
                <a:tc>
                  <a:txBody>
                    <a:bodyPr/>
                    <a:lstStyle/>
                    <a:p>
                      <a:endParaRPr lang="en-US" sz="100"/>
                    </a:p>
                  </a:txBody>
                  <a:tcPr>
                    <a:lnL w="19050" cap="flat" cmpd="sng" algn="ctr">
                      <a:noFill/>
                      <a:prstDash val="solid"/>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rgbClr val="F4B184"/>
                    </a:solidFill>
                  </a:tcPr>
                </a:tc>
                <a:tc gridSpan="12"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dirty="0"/>
                    </a:p>
                  </a:txBody>
                  <a:tcPr/>
                </a:tc>
                <a:tc hMerge="1" vMerge="1">
                  <a:txBody>
                    <a:bodyPr/>
                    <a:lstStyle/>
                    <a:p>
                      <a:endParaRPr lang="en-US" sz="1050" dirty="0"/>
                    </a:p>
                  </a:txBody>
                  <a:tcPr/>
                </a:tc>
                <a:tc hMerge="1" vMerge="1">
                  <a:txBody>
                    <a:bodyPr/>
                    <a:lstStyle/>
                    <a:p>
                      <a:endParaRPr lang="en-US" sz="1050" dirty="0"/>
                    </a:p>
                  </a:txBody>
                  <a:tcPr/>
                </a:tc>
                <a:tc hMerge="1" vMerge="1">
                  <a:txBody>
                    <a:bodyPr/>
                    <a:lstStyle/>
                    <a:p>
                      <a:endParaRPr lang="en-US" sz="1050" dirty="0"/>
                    </a:p>
                  </a:txBody>
                  <a:tcPr/>
                </a:tc>
                <a:tc hMerge="1" vMerge="1">
                  <a:txBody>
                    <a:bodyPr/>
                    <a:lstStyle/>
                    <a:p>
                      <a:endParaRPr lang="en-US" sz="1050" dirty="0"/>
                    </a:p>
                  </a:txBody>
                  <a:tcPr/>
                </a:tc>
                <a:tc hMerge="1" vMerge="1">
                  <a:txBody>
                    <a:bodyPr/>
                    <a:lstStyle/>
                    <a:p>
                      <a:endParaRPr lang="en-US" sz="1050" dirty="0"/>
                    </a:p>
                  </a:txBody>
                  <a:tcPr/>
                </a:tc>
                <a:tc hMerge="1" vMerge="1">
                  <a:txBody>
                    <a:bodyPr/>
                    <a:lstStyle/>
                    <a:p>
                      <a:endParaRPr lang="en-US" sz="1050" dirty="0"/>
                    </a:p>
                  </a:txBody>
                  <a:tcPr/>
                </a:tc>
                <a:extLst>
                  <a:ext uri="{0D108BD9-81ED-4DB2-BD59-A6C34878D82A}">
                    <a16:rowId xmlns:a16="http://schemas.microsoft.com/office/drawing/2014/main" val="365155370"/>
                  </a:ext>
                </a:extLst>
              </a:tr>
              <a:tr h="182593">
                <a:tc>
                  <a:txBody>
                    <a:bodyPr/>
                    <a:lstStyle/>
                    <a:p>
                      <a:endParaRPr lang="en-US" sz="100"/>
                    </a:p>
                  </a:txBody>
                  <a:tcPr>
                    <a:lnL w="19050" cap="flat" cmpd="sng" algn="ctr">
                      <a:noFill/>
                      <a:prstDash val="solid"/>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rgbClr val="F4B184"/>
                    </a:solidFill>
                  </a:tcPr>
                </a:tc>
                <a:tc gridSpan="12"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dirty="0"/>
                    </a:p>
                  </a:txBody>
                  <a:tcPr/>
                </a:tc>
                <a:tc hMerge="1" vMerge="1">
                  <a:txBody>
                    <a:bodyPr/>
                    <a:lstStyle/>
                    <a:p>
                      <a:endParaRPr lang="en-US" sz="1050" dirty="0"/>
                    </a:p>
                  </a:txBody>
                  <a:tcPr/>
                </a:tc>
                <a:tc hMerge="1" vMerge="1">
                  <a:txBody>
                    <a:bodyPr/>
                    <a:lstStyle/>
                    <a:p>
                      <a:endParaRPr lang="en-US" sz="1050" dirty="0"/>
                    </a:p>
                  </a:txBody>
                  <a:tcPr/>
                </a:tc>
                <a:tc hMerge="1" vMerge="1">
                  <a:txBody>
                    <a:bodyPr/>
                    <a:lstStyle/>
                    <a:p>
                      <a:endParaRPr lang="en-US" sz="1050" dirty="0"/>
                    </a:p>
                  </a:txBody>
                  <a:tcPr/>
                </a:tc>
                <a:tc hMerge="1" vMerge="1">
                  <a:txBody>
                    <a:bodyPr/>
                    <a:lstStyle/>
                    <a:p>
                      <a:endParaRPr lang="en-US" sz="1050"/>
                    </a:p>
                  </a:txBody>
                  <a:tcPr/>
                </a:tc>
                <a:tc hMerge="1" vMerge="1">
                  <a:txBody>
                    <a:bodyPr/>
                    <a:lstStyle/>
                    <a:p>
                      <a:endParaRPr lang="en-US" sz="1050"/>
                    </a:p>
                  </a:txBody>
                  <a:tcPr/>
                </a:tc>
                <a:extLst>
                  <a:ext uri="{0D108BD9-81ED-4DB2-BD59-A6C34878D82A}">
                    <a16:rowId xmlns:a16="http://schemas.microsoft.com/office/drawing/2014/main" val="2080502822"/>
                  </a:ext>
                </a:extLst>
              </a:tr>
              <a:tr h="182593">
                <a:tc>
                  <a:txBody>
                    <a:bodyPr/>
                    <a:lstStyle/>
                    <a:p>
                      <a:endParaRPr lang="en-US" sz="100"/>
                    </a:p>
                  </a:txBody>
                  <a:tcPr>
                    <a:lnL w="19050" cap="flat" cmpd="sng" algn="ctr">
                      <a:noFill/>
                      <a:prstDash val="solid"/>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rgbClr val="F4B184"/>
                    </a:solidFill>
                  </a:tcPr>
                </a:tc>
                <a:tc gridSpan="12"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dirty="0"/>
                    </a:p>
                  </a:txBody>
                  <a:tcPr/>
                </a:tc>
                <a:tc hMerge="1" vMerge="1">
                  <a:txBody>
                    <a:bodyPr/>
                    <a:lstStyle/>
                    <a:p>
                      <a:endParaRPr lang="en-US" sz="1050" dirty="0"/>
                    </a:p>
                  </a:txBody>
                  <a:tcPr/>
                </a:tc>
                <a:tc hMerge="1" vMerge="1">
                  <a:txBody>
                    <a:bodyPr/>
                    <a:lstStyle/>
                    <a:p>
                      <a:endParaRPr lang="en-US" sz="1050"/>
                    </a:p>
                  </a:txBody>
                  <a:tcPr/>
                </a:tc>
                <a:extLst>
                  <a:ext uri="{0D108BD9-81ED-4DB2-BD59-A6C34878D82A}">
                    <a16:rowId xmlns:a16="http://schemas.microsoft.com/office/drawing/2014/main" val="232950079"/>
                  </a:ext>
                </a:extLst>
              </a:tr>
              <a:tr h="182593">
                <a:tc>
                  <a:txBody>
                    <a:bodyPr/>
                    <a:lstStyle/>
                    <a:p>
                      <a:endParaRPr lang="en-US" sz="100"/>
                    </a:p>
                  </a:txBody>
                  <a:tcPr>
                    <a:lnL w="19050" cap="flat" cmpd="sng" algn="ctr">
                      <a:noFill/>
                      <a:prstDash val="solid"/>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rgbClr val="F4B184"/>
                    </a:solidFill>
                  </a:tcPr>
                </a:tc>
                <a:tc gridSpan="12"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dirty="0"/>
                    </a:p>
                  </a:txBody>
                  <a:tcPr/>
                </a:tc>
                <a:tc hMerge="1" vMerge="1">
                  <a:txBody>
                    <a:bodyPr/>
                    <a:lstStyle/>
                    <a:p>
                      <a:endParaRPr lang="en-US" sz="1050"/>
                    </a:p>
                  </a:txBody>
                  <a:tcPr/>
                </a:tc>
                <a:tc hMerge="1" vMerge="1">
                  <a:txBody>
                    <a:bodyPr/>
                    <a:lstStyle/>
                    <a:p>
                      <a:endParaRPr lang="en-US" sz="1050" dirty="0"/>
                    </a:p>
                  </a:txBody>
                  <a:tcPr/>
                </a:tc>
                <a:tc hMerge="1" vMerge="1">
                  <a:txBody>
                    <a:bodyPr/>
                    <a:lstStyle/>
                    <a:p>
                      <a:endParaRPr lang="en-US" sz="1050" dirty="0"/>
                    </a:p>
                  </a:txBody>
                  <a:tcPr/>
                </a:tc>
                <a:tc hMerge="1" vMerge="1">
                  <a:txBody>
                    <a:bodyPr/>
                    <a:lstStyle/>
                    <a:p>
                      <a:endParaRPr lang="en-US" sz="1050" dirty="0"/>
                    </a:p>
                  </a:txBody>
                  <a:tcPr/>
                </a:tc>
                <a:extLst>
                  <a:ext uri="{0D108BD9-81ED-4DB2-BD59-A6C34878D82A}">
                    <a16:rowId xmlns:a16="http://schemas.microsoft.com/office/drawing/2014/main" val="2338757896"/>
                  </a:ext>
                </a:extLst>
              </a:tr>
              <a:tr h="182593">
                <a:tc>
                  <a:txBody>
                    <a:bodyPr/>
                    <a:lstStyle/>
                    <a:p>
                      <a:endParaRPr lang="en-US" sz="100"/>
                    </a:p>
                  </a:txBody>
                  <a:tcPr>
                    <a:lnL w="19050" cap="flat" cmpd="sng" algn="ctr">
                      <a:noFill/>
                      <a:prstDash val="solid"/>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a:p>
                  </a:txBody>
                  <a:tcPr>
                    <a:lnL w="12700" cap="flat" cmpd="sng" algn="ctr">
                      <a:noFill/>
                      <a:prstDash val="sysDash"/>
                      <a:round/>
                      <a:headEnd type="none" w="med" len="med"/>
                      <a:tailEnd type="none" w="med" len="med"/>
                    </a:lnL>
                    <a:lnR w="12700" cap="flat" cmpd="sng" algn="ctr">
                      <a:noFill/>
                      <a:prstDash val="sysDash"/>
                      <a:round/>
                      <a:headEnd type="none" w="med" len="med"/>
                      <a:tailEnd type="none" w="med" len="med"/>
                    </a:lnR>
                    <a:lnT w="12700" cap="flat" cmpd="sng" algn="ctr">
                      <a:noFill/>
                      <a:prstDash val="sysDash"/>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noFill/>
                      <a:prstDash val="sys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ysDash"/>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endParaRPr lang="en-US" sz="100" dirty="0"/>
                    </a:p>
                  </a:txBody>
                  <a:tcP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solidFill>
                      <a:srgbClr val="F4B184"/>
                    </a:solidFill>
                  </a:tcPr>
                </a:tc>
                <a:tc gridSpan="12"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a:p>
                  </a:txBody>
                  <a:tcPr/>
                </a:tc>
                <a:tc hMerge="1" vMerge="1">
                  <a:txBody>
                    <a:bodyPr/>
                    <a:lstStyle/>
                    <a:p>
                      <a:endParaRPr lang="en-US" sz="1050" dirty="0"/>
                    </a:p>
                  </a:txBody>
                  <a:tcPr/>
                </a:tc>
                <a:tc hMerge="1" vMerge="1">
                  <a:txBody>
                    <a:bodyPr/>
                    <a:lstStyle/>
                    <a:p>
                      <a:endParaRPr lang="en-US" sz="1050" dirty="0"/>
                    </a:p>
                  </a:txBody>
                  <a:tcPr/>
                </a:tc>
                <a:extLst>
                  <a:ext uri="{0D108BD9-81ED-4DB2-BD59-A6C34878D82A}">
                    <a16:rowId xmlns:a16="http://schemas.microsoft.com/office/drawing/2014/main" val="539130588"/>
                  </a:ext>
                </a:extLst>
              </a:tr>
            </a:tbl>
          </a:graphicData>
        </a:graphic>
      </p:graphicFrame>
      <p:sp>
        <p:nvSpPr>
          <p:cNvPr id="34" name="TextBox 33">
            <a:extLst>
              <a:ext uri="{FF2B5EF4-FFF2-40B4-BE49-F238E27FC236}">
                <a16:creationId xmlns:a16="http://schemas.microsoft.com/office/drawing/2014/main" id="{72E8502B-6C93-E911-C59C-65B9BC43C2B8}"/>
              </a:ext>
            </a:extLst>
          </p:cNvPr>
          <p:cNvSpPr txBox="1"/>
          <p:nvPr/>
        </p:nvSpPr>
        <p:spPr>
          <a:xfrm>
            <a:off x="8234687" y="4520614"/>
            <a:ext cx="1579913" cy="265907"/>
          </a:xfrm>
          <a:prstGeom prst="rect">
            <a:avLst/>
          </a:prstGeom>
        </p:spPr>
        <p:txBody>
          <a:bodyPr wrap="square" lIns="0" tIns="0" rIns="0" bIns="0" rtlCol="0">
            <a:spAutoFit/>
          </a:bodyPr>
          <a:lstStyle/>
          <a:p>
            <a:pPr algn="l">
              <a:lnSpc>
                <a:spcPct val="96000"/>
              </a:lnSpc>
            </a:pPr>
            <a:r>
              <a:rPr lang="en-US" dirty="0">
                <a:solidFill>
                  <a:schemeClr val="tx2"/>
                </a:solidFill>
                <a:latin typeface="Abadi" panose="020B0604020104020204" pitchFamily="34" charset="0"/>
                <a:cs typeface="Microsoft Sans Serif" panose="020B0604020202020204" pitchFamily="34" charset="0"/>
              </a:rPr>
              <a:t>Current block</a:t>
            </a:r>
          </a:p>
        </p:txBody>
      </p:sp>
      <p:sp>
        <p:nvSpPr>
          <p:cNvPr id="35" name="TextBox 34">
            <a:extLst>
              <a:ext uri="{FF2B5EF4-FFF2-40B4-BE49-F238E27FC236}">
                <a16:creationId xmlns:a16="http://schemas.microsoft.com/office/drawing/2014/main" id="{F5D61923-4646-C10A-4FD0-1DF0F367BA9A}"/>
              </a:ext>
            </a:extLst>
          </p:cNvPr>
          <p:cNvSpPr txBox="1"/>
          <p:nvPr/>
        </p:nvSpPr>
        <p:spPr>
          <a:xfrm>
            <a:off x="7005819" y="3375197"/>
            <a:ext cx="1791694" cy="295466"/>
          </a:xfrm>
          <a:prstGeom prst="rect">
            <a:avLst/>
          </a:prstGeom>
        </p:spPr>
        <p:txBody>
          <a:bodyPr wrap="square" lIns="0" tIns="0" rIns="0" bIns="0" rtlCol="0">
            <a:spAutoFit/>
          </a:bodyPr>
          <a:lstStyle/>
          <a:p>
            <a:pPr algn="l">
              <a:lnSpc>
                <a:spcPct val="96000"/>
              </a:lnSpc>
            </a:pPr>
            <a:r>
              <a:rPr lang="en-US" sz="2000" dirty="0">
                <a:solidFill>
                  <a:schemeClr val="tx2"/>
                </a:solidFill>
                <a:latin typeface="Abadi" panose="020B0604020104020204" pitchFamily="34" charset="0"/>
                <a:cs typeface="Microsoft Sans Serif" panose="020B0604020202020204" pitchFamily="34" charset="0"/>
              </a:rPr>
              <a:t>Template</a:t>
            </a:r>
          </a:p>
        </p:txBody>
      </p:sp>
    </p:spTree>
    <p:extLst>
      <p:ext uri="{BB962C8B-B14F-4D97-AF65-F5344CB8AC3E}">
        <p14:creationId xmlns:p14="http://schemas.microsoft.com/office/powerpoint/2010/main" val="1673789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776" y="566928"/>
            <a:ext cx="11187112" cy="439479"/>
          </a:xfrm>
        </p:spPr>
        <p:txBody>
          <a:bodyPr/>
          <a:lstStyle/>
          <a:p>
            <a:r>
              <a:rPr lang="en-US" dirty="0">
                <a:solidFill>
                  <a:schemeClr val="accent1"/>
                </a:solidFill>
              </a:rPr>
              <a:t>Simulation Results</a:t>
            </a:r>
          </a:p>
        </p:txBody>
      </p:sp>
      <p:graphicFrame>
        <p:nvGraphicFramePr>
          <p:cNvPr id="8" name="Table 7">
            <a:extLst>
              <a:ext uri="{FF2B5EF4-FFF2-40B4-BE49-F238E27FC236}">
                <a16:creationId xmlns:a16="http://schemas.microsoft.com/office/drawing/2014/main" id="{32F86445-526A-12FC-0B66-6F38FA5B993F}"/>
              </a:ext>
            </a:extLst>
          </p:cNvPr>
          <p:cNvGraphicFramePr>
            <a:graphicFrameLocks noGrp="1"/>
          </p:cNvGraphicFramePr>
          <p:nvPr>
            <p:extLst>
              <p:ext uri="{D42A27DB-BD31-4B8C-83A1-F6EECF244321}">
                <p14:modId xmlns:p14="http://schemas.microsoft.com/office/powerpoint/2010/main" val="376073068"/>
              </p:ext>
            </p:extLst>
          </p:nvPr>
        </p:nvGraphicFramePr>
        <p:xfrm>
          <a:off x="2633671" y="1819074"/>
          <a:ext cx="6582249" cy="3219852"/>
        </p:xfrm>
        <a:graphic>
          <a:graphicData uri="http://schemas.openxmlformats.org/drawingml/2006/table">
            <a:tbl>
              <a:tblPr/>
              <a:tblGrid>
                <a:gridCol w="1530084">
                  <a:extLst>
                    <a:ext uri="{9D8B030D-6E8A-4147-A177-3AD203B41FA5}">
                      <a16:colId xmlns:a16="http://schemas.microsoft.com/office/drawing/2014/main" val="2645266330"/>
                    </a:ext>
                  </a:extLst>
                </a:gridCol>
                <a:gridCol w="1010433">
                  <a:extLst>
                    <a:ext uri="{9D8B030D-6E8A-4147-A177-3AD203B41FA5}">
                      <a16:colId xmlns:a16="http://schemas.microsoft.com/office/drawing/2014/main" val="3864013341"/>
                    </a:ext>
                  </a:extLst>
                </a:gridCol>
                <a:gridCol w="1010433">
                  <a:extLst>
                    <a:ext uri="{9D8B030D-6E8A-4147-A177-3AD203B41FA5}">
                      <a16:colId xmlns:a16="http://schemas.microsoft.com/office/drawing/2014/main" val="422345209"/>
                    </a:ext>
                  </a:extLst>
                </a:gridCol>
                <a:gridCol w="1010433">
                  <a:extLst>
                    <a:ext uri="{9D8B030D-6E8A-4147-A177-3AD203B41FA5}">
                      <a16:colId xmlns:a16="http://schemas.microsoft.com/office/drawing/2014/main" val="537964201"/>
                    </a:ext>
                  </a:extLst>
                </a:gridCol>
                <a:gridCol w="1010433">
                  <a:extLst>
                    <a:ext uri="{9D8B030D-6E8A-4147-A177-3AD203B41FA5}">
                      <a16:colId xmlns:a16="http://schemas.microsoft.com/office/drawing/2014/main" val="2133943564"/>
                    </a:ext>
                  </a:extLst>
                </a:gridCol>
                <a:gridCol w="1010433">
                  <a:extLst>
                    <a:ext uri="{9D8B030D-6E8A-4147-A177-3AD203B41FA5}">
                      <a16:colId xmlns:a16="http://schemas.microsoft.com/office/drawing/2014/main" val="503924103"/>
                    </a:ext>
                  </a:extLst>
                </a:gridCol>
              </a:tblGrid>
              <a:tr h="268321">
                <a:tc>
                  <a:txBody>
                    <a:bodyPr/>
                    <a:lstStyle/>
                    <a:p>
                      <a:pPr algn="ctr" fontAlgn="ctr"/>
                      <a:endParaRPr lang="en-US" sz="1400" b="0" i="0" u="none" strike="noStrike" dirty="0">
                        <a:solidFill>
                          <a:srgbClr val="000000"/>
                        </a:solidFill>
                        <a:effectLst/>
                        <a:latin typeface="Arial" panose="020B0604020202020204" pitchFamily="34"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400" b="1" i="0" u="none" strike="noStrike" dirty="0">
                          <a:solidFill>
                            <a:srgbClr val="000000"/>
                          </a:solidFill>
                          <a:effectLst/>
                          <a:latin typeface="Arial" panose="020B0604020202020204" pitchFamily="34" charset="0"/>
                        </a:rPr>
                        <a:t>All Intra Main 10 </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05290984"/>
                  </a:ext>
                </a:extLst>
              </a:tr>
              <a:tr h="268321">
                <a:tc>
                  <a:txBody>
                    <a:bodyPr/>
                    <a:lstStyle/>
                    <a:p>
                      <a:pPr algn="ctr" fontAlgn="ctr"/>
                      <a:endParaRPr lang="en-US" sz="1400" b="0" i="0" u="none" strike="noStrike">
                        <a:solidFill>
                          <a:srgbClr val="000000"/>
                        </a:solidFill>
                        <a:effectLst/>
                        <a:latin typeface="Arial" panose="020B0604020202020204" pitchFamily="34"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400" b="1" i="0" u="none" strike="noStrike" dirty="0">
                          <a:solidFill>
                            <a:srgbClr val="000000"/>
                          </a:solidFill>
                          <a:effectLst/>
                          <a:latin typeface="Arial" panose="020B0604020202020204" pitchFamily="34" charset="0"/>
                        </a:rPr>
                        <a:t>Over ECM-10.0</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256431890"/>
                  </a:ext>
                </a:extLst>
              </a:tr>
              <a:tr h="268321">
                <a:tc>
                  <a:txBody>
                    <a:bodyPr/>
                    <a:lstStyle/>
                    <a:p>
                      <a:pPr algn="ctr" fontAlgn="ctr"/>
                      <a:endParaRPr lang="en-US" sz="1400" b="0" i="0" u="none" strike="noStrike">
                        <a:solidFill>
                          <a:srgbClr val="000000"/>
                        </a:solidFill>
                        <a:effectLst/>
                        <a:latin typeface="Arial" panose="020B0604020202020204" pitchFamily="34"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Y</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U</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V</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EncT</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DecT</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28201513"/>
                  </a:ext>
                </a:extLst>
              </a:tr>
              <a:tr h="268321">
                <a:tc>
                  <a:txBody>
                    <a:bodyPr/>
                    <a:lstStyle/>
                    <a:p>
                      <a:pPr algn="ctr" fontAlgn="ctr"/>
                      <a:r>
                        <a:rPr lang="en-US" sz="1400" b="0" i="0" u="none" strike="noStrike">
                          <a:solidFill>
                            <a:srgbClr val="000000"/>
                          </a:solidFill>
                          <a:effectLst/>
                          <a:latin typeface="Arial" panose="020B0604020202020204" pitchFamily="34" charset="0"/>
                        </a:rPr>
                        <a:t>Class A1</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-0.04%</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-0.12%</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-0.10%</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103.2%</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99.2%</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711129344"/>
                  </a:ext>
                </a:extLst>
              </a:tr>
              <a:tr h="268321">
                <a:tc>
                  <a:txBody>
                    <a:bodyPr/>
                    <a:lstStyle/>
                    <a:p>
                      <a:pPr algn="ctr" fontAlgn="ctr"/>
                      <a:r>
                        <a:rPr lang="en-US" sz="1400" b="0" i="0" u="none" strike="noStrike">
                          <a:solidFill>
                            <a:srgbClr val="000000"/>
                          </a:solidFill>
                          <a:effectLst/>
                          <a:latin typeface="Arial" panose="020B0604020202020204" pitchFamily="34" charset="0"/>
                        </a:rPr>
                        <a:t>Class A2</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-0.10%</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-0.07%</a:t>
                      </a:r>
                    </a:p>
                  </a:txBody>
                  <a:tcPr marL="6350" marR="6350" marT="6350" marB="0" anchor="ctr">
                    <a:lnL>
                      <a:noFill/>
                    </a:lnL>
                    <a:lnR>
                      <a:noFill/>
                    </a:lnR>
                    <a:lnT>
                      <a:noFill/>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-0.16%</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102.1%</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100.2%</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883230737"/>
                  </a:ext>
                </a:extLst>
              </a:tr>
              <a:tr h="268321">
                <a:tc>
                  <a:txBody>
                    <a:bodyPr/>
                    <a:lstStyle/>
                    <a:p>
                      <a:pPr algn="ctr" fontAlgn="ctr"/>
                      <a:r>
                        <a:rPr lang="en-US" sz="1400" b="0" i="0" u="none" strike="noStrike">
                          <a:solidFill>
                            <a:srgbClr val="000000"/>
                          </a:solidFill>
                          <a:effectLst/>
                          <a:latin typeface="Arial" panose="020B0604020202020204" pitchFamily="34" charset="0"/>
                        </a:rPr>
                        <a:t>Class B</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-0.10%</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-0.09%</a:t>
                      </a:r>
                    </a:p>
                  </a:txBody>
                  <a:tcPr marL="6350" marR="6350" marT="6350" marB="0" anchor="ctr">
                    <a:lnL>
                      <a:noFill/>
                    </a:lnL>
                    <a:lnR>
                      <a:noFill/>
                    </a:lnR>
                    <a:lnT>
                      <a:noFill/>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-0.14%</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102.3%</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102.7%</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759274525"/>
                  </a:ext>
                </a:extLst>
              </a:tr>
              <a:tr h="268321">
                <a:tc>
                  <a:txBody>
                    <a:bodyPr/>
                    <a:lstStyle/>
                    <a:p>
                      <a:pPr algn="ctr" fontAlgn="ctr"/>
                      <a:r>
                        <a:rPr lang="en-US" sz="1400" b="0" i="0" u="none" strike="noStrike">
                          <a:solidFill>
                            <a:srgbClr val="000000"/>
                          </a:solidFill>
                          <a:effectLst/>
                          <a:latin typeface="Arial" panose="020B0604020202020204" pitchFamily="34" charset="0"/>
                        </a:rPr>
                        <a:t>Class C</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-0.09%</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0.06%</a:t>
                      </a:r>
                    </a:p>
                  </a:txBody>
                  <a:tcPr marL="6350" marR="6350" marT="6350" marB="0" anchor="ctr">
                    <a:lnL>
                      <a:noFill/>
                    </a:lnL>
                    <a:lnR>
                      <a:noFill/>
                    </a:lnR>
                    <a:lnT>
                      <a:noFill/>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0.07%</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101.9%</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102.6%</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663208393"/>
                  </a:ext>
                </a:extLst>
              </a:tr>
              <a:tr h="268321">
                <a:tc>
                  <a:txBody>
                    <a:bodyPr/>
                    <a:lstStyle/>
                    <a:p>
                      <a:pPr algn="ctr" fontAlgn="ctr"/>
                      <a:r>
                        <a:rPr lang="en-US" sz="1400" b="0" i="0" u="none" strike="noStrike">
                          <a:solidFill>
                            <a:srgbClr val="000000"/>
                          </a:solidFill>
                          <a:effectLst/>
                          <a:latin typeface="Arial" panose="020B0604020202020204" pitchFamily="34" charset="0"/>
                        </a:rPr>
                        <a:t>Class E</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-0.10%</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0.05%</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-0.26%</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101.0%</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101.8%</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93750416"/>
                  </a:ext>
                </a:extLst>
              </a:tr>
              <a:tr h="268321">
                <a:tc>
                  <a:txBody>
                    <a:bodyPr/>
                    <a:lstStyle/>
                    <a:p>
                      <a:pPr algn="ctr" fontAlgn="ctr"/>
                      <a:r>
                        <a:rPr lang="en-US" sz="1400" b="1" i="0" u="none" strike="noStrike">
                          <a:solidFill>
                            <a:srgbClr val="000000"/>
                          </a:solidFill>
                          <a:effectLst/>
                          <a:latin typeface="Arial" panose="020B0604020202020204" pitchFamily="34" charset="0"/>
                        </a:rPr>
                        <a:t>Overall </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-0.09%</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-0.04%</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-0.11%</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102.1%</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101.5%</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41471646"/>
                  </a:ext>
                </a:extLst>
              </a:tr>
              <a:tr h="268321">
                <a:tc>
                  <a:txBody>
                    <a:bodyPr/>
                    <a:lstStyle/>
                    <a:p>
                      <a:pPr algn="ctr" fontAlgn="ctr"/>
                      <a:r>
                        <a:rPr lang="en-US" sz="1400" b="0" i="0" u="none" strike="noStrike">
                          <a:solidFill>
                            <a:srgbClr val="000000"/>
                          </a:solidFill>
                          <a:effectLst/>
                          <a:latin typeface="Arial" panose="020B0604020202020204" pitchFamily="34" charset="0"/>
                        </a:rPr>
                        <a:t>Class D</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-0.01%</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0.05%</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102.2%</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100.2%</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501211027"/>
                  </a:ext>
                </a:extLst>
              </a:tr>
              <a:tr h="268321">
                <a:tc>
                  <a:txBody>
                    <a:bodyPr/>
                    <a:lstStyle/>
                    <a:p>
                      <a:pPr algn="ctr" fontAlgn="ctr"/>
                      <a:r>
                        <a:rPr lang="en-US" sz="1400" b="0" i="0" u="none" strike="noStrike">
                          <a:solidFill>
                            <a:srgbClr val="000000"/>
                          </a:solidFill>
                          <a:effectLst/>
                          <a:latin typeface="Arial" panose="020B0604020202020204" pitchFamily="34" charset="0"/>
                        </a:rPr>
                        <a:t>Class F</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-0.05%</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0.08%</a:t>
                      </a:r>
                    </a:p>
                  </a:txBody>
                  <a:tcPr marL="6350" marR="6350" marT="6350"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0.27%</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100.8%</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102.8%</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83307410"/>
                  </a:ext>
                </a:extLst>
              </a:tr>
              <a:tr h="268321">
                <a:tc>
                  <a:txBody>
                    <a:bodyPr/>
                    <a:lstStyle/>
                    <a:p>
                      <a:pPr algn="ctr" fontAlgn="ctr"/>
                      <a:r>
                        <a:rPr lang="en-US" sz="1400" b="0" i="0" u="none" strike="noStrike">
                          <a:solidFill>
                            <a:srgbClr val="000000"/>
                          </a:solidFill>
                          <a:effectLst/>
                          <a:latin typeface="Arial" panose="020B0604020202020204" pitchFamily="34" charset="0"/>
                        </a:rPr>
                        <a:t>Class TGM</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-0.04%</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-0.09%</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-0.08%</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100.5%</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100.8%</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3092313"/>
                  </a:ext>
                </a:extLst>
              </a:tr>
            </a:tbl>
          </a:graphicData>
        </a:graphic>
      </p:graphicFrame>
    </p:spTree>
    <p:extLst>
      <p:ext uri="{BB962C8B-B14F-4D97-AF65-F5344CB8AC3E}">
        <p14:creationId xmlns:p14="http://schemas.microsoft.com/office/powerpoint/2010/main" val="2900160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6802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vert="horz" lIns="0" tIns="0" rIns="0" bIns="0" rtlCol="0">
        <a:noAutofit/>
      </a:bodyPr>
      <a:lstStyle>
        <a:defPPr algn="l">
          <a:buNone/>
          <a:defRPr sz="2000" dirty="0" smtClean="0"/>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98371A9B2F58942932503DC52E58014" ma:contentTypeVersion="12" ma:contentTypeDescription="Create a new document." ma:contentTypeScope="" ma:versionID="f9aa544ba4a5d2e79678c2cfd19ca944">
  <xsd:schema xmlns:xsd="http://www.w3.org/2001/XMLSchema" xmlns:xs="http://www.w3.org/2001/XMLSchema" xmlns:p="http://schemas.microsoft.com/office/2006/metadata/properties" xmlns:ns2="c872df49-ebad-488d-a324-025e4f6ab39d" xmlns:ns3="229579ab-57a9-4bef-bc1b-2624410c5e1c" targetNamespace="http://schemas.microsoft.com/office/2006/metadata/properties" ma:root="true" ma:fieldsID="ecec9b7bf50a9b6035bdc9ed154c7434" ns2:_="" ns3:_="">
    <xsd:import namespace="c872df49-ebad-488d-a324-025e4f6ab39d"/>
    <xsd:import namespace="229579ab-57a9-4bef-bc1b-2624410c5e1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872df49-ebad-488d-a324-025e4f6ab39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29579ab-57a9-4bef-bc1b-2624410c5e1c"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9CB3369-829B-4A78-B8A1-1016D068BF47}">
  <ds:schemaRefs>
    <ds:schemaRef ds:uri="http://schemas.microsoft.com/office/infopath/2007/PartnerControls"/>
    <ds:schemaRef ds:uri="http://purl.org/dc/terms/"/>
    <ds:schemaRef ds:uri="http://purl.org/dc/dcmitype/"/>
    <ds:schemaRef ds:uri="http://schemas.microsoft.com/office/2006/documentManagement/types"/>
    <ds:schemaRef ds:uri="http://purl.org/dc/elements/1.1/"/>
    <ds:schemaRef ds:uri="http://schemas.microsoft.com/office/2006/metadata/properties"/>
    <ds:schemaRef ds:uri="http://schemas.openxmlformats.org/package/2006/metadata/core-properties"/>
    <ds:schemaRef ds:uri="229579ab-57a9-4bef-bc1b-2624410c5e1c"/>
    <ds:schemaRef ds:uri="c872df49-ebad-488d-a324-025e4f6ab39d"/>
    <ds:schemaRef ds:uri="http://www.w3.org/XML/1998/namespace"/>
  </ds:schemaRefs>
</ds:datastoreItem>
</file>

<file path=customXml/itemProps2.xml><?xml version="1.0" encoding="utf-8"?>
<ds:datastoreItem xmlns:ds="http://schemas.openxmlformats.org/officeDocument/2006/customXml" ds:itemID="{2FA71D21-F9D6-49FE-A6FD-837C99BE0BB1}">
  <ds:schemaRefs>
    <ds:schemaRef ds:uri="http://schemas.microsoft.com/sharepoint/v3/contenttype/forms"/>
  </ds:schemaRefs>
</ds:datastoreItem>
</file>

<file path=customXml/itemProps3.xml><?xml version="1.0" encoding="utf-8"?>
<ds:datastoreItem xmlns:ds="http://schemas.openxmlformats.org/officeDocument/2006/customXml" ds:itemID="{C46A4419-6CF8-47A5-B40E-C7F0890DB2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872df49-ebad-488d-a324-025e4f6ab39d"/>
    <ds:schemaRef ds:uri="229579ab-57a9-4bef-bc1b-2624410c5e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blank</Template>
  <TotalTime>11401</TotalTime>
  <Words>290</Words>
  <Application>Microsoft Office PowerPoint</Application>
  <PresentationFormat>Widescreen</PresentationFormat>
  <Paragraphs>84</Paragraphs>
  <Slides>5</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Abadi</vt:lpstr>
      <vt:lpstr>Arial</vt:lpstr>
      <vt:lpstr>Century Gothic</vt:lpstr>
      <vt:lpstr>Microsoft Sans Serif</vt:lpstr>
      <vt:lpstr>Times New Roman</vt:lpstr>
      <vt:lpstr>Wingdings</vt:lpstr>
      <vt:lpstr>Qualcomm Executive External</vt:lpstr>
      <vt:lpstr>JVET-AF0166 Non-EE2: Intra TMP fusion probing</vt:lpstr>
      <vt:lpstr>Introduction</vt:lpstr>
      <vt:lpstr>Proposal</vt:lpstr>
      <vt:lpstr>Simulation Results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JVET-Z0130</dc:title>
  <dc:creator>Zhi Zhang</dc:creator>
  <cp:lastModifiedBy>Jian-Liang Lin</cp:lastModifiedBy>
  <cp:revision>297</cp:revision>
  <dcterms:created xsi:type="dcterms:W3CDTF">2020-07-21T14:31:43Z</dcterms:created>
  <dcterms:modified xsi:type="dcterms:W3CDTF">2023-10-14T14:42:48Z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0x010100598371A9B2F58942932503DC52E58014</vt:lpwstr>
  </property>
</Properties>
</file>