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2"/>
  </p:notesMasterIdLst>
  <p:sldIdLst>
    <p:sldId id="285" r:id="rId4"/>
    <p:sldId id="401" r:id="rId5"/>
    <p:sldId id="405" r:id="rId6"/>
    <p:sldId id="406" r:id="rId7"/>
    <p:sldId id="407" r:id="rId8"/>
    <p:sldId id="383" r:id="rId9"/>
    <p:sldId id="385" r:id="rId10"/>
    <p:sldId id="28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1" autoAdjust="0"/>
    <p:restoredTop sz="96247" autoAdjust="0"/>
  </p:normalViewPr>
  <p:slideViewPr>
    <p:cSldViewPr snapToGrid="0" showGuides="1">
      <p:cViewPr varScale="1">
        <p:scale>
          <a:sx n="107" d="100"/>
          <a:sy n="107" d="100"/>
        </p:scale>
        <p:origin x="9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10/14/2023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82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552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084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08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41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a conclusion, the proposal explores the RRTMP for screen content coding,</a:t>
            </a:r>
          </a:p>
          <a:p>
            <a:r>
              <a:rPr lang="en-US" dirty="0"/>
              <a:t>and support RR-IBC by using RR-TMP BV.</a:t>
            </a:r>
          </a:p>
          <a:p>
            <a:r>
              <a:rPr lang="en-US" dirty="0"/>
              <a:t>It shows -.25% of coding gain with neglectable encoding and decoding time. </a:t>
            </a:r>
          </a:p>
          <a:p>
            <a:r>
              <a:rPr lang="en-US" dirty="0"/>
              <a:t>So we recommend it to be included in the next EE2 for further study.</a:t>
            </a:r>
          </a:p>
          <a:p>
            <a:r>
              <a:rPr lang="en-US" dirty="0"/>
              <a:t>And Thank you Qualcomm for </a:t>
            </a:r>
            <a:r>
              <a:rPr lang="en-US"/>
              <a:t>the crosschecking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9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15E9-A608-434D-966F-4C5792E43C1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FA4D60B-C6B8-4AFF-8D23-D6ED775CECA9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FE1082F-87C8-4779-9B4F-54B72D9FB645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C36B7-EB1A-48B3-9A13-59E114836AB2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40A3-8D2C-422B-B511-B310A4C0F315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4EE8B-5F88-4546-A4AD-42340B33809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1DCDA-78D2-4311-A0E2-BB111C951E13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10A56-BB86-4324-8CAA-53A6F5C8F5A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B639-B4F3-4ADB-BEA2-DE6485EFE3A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E73A-F198-41D3-A855-941FF1A54668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A362-B1C1-42C9-9C60-DA27B1B8D4D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C78E3-ACBA-4246-8538-9EA4BDF095C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7A383B3-F9CA-4BEC-BD9F-4EFBDF9CD101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488580C-0BAA-4E48-B50F-FD408FFD0A09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93207-8511-4BAE-AB3F-D0206BB9DCE3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229C90FF-7ACD-46B8-AF32-64732A1C9981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0A7DE7A1-2958-411A-AE1C-3A671815B43E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F41EE-9D96-4D75-88CD-6E049123949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C9C-1EEB-4413-82CB-DE5F3A98B70F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4DDB4-1FD9-48F6-8CA2-A84C0495EFD5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4B069-9B1F-469C-906A-FA40E63FAF1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0739-7C44-42E1-ADD7-5DD6E1DA1E64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41441A6-EC78-4404-9620-42410DFAD41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43EC73E-91EB-41EA-9723-C258FB9C9E24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0BFA7-4AAC-4D3C-A9E6-4B52CE65D2D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4C00-5B52-4A0D-AAE7-D3A6D9608E2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AE5F9-AFE1-4951-A720-FE221E2D4F7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D7F76-1B9C-41F6-AE77-986BC6C7501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5627-DC67-442F-B032-5C1F871DAD87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AAA5736F-0A2E-4FD5-ACF0-C4938B32530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F310D-9D58-4779-95F4-EA763924928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9572-83FC-4DE4-9B03-0E735CE9B2C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493-F914-484F-BF93-6C07B6A8A9DD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8C7AD3A-6089-48E4-B531-51EFFCD2F004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5A63707-8D2B-4320-9F95-F9D60C8582BE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2DD0-86B2-4A9C-A409-1BEB344DDA47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C8A09049-7EC0-451F-8469-C26235A42D3E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DD759B9B-AE3B-4313-9BA9-541B97AC7263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BB1D-2128-43C5-81B0-C16CF3773303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28222-B956-48A2-BF0F-98F337E573E9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E77DD-418B-4E40-AAA3-0FC65D46B9E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47472-EBC0-4385-8869-3924D221FD74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FA6C274-FD25-49AE-B68D-BD70A5012C7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79EDA34-6985-448F-BE8B-AC36E535ED6F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71859-47C9-4172-B675-B278CBABA2CB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DB46E-C3C6-4130-BC08-30A5F43D4543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F911-0EE0-4D03-B0A7-D7016BA5673D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F196-51CC-4655-B44B-7EE074A5D11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55E8171-44C2-4499-9C99-F7E137121074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14,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2E515-DA2D-4ADB-A2D5-AAABA10BC0EE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2485A-64DF-4468-8ABF-0E9AA5268887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B661A-6B0E-4DF6-A058-0F053CBE8B92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E4EA1-606B-4D33-8205-98AF8DE0296E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FAAD6-117C-459A-B8F9-A2E73E811265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99337-E3D0-4895-860F-4706B70F8A07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117F-6520-4B58-BE22-84730713C6EC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5D6D8-8332-4D45-8889-79F2E34A28D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981A2-788C-4C70-BDFE-AA3830154028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903EA66-B357-46C7-A27F-629D46C1A095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A9E3A11-40B4-4764-A776-FBFF5F3F4F30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0B355A1-FD4C-46EE-8F58-0924FA3F7426}" type="datetime4">
              <a:rPr lang="en-US" smtClean="0"/>
              <a:t>October 14,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627505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D. Ruiz Coll, B. Chen (Ofinno)</a:t>
            </a:r>
          </a:p>
          <a:p>
            <a:pPr algn="ctr"/>
            <a:r>
              <a:rPr lang="en-US" sz="1800" b="0" dirty="0"/>
              <a:t> K. Naser, </a:t>
            </a:r>
            <a:r>
              <a:rPr lang="fr-FR" sz="1800" b="0" dirty="0"/>
              <a:t>F. Le Léannec, P. Bordes, F. </a:t>
            </a:r>
            <a:r>
              <a:rPr lang="fr-FR" sz="1800" b="0" dirty="0" err="1"/>
              <a:t>Galpin</a:t>
            </a:r>
            <a:r>
              <a:rPr lang="fr-FR" sz="1800" b="0" dirty="0"/>
              <a:t> </a:t>
            </a:r>
            <a:r>
              <a:rPr lang="en-US" sz="1800" b="0" dirty="0"/>
              <a:t>(InterDigital)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JVET-AF0161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Harmonized IBC/ITMP search area with adaptive sampling factor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ECD162-A8A7-E70E-5C6C-28183333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JVET-AF0161</a:t>
            </a:r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90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4354"/>
            <a:ext cx="10622280" cy="47426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/>
              <a:t>Enhancement of JVET-AE0166 and JVET-AE0198 contributions: </a:t>
            </a:r>
            <a:r>
              <a:rPr lang="en-US" sz="1600" dirty="0">
                <a:solidFill>
                  <a:schemeClr val="accent3"/>
                </a:solidFill>
              </a:rPr>
              <a:t>IBC and TMP search area harmonization using adaptive sampling factor for SCC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CA" sz="1600" b="1" dirty="0"/>
              <a:t>Test-1</a:t>
            </a:r>
            <a:r>
              <a:rPr lang="en-C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600" dirty="0"/>
              <a:t>Sampling rate based on the searching distance</a:t>
            </a:r>
            <a:r>
              <a:rPr lang="en-CA" sz="1600" dirty="0"/>
              <a:t>.</a:t>
            </a:r>
          </a:p>
          <a:p>
            <a:pPr marR="0" lvl="2" algn="just" hangingPunct="0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latin typeface="Times New Roman" panose="02020603050405020304" pitchFamily="18" charset="0"/>
              </a:rPr>
              <a:t>AI: Class F + TGM:   {-0.57%, -0.54%, -0.51%, 101.2%, 106.7%}, </a:t>
            </a:r>
          </a:p>
          <a:p>
            <a:pPr lvl="2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latin typeface="Times New Roman" panose="02020603050405020304" pitchFamily="18" charset="0"/>
              </a:rPr>
              <a:t>RA: Class F + TGM:  {-0.29%, -0.27%, -0.28%, 100.4%, 101.1%}, </a:t>
            </a:r>
          </a:p>
          <a:p>
            <a:pPr lvl="1">
              <a:lnSpc>
                <a:spcPct val="150000"/>
              </a:lnSpc>
            </a:pPr>
            <a:r>
              <a:rPr lang="en-CA" sz="1600" b="1" dirty="0"/>
              <a:t>Test-2: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Sampling rate based on the IntraTMP regions dimension</a:t>
            </a:r>
            <a:r>
              <a:rPr lang="en-US" sz="1600" dirty="0"/>
              <a:t>.</a:t>
            </a:r>
          </a:p>
          <a:p>
            <a:pPr lvl="2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latin typeface="Times New Roman" panose="02020603050405020304" pitchFamily="18" charset="0"/>
              </a:rPr>
              <a:t>AI: Class F + TGM:   {-0.37%, -0.35%, -0.32%, 101.0%, 103.2%}, </a:t>
            </a:r>
          </a:p>
          <a:p>
            <a:pPr lvl="1">
              <a:lnSpc>
                <a:spcPct val="150000"/>
              </a:lnSpc>
            </a:pPr>
            <a:r>
              <a:rPr lang="en-CA" sz="1600" b="1" dirty="0"/>
              <a:t>Test-3: Combination of Test-1 and Test-2</a:t>
            </a:r>
            <a:endParaRPr lang="en-US" sz="1600" dirty="0"/>
          </a:p>
          <a:p>
            <a:pPr lvl="2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latin typeface="Times New Roman" panose="02020603050405020304" pitchFamily="18" charset="0"/>
              </a:rPr>
              <a:t>AI: Class F + TGM:   {-0.32%, -0.32%, -0.30%, 100.9%, 101.1%}, 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9" name="Picture 8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42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Harmonized IBC/ITMP search area with adaptive sampling factor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500397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IntraTMP search area extension to the IBC search region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7247569" y="1949875"/>
            <a:ext cx="4496196" cy="41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400" dirty="0">
                <a:latin typeface="Times New Roman" panose="02020603050405020304" pitchFamily="18" charset="0"/>
              </a:rPr>
              <a:t>The boundaries of the closer regions (R3, R4, R5, R6) are adapted to the IBC region.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400" dirty="0">
                <a:latin typeface="Times New Roman" panose="02020603050405020304" pitchFamily="18" charset="0"/>
              </a:rPr>
              <a:t>One new region  (R7) is added to the 6 regions in the ECM-10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Region (R7) is pruned if the normalized TMP cost of the last BV candidate in the sparse list is less than a threshold:</a:t>
            </a:r>
          </a:p>
          <a:p>
            <a:pPr marL="1200150" lvl="2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200" i="1" dirty="0" err="1"/>
              <a:t>CostThreshold</a:t>
            </a:r>
            <a:r>
              <a:rPr lang="en-US" sz="1200" i="1" dirty="0"/>
              <a:t>= -32*(W*H)+236</a:t>
            </a:r>
          </a:p>
          <a:p>
            <a:pPr marL="742950" marR="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Times New Roman" panose="02020603050405020304" pitchFamily="18" charset="0"/>
              </a:rPr>
              <a:t>The multifactor parameter ‘a’ is set to 4 for block sizes of 64 samples in order to not exceed the IBC boundaries </a:t>
            </a:r>
            <a:endParaRPr lang="en-US" sz="1400" dirty="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14CDC1-51AA-4FD4-1F52-51E8A4BB0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24" y="2094222"/>
            <a:ext cx="6288345" cy="4292715"/>
          </a:xfrm>
          <a:prstGeom prst="rect">
            <a:avLst/>
          </a:prstGeom>
        </p:spPr>
      </p:pic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383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Harmonized IBC/ITMP search area with adaptive sampling factor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695267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Test-1: Sampling rate based on the searching distance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330049" y="2256946"/>
            <a:ext cx="5330880" cy="4224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400" dirty="0">
                <a:latin typeface="Times New Roman" panose="02020603050405020304" pitchFamily="18" charset="0"/>
              </a:rPr>
              <a:t>Statistically, the probability of finding a BV in the search region follows a standard distribution.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1400" dirty="0">
                <a:latin typeface="Times New Roman" panose="02020603050405020304" pitchFamily="18" charset="0"/>
              </a:rPr>
              <a:t>Using a constant sampling factor for farther locations to the current block is inefficient from the complexity point of view.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CA" sz="1400" dirty="0">
                <a:latin typeface="Times New Roman" panose="02020603050405020304" pitchFamily="18" charset="0"/>
              </a:rPr>
              <a:t>Proposal:</a:t>
            </a:r>
          </a:p>
          <a:p>
            <a:pPr marL="1200150" lvl="2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CA" sz="1400" dirty="0">
                <a:latin typeface="Times New Roman" panose="02020603050405020304" pitchFamily="18" charset="0"/>
              </a:rPr>
              <a:t>Regular search region: use the same </a:t>
            </a:r>
            <a:r>
              <a:rPr lang="en-CA" sz="1400" i="1" dirty="0">
                <a:latin typeface="Times New Roman" panose="02020603050405020304" pitchFamily="18" charset="0"/>
              </a:rPr>
              <a:t>SamplingFactor</a:t>
            </a:r>
            <a:r>
              <a:rPr lang="en-CA" sz="1400" dirty="0">
                <a:latin typeface="Times New Roman" panose="02020603050405020304" pitchFamily="18" charset="0"/>
              </a:rPr>
              <a:t>  (SR=3).</a:t>
            </a:r>
          </a:p>
          <a:p>
            <a:pPr marL="1200150" lvl="2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CA" sz="1400" dirty="0">
                <a:latin typeface="Times New Roman" panose="02020603050405020304" pitchFamily="18" charset="0"/>
              </a:rPr>
              <a:t>Extended search region: use a stepwise adjustment of the sampling rate, inversely proportional to the probability. SamplingFactor is pre-computed and storage in a LUT.</a:t>
            </a:r>
            <a:endParaRPr lang="en-US" sz="14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2C791C-3A69-EB63-F93B-9A8DA87CFB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24" y="3768333"/>
            <a:ext cx="4680376" cy="2598317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605590-3EC7-A64E-4A86-A132971A9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860" y="1177834"/>
            <a:ext cx="3160342" cy="2694828"/>
          </a:xfrm>
          <a:prstGeom prst="rect">
            <a:avLst/>
          </a:prstGeom>
          <a:noFill/>
        </p:spPr>
      </p:pic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843" y="6493817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4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Harmonized IBC/ITMP search area with adaptive sampling factor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690688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Test-2: Sampling rate based on the IntraTMP regions dimension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D234132-7621-DE2F-A383-3AF137DE312A}"/>
                  </a:ext>
                </a:extLst>
              </p:cNvPr>
              <p:cNvSpPr txBox="1"/>
              <p:nvPr/>
            </p:nvSpPr>
            <p:spPr>
              <a:xfrm>
                <a:off x="878541" y="2256946"/>
                <a:ext cx="10024590" cy="12285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 subsampling factor is determined for each region (</a:t>
                </a:r>
                <a14:m>
                  <m:oMath xmlns:m="http://schemas.openxmlformats.org/officeDocument/2006/math"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𝑅𝑖</m:t>
                    </m:r>
                  </m:oMath>
                </a14:m>
                <a:r>
                  <a:rPr lang="en-CA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according to the region dimensions:</a:t>
                </a:r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 indent="457200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𝑺𝒂𝒎𝒑𝒍𝒊𝒏𝒈𝑭𝒂𝒄𝒕𝒐𝒓𝑾𝒊𝒅𝒕𝒉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𝑹𝒊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  = 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𝑾𝒊𝒅𝒕𝒉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𝑹𝒊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)/ 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𝑭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∗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𝑩𝒍𝒌𝑾</m:t>
                      </m:r>
                    </m:oMath>
                  </m:oMathPara>
                </a14:m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 indent="457200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𝑺𝒂𝒎𝒑𝒍𝒊𝒏𝒈𝑭𝒂𝒄𝒕𝒐𝒓𝑯𝒆𝒊𝒈𝒉𝒕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𝑹𝒊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 = 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𝑯𝒆𝒊𝒈𝒉𝒕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𝑹𝒊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)/ 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𝑭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∗</m:t>
                      </m:r>
                      <m:r>
                        <a:rPr lang="en-US" sz="16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𝑩𝒍𝒌𝑯</m:t>
                      </m:r>
                    </m:oMath>
                  </m:oMathPara>
                </a14:m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D234132-7621-DE2F-A383-3AF137DE3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541" y="2256946"/>
                <a:ext cx="10024590" cy="1228541"/>
              </a:xfrm>
              <a:prstGeom prst="rect">
                <a:avLst/>
              </a:prstGeom>
              <a:blipFill>
                <a:blip r:embed="rId3"/>
                <a:stretch>
                  <a:fillRect t="-2475" b="-2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315378E-03E5-AA7A-13AE-B610C446B1E1}"/>
              </a:ext>
            </a:extLst>
          </p:cNvPr>
          <p:cNvSpPr txBox="1"/>
          <p:nvPr/>
        </p:nvSpPr>
        <p:spPr>
          <a:xfrm>
            <a:off x="878541" y="3695584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Test-3: Combination of Test-1 and Test-2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91433D6-AA36-8474-DF0F-4E31DC2782F5}"/>
                  </a:ext>
                </a:extLst>
              </p:cNvPr>
              <p:cNvSpPr txBox="1"/>
              <p:nvPr/>
            </p:nvSpPr>
            <p:spPr>
              <a:xfrm>
                <a:off x="878541" y="4228802"/>
                <a:ext cx="10024590" cy="2037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hangingPunct="0">
                  <a:lnSpc>
                    <a:spcPct val="150000"/>
                  </a:lnSpc>
                </a:pPr>
                <a:r>
                  <a:rPr lang="en-CA" dirty="0">
                    <a:latin typeface="Times New Roman" panose="02020603050405020304" pitchFamily="18" charset="0"/>
                  </a:rPr>
                  <a:t>- </a:t>
                </a:r>
                <a:r>
                  <a:rPr lang="en-CA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The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multifactor parameter 'a' for block sizes of 8 and 4, is unified to 5.</a:t>
                </a:r>
              </a:p>
              <a:p>
                <a:pPr lvl="0" hangingPunct="0">
                  <a:lnSpc>
                    <a:spcPct val="150000"/>
                  </a:lnSpc>
                </a:pPr>
                <a:r>
                  <a:rPr lang="en-CA" dirty="0">
                    <a:latin typeface="Times New Roman" panose="02020603050405020304" pitchFamily="18" charset="0"/>
                  </a:rPr>
                  <a:t>- The sampling factor for both methods is calculated:</a:t>
                </a:r>
              </a:p>
              <a:p>
                <a:pPr lvl="0" hangingPunct="0">
                  <a:lnSpc>
                    <a:spcPct val="150000"/>
                  </a:lnSpc>
                </a:pPr>
                <a:r>
                  <a:rPr lang="en-CA" dirty="0"/>
                  <a:t>	 </a:t>
                </a:r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− </m:t>
                    </m:r>
                    <m:sSub>
                      <m:sSubPr>
                        <m:ctrlPr>
                          <a:rPr lang="en-US" sz="1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>
                            <a:latin typeface="Cambria Math" panose="02040503050406030204" pitchFamily="18" charset="0"/>
                          </a:rPr>
                          <m:t>𝑺𝒂𝒎𝒑𝒍𝒊𝒏𝒈𝑭𝒂𝒄𝒕𝒐𝒓</m:t>
                        </m:r>
                      </m:e>
                      <m:sub>
                        <m:r>
                          <a:rPr lang="en-US" sz="1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40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400" b="1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>
                            <a:latin typeface="Cambria Math" panose="02040503050406030204" pitchFamily="18" charset="0"/>
                          </a:rPr>
                          <m:t>𝑺𝒂𝒎𝒑𝒍𝒊𝒏𝒈𝑭𝒂𝒄𝒕𝒐𝒓</m:t>
                        </m:r>
                      </m:e>
                      <m:sub>
                        <m:r>
                          <a:rPr lang="en-US" sz="14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14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A" dirty="0">
                  <a:latin typeface="Times New Roman" panose="02020603050405020304" pitchFamily="18" charset="0"/>
                </a:endParaRPr>
              </a:p>
              <a:p>
                <a:pPr lvl="0" hangingPunct="0">
                  <a:lnSpc>
                    <a:spcPct val="150000"/>
                  </a:lnSpc>
                </a:pPr>
                <a:r>
                  <a:rPr lang="en-CA" dirty="0">
                    <a:latin typeface="Times New Roman" panose="02020603050405020304" pitchFamily="18" charset="0"/>
                  </a:rPr>
                  <a:t>- The largest sampling factor is selected for the current location:</a:t>
                </a:r>
                <a:endParaRPr lang="en-US" dirty="0">
                  <a:latin typeface="Times New Roman" panose="02020603050405020304" pitchFamily="18" charset="0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CA" sz="1400" dirty="0">
                    <a:latin typeface="Cambria Math" panose="02040503050406030204" pitchFamily="18" charset="0"/>
                  </a:rPr>
                  <a:t>	- </a:t>
                </a:r>
                <a14:m>
                  <m:oMath xmlns:m="http://schemas.openxmlformats.org/officeDocument/2006/math">
                    <m:r>
                      <a:rPr lang="en-CA" sz="1400">
                        <a:latin typeface="Cambria Math" panose="02040503050406030204" pitchFamily="18" charset="0"/>
                      </a:rPr>
                      <m:t>𝑆𝑎𝑚𝑝𝑙𝑖𝑛𝑔𝐹𝑎𝑐𝑡𝑜𝑟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 i="1">
                            <a:latin typeface="Cambria Math" panose="02040503050406030204" pitchFamily="18" charset="0"/>
                          </a:rPr>
                          <m:t>max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⁡</m:t>
                        </m:r>
                        <m:r>
                          <a:rPr lang="en-US" sz="14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400">
                            <a:latin typeface="Cambria Math" panose="02040503050406030204" pitchFamily="18" charset="0"/>
                          </a:rPr>
                          <m:t>𝑺𝒂𝒎𝒑𝒍𝒊𝒏𝒈𝑭𝒂𝒄𝒕𝒐𝒓</m:t>
                        </m:r>
                      </m:e>
                      <m:sub>
                        <m:r>
                          <a:rPr lang="en-US" sz="14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>
                            <a:latin typeface="Cambria Math" panose="02040503050406030204" pitchFamily="18" charset="0"/>
                          </a:rPr>
                          <m:t>𝑺𝒂𝒎𝒑𝒍𝒊𝒏𝒈𝑭𝒂𝒄𝒕𝒐𝒓</m:t>
                        </m:r>
                      </m:e>
                      <m:sub>
                        <m:r>
                          <a:rPr lang="en-US" sz="14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14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91433D6-AA36-8474-DF0F-4E31DC2782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541" y="4228802"/>
                <a:ext cx="10024590" cy="2037545"/>
              </a:xfrm>
              <a:prstGeom prst="rect">
                <a:avLst/>
              </a:prstGeom>
              <a:blipFill>
                <a:blip r:embed="rId4"/>
                <a:stretch>
                  <a:fillRect l="-486" b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719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903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256777"/>
            <a:ext cx="10622280" cy="450850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CA" sz="1800" b="1" dirty="0"/>
              <a:t>Test-1</a:t>
            </a:r>
            <a:r>
              <a:rPr lang="en-CA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Sampling rate based on the searching distance</a:t>
            </a:r>
            <a:r>
              <a:rPr lang="en-C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2458FC8-853A-88F3-C398-36E239BE8763}"/>
              </a:ext>
            </a:extLst>
          </p:cNvPr>
          <p:cNvSpPr txBox="1">
            <a:spLocks/>
          </p:cNvSpPr>
          <p:nvPr/>
        </p:nvSpPr>
        <p:spPr>
          <a:xfrm>
            <a:off x="-249486" y="3642779"/>
            <a:ext cx="7040882" cy="4508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CA" sz="1800" b="1" dirty="0"/>
              <a:t>Test-2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Sampling rate based on the IntraTMP regions dimension.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528E48-9435-DCA3-C249-DE8D5D54CCA2}"/>
              </a:ext>
            </a:extLst>
          </p:cNvPr>
          <p:cNvGrpSpPr/>
          <p:nvPr/>
        </p:nvGrpSpPr>
        <p:grpSpPr>
          <a:xfrm>
            <a:off x="-207876" y="1864212"/>
            <a:ext cx="11615464" cy="1675372"/>
            <a:chOff x="-154536" y="2361646"/>
            <a:chExt cx="11615464" cy="167537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7144838-B48C-7AC3-6FBC-F248AA7AD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4536" y="2361646"/>
              <a:ext cx="6303876" cy="164007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47A12F8-BEF7-9B44-96F4-6F100CCE5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0447" y="2434588"/>
              <a:ext cx="5640481" cy="1602430"/>
            </a:xfrm>
            <a:prstGeom prst="rect">
              <a:avLst/>
            </a:prstGeom>
          </p:spPr>
        </p:pic>
      </p:grp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BC94919-8B18-EFC4-7F05-02C49B1F8670}"/>
              </a:ext>
            </a:extLst>
          </p:cNvPr>
          <p:cNvSpPr txBox="1">
            <a:spLocks/>
          </p:cNvSpPr>
          <p:nvPr/>
        </p:nvSpPr>
        <p:spPr>
          <a:xfrm>
            <a:off x="6507166" y="3645392"/>
            <a:ext cx="5050850" cy="4508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CA" sz="1800" b="1" dirty="0"/>
              <a:t>Test-3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Combination of Test-1 and Tes-2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09FE6F-8C00-82FB-56E8-5CB5A86DF8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2283" y="4471113"/>
            <a:ext cx="5957316" cy="1549908"/>
          </a:xfrm>
          <a:prstGeom prst="rect">
            <a:avLst/>
          </a:prstGeom>
        </p:spPr>
      </p:pic>
      <p:pic>
        <p:nvPicPr>
          <p:cNvPr id="15" name="Picture 14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34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6D56CF-63A9-BA89-E1F0-3DD4B6C043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597" y="4471113"/>
            <a:ext cx="6229209" cy="162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9676"/>
            <a:ext cx="10970854" cy="4428328"/>
          </a:xfrm>
        </p:spPr>
        <p:txBody>
          <a:bodyPr>
            <a:noAutofit/>
          </a:bodyPr>
          <a:lstStyle/>
          <a:p>
            <a:endParaRPr lang="en-US" sz="2000" dirty="0"/>
          </a:p>
          <a:p>
            <a:r>
              <a:rPr lang="en-US" sz="2000" dirty="0"/>
              <a:t>Efficient use of the IBC and IntraTMP reference area</a:t>
            </a:r>
          </a:p>
          <a:p>
            <a:endParaRPr lang="en-US" sz="2000" dirty="0"/>
          </a:p>
          <a:p>
            <a:r>
              <a:rPr lang="en-US" sz="2000" dirty="0"/>
              <a:t>Require very small additional logic  to compute the sampling factor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Luma gains ranging from -0.70% to -0.32% in AI</a:t>
            </a:r>
          </a:p>
          <a:p>
            <a:endParaRPr lang="en-US" sz="2000" dirty="0"/>
          </a:p>
          <a:p>
            <a:r>
              <a:rPr lang="en-US" sz="2000" dirty="0"/>
              <a:t>Slight encoder run time increase ≈ 101% 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Propose for study in the next round of EE2</a:t>
            </a:r>
          </a:p>
          <a:p>
            <a:pPr marL="457200" lvl="1" indent="0">
              <a:lnSpc>
                <a:spcPct val="160000"/>
              </a:lnSpc>
              <a:buNone/>
            </a:pPr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319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JVET-AF0161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CD25FA-C9B8-55A7-F0C1-EF88CA2B17D9}"/>
              </a:ext>
            </a:extLst>
          </p:cNvPr>
          <p:cNvSpPr/>
          <p:nvPr/>
        </p:nvSpPr>
        <p:spPr>
          <a:xfrm>
            <a:off x="505838" y="6401118"/>
            <a:ext cx="1391056" cy="45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nterDigital logo which acts as a link to the home page">
            <a:extLst>
              <a:ext uri="{FF2B5EF4-FFF2-40B4-BE49-F238E27FC236}">
                <a16:creationId xmlns:a16="http://schemas.microsoft.com/office/drawing/2014/main" id="{5EC451BF-42FB-EB9C-1778-7EFE6A227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0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15222</TotalTime>
  <Words>889</Words>
  <Application>Microsoft Office PowerPoint</Application>
  <PresentationFormat>Widescreen</PresentationFormat>
  <Paragraphs>91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Agency FB</vt:lpstr>
      <vt:lpstr>Arial</vt:lpstr>
      <vt:lpstr>Calibri</vt:lpstr>
      <vt:lpstr>Cambria Math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 JVET-AF0161  AHG12: Harmonized IBC/ITMP search area with adaptive sampling factor</vt:lpstr>
      <vt:lpstr>Summary</vt:lpstr>
      <vt:lpstr>AHG12: Harmonized IBC/ITMP search area with adaptive sampling factor</vt:lpstr>
      <vt:lpstr>AHG12: Harmonized IBC/ITMP search area with adaptive sampling factor</vt:lpstr>
      <vt:lpstr>AHG12: Harmonized IBC/ITMP search area with adaptive sampling factor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623</cp:revision>
  <cp:lastPrinted>2019-07-30T14:28:07Z</cp:lastPrinted>
  <dcterms:created xsi:type="dcterms:W3CDTF">2020-02-24T15:31:07Z</dcterms:created>
  <dcterms:modified xsi:type="dcterms:W3CDTF">2023-10-14T13:22:46Z</dcterms:modified>
</cp:coreProperties>
</file>