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833" r:id="rId4"/>
  </p:sldMasterIdLst>
  <p:notesMasterIdLst>
    <p:notesMasterId r:id="rId16"/>
  </p:notesMasterIdLst>
  <p:handoutMasterIdLst>
    <p:handoutMasterId r:id="rId17"/>
  </p:handoutMasterIdLst>
  <p:sldIdLst>
    <p:sldId id="2142533578" r:id="rId5"/>
    <p:sldId id="898" r:id="rId6"/>
    <p:sldId id="2142533580" r:id="rId7"/>
    <p:sldId id="899" r:id="rId8"/>
    <p:sldId id="2142533582" r:id="rId9"/>
    <p:sldId id="901" r:id="rId10"/>
    <p:sldId id="2142533585" r:id="rId11"/>
    <p:sldId id="2142533586" r:id="rId12"/>
    <p:sldId id="2142533588" r:id="rId13"/>
    <p:sldId id="2142533581" r:id="rId14"/>
    <p:sldId id="214253357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898"/>
            <p14:sldId id="2142533580"/>
            <p14:sldId id="899"/>
            <p14:sldId id="2142533582"/>
            <p14:sldId id="901"/>
            <p14:sldId id="2142533585"/>
            <p14:sldId id="2142533586"/>
            <p14:sldId id="2142533588"/>
            <p14:sldId id="2142533581"/>
            <p14:sldId id="21425335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34C6B9-92E4-6086-7903-7905A5261E32}" name="Dmytro Rusanovskyy" initials="DR" userId="S::dmytror@qti.qualcomm.com::621f73b1-0084-4349-83c1-86917e0e3b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91817A-9DA9-45B8-B399-90D0007923E3}" v="1" dt="2023-10-19T17:20:01.2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65" d="100"/>
          <a:sy n="65" d="100"/>
        </p:scale>
        <p:origin x="720" y="78"/>
      </p:cViewPr>
      <p:guideLst/>
    </p:cSldViewPr>
  </p:slideViewPr>
  <p:outlineViewPr>
    <p:cViewPr>
      <p:scale>
        <a:sx n="33" d="100"/>
        <a:sy n="33" d="100"/>
      </p:scale>
      <p:origin x="0" y="-48324"/>
    </p:cViewPr>
  </p:outlineViewPr>
  <p:notesTextViewPr>
    <p:cViewPr>
      <p:scale>
        <a:sx n="1" d="1"/>
        <a:sy n="1" d="1"/>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ytro Rusanovskyy" userId="621f73b1-0084-4349-83c1-86917e0e3bb7" providerId="ADAL" clId="{3054E510-63B3-421E-B112-CADC5F5C9582}"/>
    <pc:docChg chg="custSel modSld">
      <pc:chgData name="Dmytro Rusanovskyy" userId="621f73b1-0084-4349-83c1-86917e0e3bb7" providerId="ADAL" clId="{3054E510-63B3-421E-B112-CADC5F5C9582}" dt="2023-10-16T14:57:07.316" v="81" actId="6549"/>
      <pc:docMkLst>
        <pc:docMk/>
      </pc:docMkLst>
      <pc:sldChg chg="modSp mod">
        <pc:chgData name="Dmytro Rusanovskyy" userId="621f73b1-0084-4349-83c1-86917e0e3bb7" providerId="ADAL" clId="{3054E510-63B3-421E-B112-CADC5F5C9582}" dt="2023-10-16T14:55:03.633" v="37" actId="20577"/>
        <pc:sldMkLst>
          <pc:docMk/>
          <pc:sldMk cId="1699612923" sldId="901"/>
        </pc:sldMkLst>
        <pc:spChg chg="mod">
          <ac:chgData name="Dmytro Rusanovskyy" userId="621f73b1-0084-4349-83c1-86917e0e3bb7" providerId="ADAL" clId="{3054E510-63B3-421E-B112-CADC5F5C9582}" dt="2023-10-16T14:55:03.633" v="37" actId="20577"/>
          <ac:spMkLst>
            <pc:docMk/>
            <pc:sldMk cId="1699612923" sldId="901"/>
            <ac:spMk id="9" creationId="{84F70BD7-8550-0434-760D-08C86E74D457}"/>
          </ac:spMkLst>
        </pc:spChg>
      </pc:sldChg>
      <pc:sldChg chg="modSp mod">
        <pc:chgData name="Dmytro Rusanovskyy" userId="621f73b1-0084-4349-83c1-86917e0e3bb7" providerId="ADAL" clId="{3054E510-63B3-421E-B112-CADC5F5C9582}" dt="2023-10-16T14:57:07.316" v="81" actId="6549"/>
        <pc:sldMkLst>
          <pc:docMk/>
          <pc:sldMk cId="2636485099" sldId="2142533581"/>
        </pc:sldMkLst>
        <pc:spChg chg="mod">
          <ac:chgData name="Dmytro Rusanovskyy" userId="621f73b1-0084-4349-83c1-86917e0e3bb7" providerId="ADAL" clId="{3054E510-63B3-421E-B112-CADC5F5C9582}" dt="2023-10-16T14:57:07.316" v="81" actId="6549"/>
          <ac:spMkLst>
            <pc:docMk/>
            <pc:sldMk cId="2636485099" sldId="2142533581"/>
            <ac:spMk id="8" creationId="{28E2B615-10AF-33F7-68FF-FA85283B737B}"/>
          </ac:spMkLst>
        </pc:spChg>
      </pc:sldChg>
      <pc:sldChg chg="addCm">
        <pc:chgData name="Dmytro Rusanovskyy" userId="621f73b1-0084-4349-83c1-86917e0e3bb7" providerId="ADAL" clId="{3054E510-63B3-421E-B112-CADC5F5C9582}" dt="2023-10-16T14:54:31.758" v="0"/>
        <pc:sldMkLst>
          <pc:docMk/>
          <pc:sldMk cId="3410306886" sldId="2142533582"/>
        </pc:sldMkLst>
        <pc:extLst>
          <p:ext xmlns:p="http://schemas.openxmlformats.org/presentationml/2006/main" uri="{D6D511B9-2390-475A-947B-AFAB55BFBCF1}">
            <pc226:cmChg xmlns:pc226="http://schemas.microsoft.com/office/powerpoint/2022/06/main/command" chg="add">
              <pc226:chgData name="Dmytro Rusanovskyy" userId="621f73b1-0084-4349-83c1-86917e0e3bb7" providerId="ADAL" clId="{3054E510-63B3-421E-B112-CADC5F5C9582}" dt="2023-10-16T14:54:31.758" v="0"/>
              <pc2:cmMkLst xmlns:pc2="http://schemas.microsoft.com/office/powerpoint/2019/9/main/command">
                <pc:docMk/>
                <pc:sldMk cId="3410306886" sldId="2142533582"/>
                <pc2:cmMk id="{0D286255-1D99-411A-B06D-3304448EB3E2}"/>
              </pc2:cmMkLst>
            </pc226:cmChg>
          </p:ext>
        </pc:extLst>
      </pc:sldChg>
      <pc:sldChg chg="modSp mod">
        <pc:chgData name="Dmytro Rusanovskyy" userId="621f73b1-0084-4349-83c1-86917e0e3bb7" providerId="ADAL" clId="{3054E510-63B3-421E-B112-CADC5F5C9582}" dt="2023-10-16T14:56:41.982" v="38" actId="20577"/>
        <pc:sldMkLst>
          <pc:docMk/>
          <pc:sldMk cId="1104591433" sldId="2142533585"/>
        </pc:sldMkLst>
        <pc:spChg chg="mod">
          <ac:chgData name="Dmytro Rusanovskyy" userId="621f73b1-0084-4349-83c1-86917e0e3bb7" providerId="ADAL" clId="{3054E510-63B3-421E-B112-CADC5F5C9582}" dt="2023-10-16T14:56:41.982" v="38" actId="20577"/>
          <ac:spMkLst>
            <pc:docMk/>
            <pc:sldMk cId="1104591433" sldId="2142533585"/>
            <ac:spMk id="9" creationId="{84F70BD7-8550-0434-760D-08C86E74D457}"/>
          </ac:spMkLst>
        </pc:spChg>
      </pc:sldChg>
    </pc:docChg>
  </pc:docChgLst>
  <pc:docChgLst>
    <pc:chgData name="Yun Li" userId="159c9082-0f36-49cd-9c8f-1d7b7046462d" providerId="ADAL" clId="{9391817A-9DA9-45B8-B399-90D0007923E3}"/>
    <pc:docChg chg="undo custSel addSld delSld modSld modSection">
      <pc:chgData name="Yun Li" userId="159c9082-0f36-49cd-9c8f-1d7b7046462d" providerId="ADAL" clId="{9391817A-9DA9-45B8-B399-90D0007923E3}" dt="2023-10-19T17:36:26.003" v="197" actId="20577"/>
      <pc:docMkLst>
        <pc:docMk/>
      </pc:docMkLst>
      <pc:sldChg chg="modSp mod">
        <pc:chgData name="Yun Li" userId="159c9082-0f36-49cd-9c8f-1d7b7046462d" providerId="ADAL" clId="{9391817A-9DA9-45B8-B399-90D0007923E3}" dt="2023-10-19T17:34:53.112" v="190" actId="113"/>
        <pc:sldMkLst>
          <pc:docMk/>
          <pc:sldMk cId="870665549" sldId="898"/>
        </pc:sldMkLst>
        <pc:spChg chg="mod">
          <ac:chgData name="Yun Li" userId="159c9082-0f36-49cd-9c8f-1d7b7046462d" providerId="ADAL" clId="{9391817A-9DA9-45B8-B399-90D0007923E3}" dt="2023-10-19T17:34:53.112" v="190" actId="113"/>
          <ac:spMkLst>
            <pc:docMk/>
            <pc:sldMk cId="870665549" sldId="898"/>
            <ac:spMk id="86" creationId="{36BACACF-A2E7-0C6A-9EC8-614BEE11AED4}"/>
          </ac:spMkLst>
        </pc:spChg>
      </pc:sldChg>
      <pc:sldChg chg="modSp mod">
        <pc:chgData name="Yun Li" userId="159c9082-0f36-49cd-9c8f-1d7b7046462d" providerId="ADAL" clId="{9391817A-9DA9-45B8-B399-90D0007923E3}" dt="2023-10-19T17:36:26.003" v="197" actId="20577"/>
        <pc:sldMkLst>
          <pc:docMk/>
          <pc:sldMk cId="2636485099" sldId="2142533581"/>
        </pc:sldMkLst>
        <pc:spChg chg="mod">
          <ac:chgData name="Yun Li" userId="159c9082-0f36-49cd-9c8f-1d7b7046462d" providerId="ADAL" clId="{9391817A-9DA9-45B8-B399-90D0007923E3}" dt="2023-10-19T17:36:26.003" v="197" actId="20577"/>
          <ac:spMkLst>
            <pc:docMk/>
            <pc:sldMk cId="2636485099" sldId="2142533581"/>
            <ac:spMk id="8" creationId="{28E2B615-10AF-33F7-68FF-FA85283B737B}"/>
          </ac:spMkLst>
        </pc:spChg>
      </pc:sldChg>
      <pc:sldChg chg="del">
        <pc:chgData name="Yun Li" userId="159c9082-0f36-49cd-9c8f-1d7b7046462d" providerId="ADAL" clId="{9391817A-9DA9-45B8-B399-90D0007923E3}" dt="2023-10-19T17:20:06.460" v="1" actId="47"/>
        <pc:sldMkLst>
          <pc:docMk/>
          <pc:sldMk cId="3792268902" sldId="2142533587"/>
        </pc:sldMkLst>
      </pc:sldChg>
      <pc:sldChg chg="add">
        <pc:chgData name="Yun Li" userId="159c9082-0f36-49cd-9c8f-1d7b7046462d" providerId="ADAL" clId="{9391817A-9DA9-45B8-B399-90D0007923E3}" dt="2023-10-19T17:20:01.213" v="0"/>
        <pc:sldMkLst>
          <pc:docMk/>
          <pc:sldMk cId="423267186" sldId="2142533588"/>
        </pc:sldMkLst>
      </pc:sldChg>
    </pc:docChg>
  </pc:docChgLst>
  <pc:docChgLst>
    <pc:chgData name="Yun Li" userId="159c9082-0f36-49cd-9c8f-1d7b7046462d" providerId="ADAL" clId="{596A3960-9F0C-4954-AC37-BF52B982D340}"/>
    <pc:docChg chg="custSel modSld">
      <pc:chgData name="Yun Li" userId="159c9082-0f36-49cd-9c8f-1d7b7046462d" providerId="ADAL" clId="{596A3960-9F0C-4954-AC37-BF52B982D340}" dt="2023-10-19T14:21:27.144" v="250" actId="1076"/>
      <pc:docMkLst>
        <pc:docMk/>
      </pc:docMkLst>
      <pc:sldChg chg="modSp mod">
        <pc:chgData name="Yun Li" userId="159c9082-0f36-49cd-9c8f-1d7b7046462d" providerId="ADAL" clId="{596A3960-9F0C-4954-AC37-BF52B982D340}" dt="2023-10-16T20:07:33.497" v="234" actId="2711"/>
        <pc:sldMkLst>
          <pc:docMk/>
          <pc:sldMk cId="870665549" sldId="898"/>
        </pc:sldMkLst>
        <pc:spChg chg="mod">
          <ac:chgData name="Yun Li" userId="159c9082-0f36-49cd-9c8f-1d7b7046462d" providerId="ADAL" clId="{596A3960-9F0C-4954-AC37-BF52B982D340}" dt="2023-10-16T20:07:33.497" v="234" actId="2711"/>
          <ac:spMkLst>
            <pc:docMk/>
            <pc:sldMk cId="870665549" sldId="898"/>
            <ac:spMk id="86" creationId="{36BACACF-A2E7-0C6A-9EC8-614BEE11AED4}"/>
          </ac:spMkLst>
        </pc:spChg>
      </pc:sldChg>
      <pc:sldChg chg="modSp mod">
        <pc:chgData name="Yun Li" userId="159c9082-0f36-49cd-9c8f-1d7b7046462d" providerId="ADAL" clId="{596A3960-9F0C-4954-AC37-BF52B982D340}" dt="2023-10-16T20:27:49.710" v="238" actId="20577"/>
        <pc:sldMkLst>
          <pc:docMk/>
          <pc:sldMk cId="1699612923" sldId="901"/>
        </pc:sldMkLst>
        <pc:spChg chg="mod">
          <ac:chgData name="Yun Li" userId="159c9082-0f36-49cd-9c8f-1d7b7046462d" providerId="ADAL" clId="{596A3960-9F0C-4954-AC37-BF52B982D340}" dt="2023-10-16T20:27:49.710" v="238" actId="20577"/>
          <ac:spMkLst>
            <pc:docMk/>
            <pc:sldMk cId="1699612923" sldId="901"/>
            <ac:spMk id="2" creationId="{00000000-0000-0000-0000-000000000000}"/>
          </ac:spMkLst>
        </pc:spChg>
      </pc:sldChg>
      <pc:sldChg chg="modSp mod">
        <pc:chgData name="Yun Li" userId="159c9082-0f36-49cd-9c8f-1d7b7046462d" providerId="ADAL" clId="{596A3960-9F0C-4954-AC37-BF52B982D340}" dt="2023-10-16T20:27:11.690" v="235" actId="20577"/>
        <pc:sldMkLst>
          <pc:docMk/>
          <pc:sldMk cId="2636485099" sldId="2142533581"/>
        </pc:sldMkLst>
        <pc:spChg chg="mod">
          <ac:chgData name="Yun Li" userId="159c9082-0f36-49cd-9c8f-1d7b7046462d" providerId="ADAL" clId="{596A3960-9F0C-4954-AC37-BF52B982D340}" dt="2023-10-16T20:27:11.690" v="235" actId="20577"/>
          <ac:spMkLst>
            <pc:docMk/>
            <pc:sldMk cId="2636485099" sldId="2142533581"/>
            <ac:spMk id="8" creationId="{28E2B615-10AF-33F7-68FF-FA85283B737B}"/>
          </ac:spMkLst>
        </pc:spChg>
      </pc:sldChg>
      <pc:sldChg chg="modSp mod delCm">
        <pc:chgData name="Yun Li" userId="159c9082-0f36-49cd-9c8f-1d7b7046462d" providerId="ADAL" clId="{596A3960-9F0C-4954-AC37-BF52B982D340}" dt="2023-10-19T14:21:27.144" v="250" actId="1076"/>
        <pc:sldMkLst>
          <pc:docMk/>
          <pc:sldMk cId="3410306886" sldId="2142533582"/>
        </pc:sldMkLst>
        <pc:graphicFrameChg chg="mod">
          <ac:chgData name="Yun Li" userId="159c9082-0f36-49cd-9c8f-1d7b7046462d" providerId="ADAL" clId="{596A3960-9F0C-4954-AC37-BF52B982D340}" dt="2023-10-19T14:21:27.144" v="250" actId="1076"/>
          <ac:graphicFrameMkLst>
            <pc:docMk/>
            <pc:sldMk cId="3410306886" sldId="2142533582"/>
            <ac:graphicFrameMk id="14" creationId="{25A631FE-94CC-1B26-FC6E-4FBA192B7737}"/>
          </ac:graphicFrameMkLst>
        </pc:graphicFrameChg>
        <pc:extLst>
          <p:ext xmlns:p="http://schemas.openxmlformats.org/presentationml/2006/main" uri="{D6D511B9-2390-475A-947B-AFAB55BFBCF1}">
            <pc226:cmChg xmlns:pc226="http://schemas.microsoft.com/office/powerpoint/2022/06/main/command" chg="del">
              <pc226:chgData name="Yun Li" userId="159c9082-0f36-49cd-9c8f-1d7b7046462d" providerId="ADAL" clId="{596A3960-9F0C-4954-AC37-BF52B982D340}" dt="2023-10-16T18:26:17.007" v="0"/>
              <pc2:cmMkLst xmlns:pc2="http://schemas.microsoft.com/office/powerpoint/2019/9/main/command">
                <pc:docMk/>
                <pc:sldMk cId="3410306886" sldId="2142533582"/>
                <pc2:cmMk id="{0D286255-1D99-411A-B06D-3304448EB3E2}"/>
              </pc2:cmMkLst>
            </pc226:cmChg>
          </p:ext>
        </pc:extLst>
      </pc:sldChg>
      <pc:sldChg chg="modSp mod">
        <pc:chgData name="Yun Li" userId="159c9082-0f36-49cd-9c8f-1d7b7046462d" providerId="ADAL" clId="{596A3960-9F0C-4954-AC37-BF52B982D340}" dt="2023-10-16T18:26:45.058" v="4" actId="20577"/>
        <pc:sldMkLst>
          <pc:docMk/>
          <pc:sldMk cId="1104591433" sldId="2142533585"/>
        </pc:sldMkLst>
        <pc:spChg chg="mod">
          <ac:chgData name="Yun Li" userId="159c9082-0f36-49cd-9c8f-1d7b7046462d" providerId="ADAL" clId="{596A3960-9F0C-4954-AC37-BF52B982D340}" dt="2023-10-16T18:26:45.058" v="4" actId="20577"/>
          <ac:spMkLst>
            <pc:docMk/>
            <pc:sldMk cId="1104591433" sldId="2142533585"/>
            <ac:spMk id="9" creationId="{84F70BD7-8550-0434-760D-08C86E74D457}"/>
          </ac:spMkLst>
        </pc:spChg>
      </pc:sldChg>
      <pc:sldChg chg="modSp mod">
        <pc:chgData name="Yun Li" userId="159c9082-0f36-49cd-9c8f-1d7b7046462d" providerId="ADAL" clId="{596A3960-9F0C-4954-AC37-BF52B982D340}" dt="2023-10-16T18:27:18.657" v="8" actId="20577"/>
        <pc:sldMkLst>
          <pc:docMk/>
          <pc:sldMk cId="3153883474" sldId="2142533586"/>
        </pc:sldMkLst>
        <pc:spChg chg="mod">
          <ac:chgData name="Yun Li" userId="159c9082-0f36-49cd-9c8f-1d7b7046462d" providerId="ADAL" clId="{596A3960-9F0C-4954-AC37-BF52B982D340}" dt="2023-10-16T18:27:18.657" v="8" actId="20577"/>
          <ac:spMkLst>
            <pc:docMk/>
            <pc:sldMk cId="3153883474" sldId="2142533586"/>
            <ac:spMk id="9" creationId="{84F70BD7-8550-0434-760D-08C86E74D457}"/>
          </ac:spMkLst>
        </pc:spChg>
      </pc:sldChg>
      <pc:sldChg chg="addSp modSp mod">
        <pc:chgData name="Yun Li" userId="159c9082-0f36-49cd-9c8f-1d7b7046462d" providerId="ADAL" clId="{596A3960-9F0C-4954-AC37-BF52B982D340}" dt="2023-10-17T06:59:07.955" v="249"/>
        <pc:sldMkLst>
          <pc:docMk/>
          <pc:sldMk cId="3792268902" sldId="2142533587"/>
        </pc:sldMkLst>
        <pc:spChg chg="mod">
          <ac:chgData name="Yun Li" userId="159c9082-0f36-49cd-9c8f-1d7b7046462d" providerId="ADAL" clId="{596A3960-9F0C-4954-AC37-BF52B982D340}" dt="2023-10-16T18:30:50.621" v="190" actId="1076"/>
          <ac:spMkLst>
            <pc:docMk/>
            <pc:sldMk cId="3792268902" sldId="2142533587"/>
            <ac:spMk id="3" creationId="{42177BB4-2BCA-EFE4-3B4C-5BEE8AB62ADF}"/>
          </ac:spMkLst>
        </pc:spChg>
        <pc:spChg chg="add mod">
          <ac:chgData name="Yun Li" userId="159c9082-0f36-49cd-9c8f-1d7b7046462d" providerId="ADAL" clId="{596A3960-9F0C-4954-AC37-BF52B982D340}" dt="2023-10-16T18:30:01.924" v="187" actId="20577"/>
          <ac:spMkLst>
            <pc:docMk/>
            <pc:sldMk cId="3792268902" sldId="2142533587"/>
            <ac:spMk id="4" creationId="{AC0FDB93-C7BD-7FA7-FFDA-94A5CA810CA5}"/>
          </ac:spMkLst>
        </pc:spChg>
        <pc:spChg chg="mod">
          <ac:chgData name="Yun Li" userId="159c9082-0f36-49cd-9c8f-1d7b7046462d" providerId="ADAL" clId="{596A3960-9F0C-4954-AC37-BF52B982D340}" dt="2023-10-16T18:28:29.771" v="50" actId="20577"/>
          <ac:spMkLst>
            <pc:docMk/>
            <pc:sldMk cId="3792268902" sldId="2142533587"/>
            <ac:spMk id="9" creationId="{84F70BD7-8550-0434-760D-08C86E74D457}"/>
          </ac:spMkLst>
        </pc:spChg>
        <pc:spChg chg="mod">
          <ac:chgData name="Yun Li" userId="159c9082-0f36-49cd-9c8f-1d7b7046462d" providerId="ADAL" clId="{596A3960-9F0C-4954-AC37-BF52B982D340}" dt="2023-10-16T18:30:44.515" v="189" actId="1076"/>
          <ac:spMkLst>
            <pc:docMk/>
            <pc:sldMk cId="3792268902" sldId="2142533587"/>
            <ac:spMk id="20" creationId="{B914C486-E359-CBBE-25F4-6929CDC09AA6}"/>
          </ac:spMkLst>
        </pc:spChg>
        <pc:graphicFrameChg chg="mod">
          <ac:chgData name="Yun Li" userId="159c9082-0f36-49cd-9c8f-1d7b7046462d" providerId="ADAL" clId="{596A3960-9F0C-4954-AC37-BF52B982D340}" dt="2023-10-17T06:59:07.955" v="249"/>
          <ac:graphicFrameMkLst>
            <pc:docMk/>
            <pc:sldMk cId="3792268902" sldId="2142533587"/>
            <ac:graphicFrameMk id="6" creationId="{A28B93E8-11FA-6DAA-F70B-1EB88CCB1B3D}"/>
          </ac:graphicFrameMkLst>
        </pc:graphicFrameChg>
        <pc:graphicFrameChg chg="mod">
          <ac:chgData name="Yun Li" userId="159c9082-0f36-49cd-9c8f-1d7b7046462d" providerId="ADAL" clId="{596A3960-9F0C-4954-AC37-BF52B982D340}" dt="2023-10-17T06:56:46.743" v="246"/>
          <ac:graphicFrameMkLst>
            <pc:docMk/>
            <pc:sldMk cId="3792268902" sldId="2142533587"/>
            <ac:graphicFrameMk id="7" creationId="{853BB982-BF34-ADB3-A277-1F25161F11A4}"/>
          </ac:graphicFrameMkLst>
        </pc:graphicFrameChg>
        <pc:graphicFrameChg chg="mod">
          <ac:chgData name="Yun Li" userId="159c9082-0f36-49cd-9c8f-1d7b7046462d" providerId="ADAL" clId="{596A3960-9F0C-4954-AC37-BF52B982D340}" dt="2023-10-17T06:58:56.808" v="248" actId="14100"/>
          <ac:graphicFrameMkLst>
            <pc:docMk/>
            <pc:sldMk cId="3792268902" sldId="2142533587"/>
            <ac:graphicFrameMk id="8" creationId="{92B0E215-A004-7491-14DF-D8C93E9F75BF}"/>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320" b="0" i="0" u="none" strike="noStrike" kern="1200" spc="0" baseline="0">
                <a:solidFill>
                  <a:schemeClr val="tx1">
                    <a:lumMod val="65000"/>
                    <a:lumOff val="35000"/>
                  </a:schemeClr>
                </a:solidFill>
                <a:latin typeface="+mn-lt"/>
                <a:ea typeface="+mn-ea"/>
                <a:cs typeface="+mn-cs"/>
              </a:defRPr>
            </a:pPr>
            <a:r>
              <a:rPr lang="en-US"/>
              <a:t>Luma Validation Loss, L1</a:t>
            </a:r>
          </a:p>
        </c:rich>
      </c:tx>
      <c:overlay val="0"/>
      <c:spPr>
        <a:noFill/>
        <a:ln>
          <a:noFill/>
        </a:ln>
        <a:effectLst/>
      </c:spPr>
      <c:txPr>
        <a:bodyPr rot="0" spcFirstLastPara="1" vertOverflow="ellipsis" vert="horz" wrap="square" anchor="ctr" anchorCtr="1"/>
        <a:lstStyle/>
        <a:p>
          <a:pPr>
            <a:defRPr sz="132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355314960629921"/>
          <c:y val="0.17171296296296296"/>
          <c:w val="0.82968197725284332"/>
          <c:h val="0.72088764946048411"/>
        </c:manualLayout>
      </c:layout>
      <c:scatterChart>
        <c:scatterStyle val="lineMarker"/>
        <c:varyColors val="0"/>
        <c:ser>
          <c:idx val="0"/>
          <c:order val="0"/>
          <c:tx>
            <c:strRef>
              <c:f>Transformer_Valid_Loss_Comparis!$A$1</c:f>
              <c:strCache>
                <c:ptCount val="1"/>
                <c:pt idx="0">
                  <c:v>HOP</c:v>
                </c:pt>
              </c:strCache>
            </c:strRef>
          </c:tx>
          <c:spPr>
            <a:ln w="19050" cap="rnd">
              <a:solidFill>
                <a:schemeClr val="tx1"/>
              </a:solidFill>
              <a:round/>
            </a:ln>
            <a:effectLst/>
          </c:spPr>
          <c:marker>
            <c:symbol val="circle"/>
            <c:size val="5"/>
            <c:spPr>
              <a:solidFill>
                <a:schemeClr val="tx1"/>
              </a:solidFill>
              <a:ln w="9525">
                <a:solidFill>
                  <a:schemeClr val="tx1"/>
                </a:solidFill>
              </a:ln>
              <a:effectLst/>
            </c:spPr>
          </c:marker>
          <c:xVal>
            <c:numRef>
              <c:f>Transformer_Valid_Loss_Comparis!$B$3:$B$22</c:f>
              <c:numCache>
                <c:formatCode>General</c:formatCode>
                <c:ptCount val="2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numCache>
            </c:numRef>
          </c:xVal>
          <c:yVal>
            <c:numRef>
              <c:f>Transformer_Valid_Loss_Comparis!$C$3:$C$20</c:f>
              <c:numCache>
                <c:formatCode>General</c:formatCode>
                <c:ptCount val="18"/>
                <c:pt idx="0">
                  <c:v>8.6333610000000009E-3</c:v>
                </c:pt>
                <c:pt idx="1">
                  <c:v>8.5824430000000004E-3</c:v>
                </c:pt>
                <c:pt idx="2">
                  <c:v>8.5643270000000001E-3</c:v>
                </c:pt>
                <c:pt idx="3">
                  <c:v>8.5514839999999998E-3</c:v>
                </c:pt>
                <c:pt idx="4">
                  <c:v>8.5462420000000008E-3</c:v>
                </c:pt>
                <c:pt idx="5">
                  <c:v>8.5387290000000001E-3</c:v>
                </c:pt>
                <c:pt idx="6">
                  <c:v>8.5356960000000006E-3</c:v>
                </c:pt>
                <c:pt idx="7">
                  <c:v>8.5343439999999993E-3</c:v>
                </c:pt>
                <c:pt idx="8">
                  <c:v>8.5310109999999998E-3</c:v>
                </c:pt>
                <c:pt idx="9">
                  <c:v>8.5272839999999996E-3</c:v>
                </c:pt>
                <c:pt idx="10">
                  <c:v>8.5262329999999994E-3</c:v>
                </c:pt>
                <c:pt idx="11">
                  <c:v>8.5222400000000004E-3</c:v>
                </c:pt>
                <c:pt idx="12">
                  <c:v>8.5256210000000006E-3</c:v>
                </c:pt>
                <c:pt idx="13">
                  <c:v>8.5233080000000003E-3</c:v>
                </c:pt>
                <c:pt idx="14">
                  <c:v>8.5209980000000001E-3</c:v>
                </c:pt>
                <c:pt idx="15">
                  <c:v>8.5064289999999994E-3</c:v>
                </c:pt>
                <c:pt idx="16">
                  <c:v>8.5057290000000001E-3</c:v>
                </c:pt>
                <c:pt idx="17">
                  <c:v>8.5038370000000002E-3</c:v>
                </c:pt>
              </c:numCache>
            </c:numRef>
          </c:yVal>
          <c:smooth val="0"/>
          <c:extLst>
            <c:ext xmlns:c16="http://schemas.microsoft.com/office/drawing/2014/chart" uri="{C3380CC4-5D6E-409C-BE32-E72D297353CC}">
              <c16:uniqueId val="{00000000-437D-4C46-A96E-20DE260F49A1}"/>
            </c:ext>
          </c:extLst>
        </c:ser>
        <c:ser>
          <c:idx val="1"/>
          <c:order val="1"/>
          <c:tx>
            <c:strRef>
              <c:f>Transformer_Valid_Loss_Comparis!$E$1</c:f>
              <c:strCache>
                <c:ptCount val="1"/>
                <c:pt idx="0">
                  <c:v>Proposed, Training 1</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Transformer_Valid_Loss_Comparis!$B$3:$B$22</c:f>
              <c:numCache>
                <c:formatCode>General</c:formatCode>
                <c:ptCount val="2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numCache>
            </c:numRef>
          </c:xVal>
          <c:yVal>
            <c:numRef>
              <c:f>Transformer_Valid_Loss_Comparis!$G$3:$G$20</c:f>
              <c:numCache>
                <c:formatCode>General</c:formatCode>
                <c:ptCount val="18"/>
                <c:pt idx="0">
                  <c:v>8.6042536422610196E-3</c:v>
                </c:pt>
                <c:pt idx="1">
                  <c:v>8.5503943264484406E-3</c:v>
                </c:pt>
                <c:pt idx="2">
                  <c:v>8.5305543616414001E-3</c:v>
                </c:pt>
                <c:pt idx="3">
                  <c:v>8.5146008059382404E-3</c:v>
                </c:pt>
                <c:pt idx="4">
                  <c:v>8.5048275068402204E-3</c:v>
                </c:pt>
                <c:pt idx="5">
                  <c:v>8.4983799606561591E-3</c:v>
                </c:pt>
                <c:pt idx="6">
                  <c:v>8.49214103072881E-3</c:v>
                </c:pt>
                <c:pt idx="7">
                  <c:v>8.4856972098350508E-3</c:v>
                </c:pt>
                <c:pt idx="8">
                  <c:v>8.4885628893971408E-3</c:v>
                </c:pt>
                <c:pt idx="9">
                  <c:v>8.4835514426231298E-3</c:v>
                </c:pt>
                <c:pt idx="10">
                  <c:v>8.4837470203638007E-3</c:v>
                </c:pt>
                <c:pt idx="11">
                  <c:v>8.4882816299796104E-3</c:v>
                </c:pt>
                <c:pt idx="12">
                  <c:v>8.4809856489300693E-3</c:v>
                </c:pt>
                <c:pt idx="13">
                  <c:v>8.4745446220040304E-3</c:v>
                </c:pt>
                <c:pt idx="14">
                  <c:v>8.4809754043817503E-3</c:v>
                </c:pt>
                <c:pt idx="15">
                  <c:v>8.4614278748631408E-3</c:v>
                </c:pt>
                <c:pt idx="16">
                  <c:v>8.4619978442788107E-3</c:v>
                </c:pt>
                <c:pt idx="17">
                  <c:v>8.4616132080554893E-3</c:v>
                </c:pt>
              </c:numCache>
            </c:numRef>
          </c:yVal>
          <c:smooth val="0"/>
          <c:extLst>
            <c:ext xmlns:c16="http://schemas.microsoft.com/office/drawing/2014/chart" uri="{C3380CC4-5D6E-409C-BE32-E72D297353CC}">
              <c16:uniqueId val="{00000001-437D-4C46-A96E-20DE260F49A1}"/>
            </c:ext>
          </c:extLst>
        </c:ser>
        <c:ser>
          <c:idx val="2"/>
          <c:order val="2"/>
          <c:tx>
            <c:strRef>
              <c:f>Transformer_Valid_Loss_Comparis!$I$1</c:f>
              <c:strCache>
                <c:ptCount val="1"/>
                <c:pt idx="0">
                  <c:v>Proposed, Training 2</c:v>
                </c:pt>
              </c:strCache>
            </c:strRef>
          </c:tx>
          <c:spPr>
            <a:ln w="19050" cap="rnd">
              <a:solidFill>
                <a:srgbClr val="FF0000"/>
              </a:solidFill>
              <a:round/>
            </a:ln>
            <a:effectLst/>
          </c:spPr>
          <c:marker>
            <c:symbol val="circle"/>
            <c:size val="5"/>
            <c:spPr>
              <a:solidFill>
                <a:srgbClr val="FF0000"/>
              </a:solidFill>
              <a:ln w="9525">
                <a:solidFill>
                  <a:srgbClr val="FF0000"/>
                </a:solidFill>
              </a:ln>
              <a:effectLst/>
            </c:spPr>
          </c:marker>
          <c:xVal>
            <c:numRef>
              <c:f>Transformer_Valid_Loss_Comparis!$B$3:$B$22</c:f>
              <c:numCache>
                <c:formatCode>General</c:formatCode>
                <c:ptCount val="2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numCache>
            </c:numRef>
          </c:xVal>
          <c:yVal>
            <c:numRef>
              <c:f>Transformer_Valid_Loss_Comparis!$K$3:$K$14</c:f>
              <c:numCache>
                <c:formatCode>General</c:formatCode>
                <c:ptCount val="12"/>
                <c:pt idx="0">
                  <c:v>8.6042540000000004E-3</c:v>
                </c:pt>
                <c:pt idx="1">
                  <c:v>8.5503939999999994E-3</c:v>
                </c:pt>
                <c:pt idx="2">
                  <c:v>8.5305539999999992E-3</c:v>
                </c:pt>
                <c:pt idx="3">
                  <c:v>8.5146010000000001E-3</c:v>
                </c:pt>
                <c:pt idx="4">
                  <c:v>8.5048280000000007E-3</c:v>
                </c:pt>
                <c:pt idx="5">
                  <c:v>8.4983799999999998E-3</c:v>
                </c:pt>
                <c:pt idx="6">
                  <c:v>8.4921409999999999E-3</c:v>
                </c:pt>
                <c:pt idx="7">
                  <c:v>8.4856970000000004E-3</c:v>
                </c:pt>
                <c:pt idx="8">
                  <c:v>8.4885629999999993E-3</c:v>
                </c:pt>
                <c:pt idx="9">
                  <c:v>8.4835510000000006E-3</c:v>
                </c:pt>
                <c:pt idx="10">
                  <c:v>8.4837469999999998E-3</c:v>
                </c:pt>
                <c:pt idx="11">
                  <c:v>8.4692359999999998E-3</c:v>
                </c:pt>
              </c:numCache>
            </c:numRef>
          </c:yVal>
          <c:smooth val="0"/>
          <c:extLst>
            <c:ext xmlns:c16="http://schemas.microsoft.com/office/drawing/2014/chart" uri="{C3380CC4-5D6E-409C-BE32-E72D297353CC}">
              <c16:uniqueId val="{00000002-437D-4C46-A96E-20DE260F49A1}"/>
            </c:ext>
          </c:extLst>
        </c:ser>
        <c:dLbls>
          <c:showLegendKey val="0"/>
          <c:showVal val="0"/>
          <c:showCatName val="0"/>
          <c:showSerName val="0"/>
          <c:showPercent val="0"/>
          <c:showBubbleSize val="0"/>
        </c:dLbls>
        <c:axId val="473059120"/>
        <c:axId val="365198992"/>
      </c:scatterChart>
      <c:valAx>
        <c:axId val="4730591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365198992"/>
        <c:crosses val="autoZero"/>
        <c:crossBetween val="midCat"/>
      </c:valAx>
      <c:valAx>
        <c:axId val="3651989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473059120"/>
        <c:crosses val="autoZero"/>
        <c:crossBetween val="midCat"/>
      </c:valAx>
      <c:spPr>
        <a:noFill/>
        <a:ln>
          <a:noFill/>
        </a:ln>
        <a:effectLst/>
      </c:spPr>
    </c:plotArea>
    <c:legend>
      <c:legendPos val="r"/>
      <c:layout>
        <c:manualLayout>
          <c:xMode val="edge"/>
          <c:yMode val="edge"/>
          <c:x val="0.49645734908136485"/>
          <c:y val="0.17931612715077283"/>
          <c:w val="0.45909820647419075"/>
          <c:h val="0.2343766404199475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Chroma Validation Loss, L1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355314960629921"/>
          <c:y val="0.17171296296296296"/>
          <c:w val="0.82968197725284332"/>
          <c:h val="0.72088764946048411"/>
        </c:manualLayout>
      </c:layout>
      <c:scatterChart>
        <c:scatterStyle val="lineMarker"/>
        <c:varyColors val="0"/>
        <c:ser>
          <c:idx val="0"/>
          <c:order val="0"/>
          <c:tx>
            <c:strRef>
              <c:f>Transformer_Valid_Loss_Comparis!$A$1</c:f>
              <c:strCache>
                <c:ptCount val="1"/>
                <c:pt idx="0">
                  <c:v>HOP</c:v>
                </c:pt>
              </c:strCache>
            </c:strRef>
          </c:tx>
          <c:spPr>
            <a:ln w="19050" cap="rnd">
              <a:solidFill>
                <a:schemeClr val="tx1"/>
              </a:solidFill>
              <a:round/>
            </a:ln>
            <a:effectLst/>
          </c:spPr>
          <c:marker>
            <c:symbol val="circle"/>
            <c:size val="5"/>
            <c:spPr>
              <a:solidFill>
                <a:schemeClr val="tx1"/>
              </a:solidFill>
              <a:ln w="9525">
                <a:solidFill>
                  <a:schemeClr val="tx1"/>
                </a:solidFill>
              </a:ln>
              <a:effectLst/>
            </c:spPr>
          </c:marker>
          <c:xVal>
            <c:numRef>
              <c:f>Transformer_Valid_Loss_Comparis!$B$3:$B$22</c:f>
              <c:numCache>
                <c:formatCode>General</c:formatCode>
                <c:ptCount val="2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numCache>
            </c:numRef>
          </c:xVal>
          <c:yVal>
            <c:numRef>
              <c:f>Transformer_Valid_Loss_Comparis!$C$27:$C$44</c:f>
              <c:numCache>
                <c:formatCode>General</c:formatCode>
                <c:ptCount val="18"/>
                <c:pt idx="0">
                  <c:v>4.6822369999999997E-3</c:v>
                </c:pt>
                <c:pt idx="1">
                  <c:v>4.6203269999999996E-3</c:v>
                </c:pt>
                <c:pt idx="2">
                  <c:v>4.6004799999999997E-3</c:v>
                </c:pt>
                <c:pt idx="3">
                  <c:v>4.583508E-3</c:v>
                </c:pt>
                <c:pt idx="4">
                  <c:v>4.5813629999999998E-3</c:v>
                </c:pt>
                <c:pt idx="5">
                  <c:v>4.5743470000000003E-3</c:v>
                </c:pt>
                <c:pt idx="6">
                  <c:v>4.5705549999999996E-3</c:v>
                </c:pt>
                <c:pt idx="7">
                  <c:v>4.5704079999999998E-3</c:v>
                </c:pt>
                <c:pt idx="8">
                  <c:v>4.5623820000000002E-3</c:v>
                </c:pt>
                <c:pt idx="9">
                  <c:v>4.5577459999999997E-3</c:v>
                </c:pt>
                <c:pt idx="10">
                  <c:v>4.558472E-3</c:v>
                </c:pt>
                <c:pt idx="11">
                  <c:v>4.5532539999999996E-3</c:v>
                </c:pt>
                <c:pt idx="12">
                  <c:v>4.5554979999999998E-3</c:v>
                </c:pt>
                <c:pt idx="13">
                  <c:v>4.5511220000000003E-3</c:v>
                </c:pt>
                <c:pt idx="14">
                  <c:v>4.5532410000000004E-3</c:v>
                </c:pt>
                <c:pt idx="15">
                  <c:v>4.5316820000000004E-3</c:v>
                </c:pt>
                <c:pt idx="16">
                  <c:v>4.5314250000000004E-3</c:v>
                </c:pt>
                <c:pt idx="17">
                  <c:v>4.5297719999999996E-3</c:v>
                </c:pt>
              </c:numCache>
            </c:numRef>
          </c:yVal>
          <c:smooth val="0"/>
          <c:extLst>
            <c:ext xmlns:c16="http://schemas.microsoft.com/office/drawing/2014/chart" uri="{C3380CC4-5D6E-409C-BE32-E72D297353CC}">
              <c16:uniqueId val="{00000000-511C-4050-B550-33C87BAFB15E}"/>
            </c:ext>
          </c:extLst>
        </c:ser>
        <c:ser>
          <c:idx val="1"/>
          <c:order val="1"/>
          <c:tx>
            <c:strRef>
              <c:f>Transformer_Valid_Loss_Comparis!$E$1</c:f>
              <c:strCache>
                <c:ptCount val="1"/>
                <c:pt idx="0">
                  <c:v>Proposed, Training 1</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Transformer_Valid_Loss_Comparis!$B$3:$B$22</c:f>
              <c:numCache>
                <c:formatCode>General</c:formatCode>
                <c:ptCount val="2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numCache>
            </c:numRef>
          </c:xVal>
          <c:yVal>
            <c:numRef>
              <c:f>Transformer_Valid_Loss_Comparis!$G$27:$G$44</c:f>
              <c:numCache>
                <c:formatCode>General</c:formatCode>
                <c:ptCount val="18"/>
                <c:pt idx="0">
                  <c:v>4.5868842862546401E-3</c:v>
                </c:pt>
                <c:pt idx="1">
                  <c:v>4.4945431873202298E-3</c:v>
                </c:pt>
                <c:pt idx="2">
                  <c:v>4.4619259424507601E-3</c:v>
                </c:pt>
                <c:pt idx="3">
                  <c:v>4.44109039381146E-3</c:v>
                </c:pt>
                <c:pt idx="4">
                  <c:v>4.4364235363900601E-3</c:v>
                </c:pt>
                <c:pt idx="5">
                  <c:v>4.4194562360644297E-3</c:v>
                </c:pt>
                <c:pt idx="6">
                  <c:v>4.4085443951189501E-3</c:v>
                </c:pt>
                <c:pt idx="7">
                  <c:v>4.4029643759131397E-3</c:v>
                </c:pt>
                <c:pt idx="8">
                  <c:v>4.4024316594004596E-3</c:v>
                </c:pt>
                <c:pt idx="9">
                  <c:v>4.39897738397121E-3</c:v>
                </c:pt>
                <c:pt idx="10">
                  <c:v>4.3951338157057701E-3</c:v>
                </c:pt>
                <c:pt idx="11">
                  <c:v>4.3895910494029496E-3</c:v>
                </c:pt>
                <c:pt idx="12">
                  <c:v>4.3950704857706998E-3</c:v>
                </c:pt>
                <c:pt idx="13">
                  <c:v>4.38697217032313E-3</c:v>
                </c:pt>
                <c:pt idx="14">
                  <c:v>4.3858936987817201E-3</c:v>
                </c:pt>
                <c:pt idx="15">
                  <c:v>4.36153262853622E-3</c:v>
                </c:pt>
                <c:pt idx="16">
                  <c:v>4.3629128485918002E-3</c:v>
                </c:pt>
                <c:pt idx="17">
                  <c:v>4.3590851128101297E-3</c:v>
                </c:pt>
              </c:numCache>
            </c:numRef>
          </c:yVal>
          <c:smooth val="0"/>
          <c:extLst>
            <c:ext xmlns:c16="http://schemas.microsoft.com/office/drawing/2014/chart" uri="{C3380CC4-5D6E-409C-BE32-E72D297353CC}">
              <c16:uniqueId val="{00000001-511C-4050-B550-33C87BAFB15E}"/>
            </c:ext>
          </c:extLst>
        </c:ser>
        <c:ser>
          <c:idx val="2"/>
          <c:order val="2"/>
          <c:tx>
            <c:strRef>
              <c:f>Transformer_Valid_Loss_Comparis!$I$1</c:f>
              <c:strCache>
                <c:ptCount val="1"/>
                <c:pt idx="0">
                  <c:v>Proposed, Training 2</c:v>
                </c:pt>
              </c:strCache>
            </c:strRef>
          </c:tx>
          <c:spPr>
            <a:ln w="19050" cap="rnd">
              <a:solidFill>
                <a:srgbClr val="FF0000"/>
              </a:solidFill>
              <a:round/>
            </a:ln>
            <a:effectLst/>
          </c:spPr>
          <c:marker>
            <c:symbol val="circle"/>
            <c:size val="5"/>
            <c:spPr>
              <a:solidFill>
                <a:srgbClr val="FF0000"/>
              </a:solidFill>
              <a:ln w="9525">
                <a:solidFill>
                  <a:srgbClr val="FF0000"/>
                </a:solidFill>
              </a:ln>
              <a:effectLst/>
            </c:spPr>
          </c:marker>
          <c:xVal>
            <c:numRef>
              <c:f>Transformer_Valid_Loss_Comparis!$B$3:$B$22</c:f>
              <c:numCache>
                <c:formatCode>General</c:formatCode>
                <c:ptCount val="2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numCache>
            </c:numRef>
          </c:xVal>
          <c:yVal>
            <c:numRef>
              <c:f>Transformer_Valid_Loss_Comparis!$K$27:$K$38</c:f>
              <c:numCache>
                <c:formatCode>General</c:formatCode>
                <c:ptCount val="12"/>
                <c:pt idx="0">
                  <c:v>4.5868840000000003E-3</c:v>
                </c:pt>
                <c:pt idx="1">
                  <c:v>4.4945430000000001E-3</c:v>
                </c:pt>
                <c:pt idx="2">
                  <c:v>4.4619259999999997E-3</c:v>
                </c:pt>
                <c:pt idx="3">
                  <c:v>4.44109E-3</c:v>
                </c:pt>
                <c:pt idx="4">
                  <c:v>4.4364239999999996E-3</c:v>
                </c:pt>
                <c:pt idx="5">
                  <c:v>4.4194560000000004E-3</c:v>
                </c:pt>
                <c:pt idx="6">
                  <c:v>4.4085440000000004E-3</c:v>
                </c:pt>
                <c:pt idx="7">
                  <c:v>4.4029639999999997E-3</c:v>
                </c:pt>
                <c:pt idx="8">
                  <c:v>4.4024320000000004E-3</c:v>
                </c:pt>
                <c:pt idx="9">
                  <c:v>4.3989770000000001E-3</c:v>
                </c:pt>
                <c:pt idx="10">
                  <c:v>4.3951340000000002E-3</c:v>
                </c:pt>
                <c:pt idx="11">
                  <c:v>4.3708990000000001E-3</c:v>
                </c:pt>
              </c:numCache>
            </c:numRef>
          </c:yVal>
          <c:smooth val="0"/>
          <c:extLst>
            <c:ext xmlns:c16="http://schemas.microsoft.com/office/drawing/2014/chart" uri="{C3380CC4-5D6E-409C-BE32-E72D297353CC}">
              <c16:uniqueId val="{00000002-511C-4050-B550-33C87BAFB15E}"/>
            </c:ext>
          </c:extLst>
        </c:ser>
        <c:dLbls>
          <c:showLegendKey val="0"/>
          <c:showVal val="0"/>
          <c:showCatName val="0"/>
          <c:showSerName val="0"/>
          <c:showPercent val="0"/>
          <c:showBubbleSize val="0"/>
        </c:dLbls>
        <c:axId val="473059120"/>
        <c:axId val="365198992"/>
      </c:scatterChart>
      <c:valAx>
        <c:axId val="4730591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5198992"/>
        <c:crosses val="autoZero"/>
        <c:crossBetween val="midCat"/>
      </c:valAx>
      <c:valAx>
        <c:axId val="3651989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73059120"/>
        <c:crosses val="autoZero"/>
        <c:crossBetween val="midCat"/>
      </c:valAx>
      <c:spPr>
        <a:noFill/>
        <a:ln>
          <a:noFill/>
        </a:ln>
        <a:effectLst/>
      </c:spPr>
    </c:plotArea>
    <c:legend>
      <c:legendPos val="r"/>
      <c:layout>
        <c:manualLayout>
          <c:xMode val="edge"/>
          <c:yMode val="edge"/>
          <c:x val="0.65756846019247595"/>
          <c:y val="0.1793161271507728"/>
          <c:w val="0.29243153980752407"/>
          <c:h val="0.2343766404199475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10/19/2023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19.10.2023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package" Target="../embeddings/Microsoft_Word_Document.docx"/><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package" Target="../embeddings/Microsoft_Word_Document2.docx"/><Relationship Id="rId1" Type="http://schemas.openxmlformats.org/officeDocument/2006/relationships/slideLayout" Target="../slideLayouts/slideLayout25.xml"/><Relationship Id="rId5" Type="http://schemas.openxmlformats.org/officeDocument/2006/relationships/image" Target="../media/image24.emf"/><Relationship Id="rId4" Type="http://schemas.openxmlformats.org/officeDocument/2006/relationships/package" Target="../embeddings/Microsoft_Word_Document3.docx"/></Relationships>
</file>

<file path=ppt/slides/_rels/slide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package" Target="../embeddings/Microsoft_Word_Document4.docx"/><Relationship Id="rId1" Type="http://schemas.openxmlformats.org/officeDocument/2006/relationships/slideLayout" Target="../slideLayouts/slideLayout25.xml"/><Relationship Id="rId5" Type="http://schemas.openxmlformats.org/officeDocument/2006/relationships/image" Target="../media/image26.emf"/><Relationship Id="rId4" Type="http://schemas.openxmlformats.org/officeDocument/2006/relationships/package" Target="../embeddings/Microsoft_Word_Document5.docx"/></Relationships>
</file>

<file path=ppt/slides/_rels/slide9.xml.rels><?xml version="1.0" encoding="UTF-8" standalone="yes"?>
<Relationships xmlns="http://schemas.openxmlformats.org/package/2006/relationships"><Relationship Id="rId3" Type="http://schemas.openxmlformats.org/officeDocument/2006/relationships/image" Target="../media/image27.emf"/><Relationship Id="rId7" Type="http://schemas.openxmlformats.org/officeDocument/2006/relationships/image" Target="../media/image29.emf"/><Relationship Id="rId2" Type="http://schemas.openxmlformats.org/officeDocument/2006/relationships/package" Target="../embeddings/Microsoft_Word_Document6.docx"/><Relationship Id="rId1" Type="http://schemas.openxmlformats.org/officeDocument/2006/relationships/slideLayout" Target="../slideLayouts/slideLayout25.xml"/><Relationship Id="rId6" Type="http://schemas.openxmlformats.org/officeDocument/2006/relationships/package" Target="../embeddings/Microsoft_Word_Document8.docx"/><Relationship Id="rId5" Type="http://schemas.openxmlformats.org/officeDocument/2006/relationships/image" Target="../media/image28.emf"/><Relationship Id="rId4" Type="http://schemas.openxmlformats.org/officeDocument/2006/relationships/package" Target="../embeddings/Microsoft_Word_Document7.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2BB913-964E-EDC8-9D30-FAD003A4EC11}"/>
              </a:ext>
            </a:extLst>
          </p:cNvPr>
          <p:cNvSpPr>
            <a:spLocks noGrp="1"/>
          </p:cNvSpPr>
          <p:nvPr>
            <p:ph type="body" sz="quarter" idx="10"/>
          </p:nvPr>
        </p:nvSpPr>
        <p:spPr>
          <a:xfrm>
            <a:off x="495299" y="4195085"/>
            <a:ext cx="8614517" cy="961930"/>
          </a:xfrm>
        </p:spPr>
        <p:txBody>
          <a:bodyPr/>
          <a:lstStyle/>
          <a:p>
            <a:r>
              <a:rPr lang="en-US" dirty="0">
                <a:ea typeface="SimSun" panose="02010600030101010101" pitchFamily="2" charset="-122"/>
              </a:rPr>
              <a:t>AHG11: HOP Network with Transformer Blocks</a:t>
            </a:r>
            <a:endParaRPr lang="en-US" dirty="0"/>
          </a:p>
        </p:txBody>
      </p:sp>
      <p:sp>
        <p:nvSpPr>
          <p:cNvPr id="4" name="Text Placeholder 3">
            <a:extLst>
              <a:ext uri="{FF2B5EF4-FFF2-40B4-BE49-F238E27FC236}">
                <a16:creationId xmlns:a16="http://schemas.microsoft.com/office/drawing/2014/main" id="{3699F111-F8BE-CB6C-30DF-7D4073B50B38}"/>
              </a:ext>
            </a:extLst>
          </p:cNvPr>
          <p:cNvSpPr>
            <a:spLocks noGrp="1"/>
          </p:cNvSpPr>
          <p:nvPr>
            <p:ph type="body" sz="quarter" idx="13"/>
          </p:nvPr>
        </p:nvSpPr>
        <p:spPr/>
        <p:txBody>
          <a:bodyPr/>
          <a:lstStyle/>
          <a:p>
            <a:r>
              <a:rPr lang="en-US" dirty="0"/>
              <a:t>13-20 Oct. 2023</a:t>
            </a:r>
          </a:p>
        </p:txBody>
      </p:sp>
      <p:sp>
        <p:nvSpPr>
          <p:cNvPr id="6" name="Text Placeholder 5">
            <a:extLst>
              <a:ext uri="{FF2B5EF4-FFF2-40B4-BE49-F238E27FC236}">
                <a16:creationId xmlns:a16="http://schemas.microsoft.com/office/drawing/2014/main" id="{6F84F0C4-7978-D32F-D494-5CEA02A607B1}"/>
              </a:ext>
            </a:extLst>
          </p:cNvPr>
          <p:cNvSpPr>
            <a:spLocks noGrp="1"/>
          </p:cNvSpPr>
          <p:nvPr>
            <p:ph type="body" sz="quarter" idx="14"/>
          </p:nvPr>
        </p:nvSpPr>
        <p:spPr/>
        <p:txBody>
          <a:bodyPr/>
          <a:lstStyle/>
          <a:p>
            <a:r>
              <a:rPr lang="de-DE" dirty="0"/>
              <a:t>Y. Li , D. Rusanovskyy, T. Ryder, S. Eadie, M. </a:t>
            </a:r>
            <a:r>
              <a:rPr lang="de-DE" dirty="0" err="1"/>
              <a:t>Karczewicz</a:t>
            </a:r>
            <a:r>
              <a:rPr lang="de-DE" dirty="0"/>
              <a:t> (Qualcomm) </a:t>
            </a:r>
            <a:endParaRPr lang="en-US" dirty="0"/>
          </a:p>
          <a:p>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6517838" cy="722955"/>
          </a:xfrm>
        </p:spPr>
        <p:txBody>
          <a:bodyPr/>
          <a:lstStyle/>
          <a:p>
            <a:r>
              <a:rPr lang="en-US" dirty="0"/>
              <a:t>JVET-AF0158</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Conclusion</a:t>
            </a:r>
          </a:p>
        </p:txBody>
      </p:sp>
      <p:sp>
        <p:nvSpPr>
          <p:cNvPr id="8" name="TextBox 7">
            <a:extLst>
              <a:ext uri="{FF2B5EF4-FFF2-40B4-BE49-F238E27FC236}">
                <a16:creationId xmlns:a16="http://schemas.microsoft.com/office/drawing/2014/main" id="{28E2B615-10AF-33F7-68FF-FA85283B737B}"/>
              </a:ext>
            </a:extLst>
          </p:cNvPr>
          <p:cNvSpPr txBox="1"/>
          <p:nvPr/>
        </p:nvSpPr>
        <p:spPr>
          <a:xfrm>
            <a:off x="1102441" y="1442253"/>
            <a:ext cx="9000203" cy="4760278"/>
          </a:xfrm>
          <a:prstGeom prst="rect">
            <a:avLst/>
          </a:prstGeom>
          <a:noFill/>
        </p:spPr>
        <p:txBody>
          <a:bodyPr wrap="square">
            <a:spAutoFit/>
          </a:bodyPr>
          <a:lstStyle/>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Introduce attention mechanism to the HOP filtering network</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Low complexity transformer blocks</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Reduced rank of the decomposition</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C</a:t>
            </a:r>
            <a:r>
              <a:rPr lang="en-CA" sz="2000" dirty="0">
                <a:effectLst/>
                <a:ea typeface="SimSun" panose="02010600030101010101" pitchFamily="2" charset="-122"/>
              </a:rPr>
              <a:t>omplexity in </a:t>
            </a:r>
            <a:r>
              <a:rPr lang="en-CA" sz="2000" dirty="0" err="1">
                <a:effectLst/>
                <a:ea typeface="SimSun" panose="02010600030101010101" pitchFamily="2" charset="-122"/>
              </a:rPr>
              <a:t>kMAC</a:t>
            </a:r>
            <a:r>
              <a:rPr lang="en-CA" sz="2000" dirty="0">
                <a:effectLst/>
                <a:ea typeface="SimSun" panose="02010600030101010101" pitchFamily="2" charset="-122"/>
              </a:rPr>
              <a:t>/pixel: </a:t>
            </a:r>
            <a:r>
              <a:rPr lang="en-CA" sz="2000" dirty="0">
                <a:ea typeface="SimSun" panose="02010600030101010101" pitchFamily="2" charset="-122"/>
              </a:rPr>
              <a:t>493</a:t>
            </a:r>
            <a:endParaRPr lang="en-CA" sz="2000" dirty="0">
              <a:effectLst/>
              <a:ea typeface="SimSun" panose="02010600030101010101" pitchFamily="2" charset="-122"/>
            </a:endParaRP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The pro</a:t>
            </a:r>
            <a:r>
              <a:rPr lang="en-CA" sz="2000" dirty="0">
                <a:effectLst/>
                <a:ea typeface="SimSun" panose="02010600030101010101" pitchFamily="2" charset="-122"/>
              </a:rPr>
              <a:t>posed method outperforms VTM (short training):</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AI: {-8.92%, -26.36%, -27.48%}  </a:t>
            </a:r>
            <a:r>
              <a:rPr lang="en-CA" sz="2000" dirty="0">
                <a:ea typeface="SimSun" panose="02010600030101010101" pitchFamily="2" charset="-122"/>
              </a:rPr>
              <a:t>RA: </a:t>
            </a:r>
            <a:r>
              <a:rPr lang="en-CA" sz="2000" dirty="0">
                <a:effectLst/>
                <a:ea typeface="SimSun" panose="02010600030101010101" pitchFamily="2" charset="-122"/>
              </a:rPr>
              <a:t>{-11.11%, -31.18%, 31.48%} </a:t>
            </a: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The proposed method outperforms HOP (short training):</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AI: {-1.17%, -9.39%, -8.99%}  </a:t>
            </a:r>
            <a:r>
              <a:rPr lang="en-CA" sz="2000" dirty="0">
                <a:ea typeface="SimSun" panose="02010600030101010101" pitchFamily="2" charset="-122"/>
              </a:rPr>
              <a:t>RA: </a:t>
            </a:r>
            <a:r>
              <a:rPr lang="en-CA" sz="2000" dirty="0">
                <a:effectLst/>
                <a:ea typeface="Times New Roman" panose="02020603050405020304" pitchFamily="18" charset="0"/>
              </a:rPr>
              <a:t>{-0.94%, -8.82%, -8.62%}</a:t>
            </a: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Full training provides additional -0.2% luma gain</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AI: {-9.1%, -26.67%, -27.78%} </a:t>
            </a:r>
            <a:r>
              <a:rPr lang="en-CA" sz="2000" dirty="0">
                <a:ea typeface="SimSun" panose="02010600030101010101" pitchFamily="2" charset="-122"/>
              </a:rPr>
              <a:t>RA: {-11.31%, -31.77%, -</a:t>
            </a:r>
            <a:r>
              <a:rPr lang="en-CA" sz="2000">
                <a:ea typeface="SimSun" panose="02010600030101010101" pitchFamily="2" charset="-122"/>
              </a:rPr>
              <a:t>31.68%} </a:t>
            </a:r>
            <a:r>
              <a:rPr lang="en-CA" sz="2000">
                <a:effectLst/>
                <a:ea typeface="SimSun" panose="02010600030101010101" pitchFamily="2" charset="-122"/>
              </a:rPr>
              <a:t>(</a:t>
            </a:r>
            <a:r>
              <a:rPr lang="en-CA" sz="2000" dirty="0">
                <a:effectLst/>
                <a:ea typeface="SimSun" panose="02010600030101010101" pitchFamily="2" charset="-122"/>
              </a:rPr>
              <a:t>vs. VTM)</a:t>
            </a: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It is proposed to study the proposed method in the next round of EE1</a:t>
            </a:r>
            <a:endParaRPr lang="en-US" sz="2000" dirty="0">
              <a:effectLst/>
              <a:ea typeface="SimSun" panose="02010600030101010101" pitchFamily="2" charset="-122"/>
            </a:endParaRPr>
          </a:p>
        </p:txBody>
      </p:sp>
    </p:spTree>
    <p:extLst>
      <p:ext uri="{BB962C8B-B14F-4D97-AF65-F5344CB8AC3E}">
        <p14:creationId xmlns:p14="http://schemas.microsoft.com/office/powerpoint/2010/main" val="263648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08B18A3-055D-2253-2FC9-B6A2981BE799}"/>
              </a:ext>
            </a:extLst>
          </p:cNvPr>
          <p:cNvSpPr>
            <a:spLocks noGrp="1"/>
          </p:cNvSpPr>
          <p:nvPr>
            <p:ph type="title"/>
          </p:nvPr>
        </p:nvSpPr>
        <p:spPr>
          <a:xfrm>
            <a:off x="495298" y="3593167"/>
            <a:ext cx="8829675" cy="722955"/>
          </a:xfrm>
        </p:spPr>
        <p:txBody>
          <a:bodyPr/>
          <a:lstStyle/>
          <a:p>
            <a:r>
              <a:rPr lang="en-US" dirty="0"/>
              <a:t>Thank you</a:t>
            </a:r>
          </a:p>
        </p:txBody>
      </p:sp>
    </p:spTree>
    <p:extLst>
      <p:ext uri="{BB962C8B-B14F-4D97-AF65-F5344CB8AC3E}">
        <p14:creationId xmlns:p14="http://schemas.microsoft.com/office/powerpoint/2010/main" val="191697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Overview</a:t>
            </a:r>
          </a:p>
        </p:txBody>
      </p:sp>
      <p:sp>
        <p:nvSpPr>
          <p:cNvPr id="86" name="TextBox 85">
            <a:extLst>
              <a:ext uri="{FF2B5EF4-FFF2-40B4-BE49-F238E27FC236}">
                <a16:creationId xmlns:a16="http://schemas.microsoft.com/office/drawing/2014/main" id="{36BACACF-A2E7-0C6A-9EC8-614BEE11AED4}"/>
              </a:ext>
            </a:extLst>
          </p:cNvPr>
          <p:cNvSpPr txBox="1"/>
          <p:nvPr/>
        </p:nvSpPr>
        <p:spPr>
          <a:xfrm>
            <a:off x="509588" y="1428308"/>
            <a:ext cx="11495139" cy="4577535"/>
          </a:xfrm>
          <a:prstGeom prst="rect">
            <a:avLst/>
          </a:prstGeom>
        </p:spPr>
        <p:txBody>
          <a:bodyPr wrap="square" lIns="0" tIns="0" rIns="0" bIns="0" rtlCol="0">
            <a:spAutoFit/>
          </a:bodyPr>
          <a:lstStyle/>
          <a:p>
            <a:pPr marL="285750" indent="-285750">
              <a:lnSpc>
                <a:spcPts val="3000"/>
              </a:lnSpc>
              <a:buFont typeface="Arial" panose="020B0604020202020204" pitchFamily="34" charset="0"/>
              <a:buChar char="•"/>
            </a:pPr>
            <a:r>
              <a:rPr lang="en-US" sz="2000" dirty="0">
                <a:solidFill>
                  <a:schemeClr val="tx2"/>
                </a:solidFill>
              </a:rPr>
              <a:t>Introducing attention mechanism to the HOP network</a:t>
            </a:r>
          </a:p>
          <a:p>
            <a:pPr marL="285750" indent="-285750">
              <a:lnSpc>
                <a:spcPts val="3000"/>
              </a:lnSpc>
              <a:buFont typeface="Arial" panose="020B0604020202020204" pitchFamily="34" charset="0"/>
              <a:buChar char="•"/>
            </a:pPr>
            <a:r>
              <a:rPr lang="en-US" sz="2000" dirty="0">
                <a:solidFill>
                  <a:schemeClr val="tx2"/>
                </a:solidFill>
              </a:rPr>
              <a:t>Proposed method (</a:t>
            </a:r>
            <a:r>
              <a:rPr lang="en-US" sz="2000" dirty="0" err="1">
                <a:solidFill>
                  <a:schemeClr val="tx2"/>
                </a:solidFill>
              </a:rPr>
              <a:t>NNIntra</a:t>
            </a:r>
            <a:r>
              <a:rPr lang="en-US" sz="2000" dirty="0">
                <a:solidFill>
                  <a:schemeClr val="tx2"/>
                </a:solidFill>
              </a:rPr>
              <a:t> OFF) with short training (13 epochs)</a:t>
            </a:r>
          </a:p>
          <a:p>
            <a:pPr marL="742950" lvl="1" indent="-285750">
              <a:lnSpc>
                <a:spcPts val="3000"/>
              </a:lnSpc>
              <a:buFont typeface="Arial" panose="020B0604020202020204" pitchFamily="34" charset="0"/>
              <a:buChar char="•"/>
            </a:pPr>
            <a:r>
              <a:rPr lang="en-US" sz="2000" dirty="0">
                <a:solidFill>
                  <a:schemeClr val="tx2"/>
                </a:solidFill>
              </a:rPr>
              <a:t>Compared to HOP at similar complexity </a:t>
            </a:r>
          </a:p>
          <a:p>
            <a:pPr marL="1200150" lvl="2" indent="-285750">
              <a:lnSpc>
                <a:spcPts val="3000"/>
              </a:lnSpc>
              <a:buFont typeface="Arial" panose="020B0604020202020204" pitchFamily="34" charset="0"/>
              <a:buChar char="•"/>
            </a:pPr>
            <a:r>
              <a:rPr lang="en-CA" sz="2000" dirty="0">
                <a:effectLst/>
                <a:ea typeface="SimSun" panose="02010600030101010101" pitchFamily="2" charset="-122"/>
              </a:rPr>
              <a:t>AI : {-1.17%, -9.39%, -8.99%} RA : </a:t>
            </a:r>
            <a:r>
              <a:rPr lang="en-CA" sz="2000" dirty="0">
                <a:effectLst/>
                <a:ea typeface="Times New Roman" panose="02020603050405020304" pitchFamily="18" charset="0"/>
              </a:rPr>
              <a:t>{-0.94%, -8.82%, -8.62%}</a:t>
            </a:r>
          </a:p>
          <a:p>
            <a:pPr marL="742950" lvl="1" indent="-285750">
              <a:lnSpc>
                <a:spcPts val="3000"/>
              </a:lnSpc>
              <a:buFont typeface="Arial" panose="020B0604020202020204" pitchFamily="34" charset="0"/>
              <a:buChar char="•"/>
            </a:pPr>
            <a:r>
              <a:rPr lang="en-CA" sz="2000" dirty="0">
                <a:ea typeface="Times New Roman" panose="02020603050405020304" pitchFamily="18" charset="0"/>
              </a:rPr>
              <a:t>Compared to VTM</a:t>
            </a:r>
          </a:p>
          <a:p>
            <a:pPr marL="1200150" lvl="2" indent="-285750">
              <a:lnSpc>
                <a:spcPts val="3000"/>
              </a:lnSpc>
              <a:buFont typeface="Arial" panose="020B0604020202020204" pitchFamily="34" charset="0"/>
              <a:buChar char="•"/>
            </a:pPr>
            <a:r>
              <a:rPr lang="en-CA" sz="2000" dirty="0">
                <a:effectLst/>
                <a:ea typeface="SimSun" panose="02010600030101010101" pitchFamily="2" charset="-122"/>
              </a:rPr>
              <a:t>AI: {-8.92%, -26.36%, -27.48%} </a:t>
            </a:r>
            <a:r>
              <a:rPr lang="en-CA" sz="2000" dirty="0">
                <a:ea typeface="SimSun" panose="02010600030101010101" pitchFamily="2" charset="-122"/>
              </a:rPr>
              <a:t>RA: </a:t>
            </a:r>
            <a:r>
              <a:rPr lang="en-CA" sz="2000" dirty="0">
                <a:effectLst/>
                <a:ea typeface="SimSun" panose="02010600030101010101" pitchFamily="2" charset="-122"/>
              </a:rPr>
              <a:t>{-11.11%, -31.18%, -31.48%} </a:t>
            </a:r>
          </a:p>
          <a:p>
            <a:pPr marL="285750" indent="-285750">
              <a:lnSpc>
                <a:spcPts val="3000"/>
              </a:lnSpc>
              <a:buFont typeface="Arial" panose="020B0604020202020204" pitchFamily="34" charset="0"/>
              <a:buChar char="•"/>
            </a:pPr>
            <a:r>
              <a:rPr lang="en-CA" sz="2000" dirty="0">
                <a:effectLst/>
                <a:ea typeface="SimSun" panose="02010600030101010101" pitchFamily="2" charset="-122"/>
              </a:rPr>
              <a:t>Proposed method (</a:t>
            </a:r>
            <a:r>
              <a:rPr lang="en-CA" sz="2000" dirty="0" err="1">
                <a:effectLst/>
                <a:ea typeface="SimSun" panose="02010600030101010101" pitchFamily="2" charset="-122"/>
              </a:rPr>
              <a:t>NNIntra</a:t>
            </a:r>
            <a:r>
              <a:rPr lang="en-CA" sz="2000" dirty="0">
                <a:effectLst/>
                <a:ea typeface="SimSun" panose="02010600030101010101" pitchFamily="2" charset="-122"/>
              </a:rPr>
              <a:t> </a:t>
            </a:r>
            <a:r>
              <a:rPr lang="en-CA" sz="2000" dirty="0">
                <a:ea typeface="SimSun" panose="02010600030101010101" pitchFamily="2" charset="-122"/>
              </a:rPr>
              <a:t>OFF</a:t>
            </a:r>
            <a:r>
              <a:rPr lang="en-CA" sz="2000" dirty="0">
                <a:effectLst/>
                <a:ea typeface="SimSun" panose="02010600030101010101" pitchFamily="2" charset="-122"/>
              </a:rPr>
              <a:t>) </a:t>
            </a:r>
            <a:r>
              <a:rPr lang="en-CA" sz="2000" dirty="0">
                <a:ea typeface="SimSun" panose="02010600030101010101" pitchFamily="2" charset="-122"/>
              </a:rPr>
              <a:t>with </a:t>
            </a:r>
            <a:r>
              <a:rPr lang="en-CA" sz="2000" dirty="0">
                <a:effectLst/>
                <a:ea typeface="SimSun" panose="02010600030101010101" pitchFamily="2" charset="-122"/>
              </a:rPr>
              <a:t>full training (20 epochs)</a:t>
            </a:r>
          </a:p>
          <a:p>
            <a:pPr marL="742950" lvl="1" indent="-285750">
              <a:lnSpc>
                <a:spcPts val="3000"/>
              </a:lnSpc>
              <a:buFont typeface="Arial" panose="020B0604020202020204" pitchFamily="34" charset="0"/>
              <a:buChar char="•"/>
            </a:pPr>
            <a:r>
              <a:rPr lang="en-CA" sz="2000" dirty="0">
                <a:ea typeface="SimSun" panose="02010600030101010101" pitchFamily="2" charset="-122"/>
              </a:rPr>
              <a:t>Compared to HOP</a:t>
            </a:r>
          </a:p>
          <a:p>
            <a:pPr marL="1200150" lvl="2" indent="-285750">
              <a:lnSpc>
                <a:spcPts val="3000"/>
              </a:lnSpc>
              <a:buFont typeface="Arial" panose="020B0604020202020204" pitchFamily="34" charset="0"/>
              <a:buChar char="•"/>
            </a:pPr>
            <a:r>
              <a:rPr lang="en-US" sz="2000" dirty="0">
                <a:solidFill>
                  <a:srgbClr val="000000"/>
                </a:solidFill>
                <a:effectLst/>
                <a:ea typeface="SimSun" panose="02010600030101010101" pitchFamily="2" charset="-122"/>
              </a:rPr>
              <a:t>AI</a:t>
            </a:r>
            <a:r>
              <a:rPr lang="en-CA" sz="2000" dirty="0">
                <a:effectLst/>
                <a:ea typeface="SimSun" panose="02010600030101010101" pitchFamily="2" charset="-122"/>
              </a:rPr>
              <a:t>: </a:t>
            </a:r>
            <a:r>
              <a:rPr lang="en-CA" sz="2000" b="1" dirty="0">
                <a:effectLst/>
                <a:ea typeface="SimSun" panose="02010600030101010101" pitchFamily="2" charset="-122"/>
              </a:rPr>
              <a:t>{-1.37%, -9.81%, -9.41%}  </a:t>
            </a:r>
            <a:r>
              <a:rPr lang="en-CA" sz="2000" dirty="0">
                <a:effectLst/>
                <a:ea typeface="SimSun" panose="02010600030101010101" pitchFamily="2" charset="-122"/>
              </a:rPr>
              <a:t>RA: </a:t>
            </a:r>
            <a:r>
              <a:rPr lang="en-CA" sz="2000" b="1" dirty="0">
                <a:effectLst/>
                <a:ea typeface="Times New Roman" panose="02020603050405020304" pitchFamily="18" charset="0"/>
              </a:rPr>
              <a:t>{-1.15%, -9.67%, -8.91%}</a:t>
            </a:r>
            <a:endParaRPr lang="en-CA" sz="2000" b="1" dirty="0">
              <a:effectLst/>
              <a:ea typeface="SimSun" panose="02010600030101010101" pitchFamily="2" charset="-122"/>
            </a:endParaRPr>
          </a:p>
          <a:p>
            <a:pPr marL="742950" lvl="1" indent="-285750">
              <a:lnSpc>
                <a:spcPts val="3000"/>
              </a:lnSpc>
              <a:buFont typeface="Arial" panose="020B0604020202020204" pitchFamily="34" charset="0"/>
              <a:buChar char="•"/>
            </a:pPr>
            <a:r>
              <a:rPr lang="en-CA" sz="2000" dirty="0">
                <a:ea typeface="SimSun" panose="02010600030101010101" pitchFamily="2" charset="-122"/>
              </a:rPr>
              <a:t>Compared to VTM</a:t>
            </a:r>
          </a:p>
          <a:p>
            <a:pPr marL="1200150" lvl="2" indent="-285750">
              <a:lnSpc>
                <a:spcPts val="3000"/>
              </a:lnSpc>
              <a:buFont typeface="Arial" panose="020B0604020202020204" pitchFamily="34" charset="0"/>
              <a:buChar char="•"/>
            </a:pPr>
            <a:r>
              <a:rPr lang="en-CA" sz="2000" dirty="0">
                <a:effectLst/>
                <a:ea typeface="SimSun" panose="02010600030101010101" pitchFamily="2" charset="-122"/>
              </a:rPr>
              <a:t>AI: </a:t>
            </a:r>
            <a:r>
              <a:rPr lang="en-CA" sz="2000" b="1" dirty="0">
                <a:effectLst/>
                <a:ea typeface="SimSun" panose="02010600030101010101" pitchFamily="2" charset="-122"/>
              </a:rPr>
              <a:t>{-9.1%, -26.67%, -27.78%} </a:t>
            </a:r>
            <a:r>
              <a:rPr lang="en-CA" sz="2000" b="1" dirty="0">
                <a:ea typeface="SimSun" panose="02010600030101010101" pitchFamily="2" charset="-122"/>
              </a:rPr>
              <a:t> </a:t>
            </a:r>
            <a:r>
              <a:rPr lang="en-CA" sz="2000" dirty="0">
                <a:ea typeface="SimSun" panose="02010600030101010101" pitchFamily="2" charset="-122"/>
              </a:rPr>
              <a:t>RA: </a:t>
            </a:r>
            <a:r>
              <a:rPr lang="en-CA" sz="2000" b="1" dirty="0">
                <a:ea typeface="SimSun" panose="02010600030101010101" pitchFamily="2" charset="-122"/>
              </a:rPr>
              <a:t>{-11.31%, -31.77%, -31.68%}</a:t>
            </a:r>
          </a:p>
          <a:p>
            <a:pPr marL="285750" indent="-285750">
              <a:lnSpc>
                <a:spcPts val="3000"/>
              </a:lnSpc>
              <a:buFont typeface="Arial" panose="020B0604020202020204" pitchFamily="34" charset="0"/>
              <a:buChar char="•"/>
            </a:pPr>
            <a:r>
              <a:rPr lang="en-CA" sz="2000" dirty="0">
                <a:effectLst/>
                <a:ea typeface="SimSun" panose="02010600030101010101" pitchFamily="2" charset="-122"/>
              </a:rPr>
              <a:t>The coding gain observed with </a:t>
            </a:r>
            <a:r>
              <a:rPr lang="en-CA" sz="2000" dirty="0" err="1">
                <a:effectLst/>
                <a:ea typeface="SimSun" panose="02010600030101010101" pitchFamily="2" charset="-122"/>
              </a:rPr>
              <a:t>NNIntra</a:t>
            </a:r>
            <a:r>
              <a:rPr lang="en-CA" sz="2000" dirty="0">
                <a:effectLst/>
                <a:ea typeface="SimSun" panose="02010600030101010101" pitchFamily="2" charset="-122"/>
              </a:rPr>
              <a:t> ON is aligned with that of </a:t>
            </a:r>
            <a:r>
              <a:rPr lang="en-CA" sz="2000" dirty="0" err="1">
                <a:effectLst/>
                <a:ea typeface="SimSun" panose="02010600030101010101" pitchFamily="2" charset="-122"/>
              </a:rPr>
              <a:t>NNIntra</a:t>
            </a:r>
            <a:r>
              <a:rPr lang="en-CA" sz="2000" dirty="0">
                <a:effectLst/>
                <a:ea typeface="SimSun" panose="02010600030101010101" pitchFamily="2" charset="-122"/>
              </a:rPr>
              <a:t> OFF</a:t>
            </a:r>
          </a:p>
        </p:txBody>
      </p:sp>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Proposed method</a:t>
            </a:r>
          </a:p>
        </p:txBody>
      </p:sp>
      <p:sp>
        <p:nvSpPr>
          <p:cNvPr id="86" name="TextBox 85">
            <a:extLst>
              <a:ext uri="{FF2B5EF4-FFF2-40B4-BE49-F238E27FC236}">
                <a16:creationId xmlns:a16="http://schemas.microsoft.com/office/drawing/2014/main" id="{36BACACF-A2E7-0C6A-9EC8-614BEE11AED4}"/>
              </a:ext>
            </a:extLst>
          </p:cNvPr>
          <p:cNvSpPr txBox="1"/>
          <p:nvPr/>
        </p:nvSpPr>
        <p:spPr>
          <a:xfrm>
            <a:off x="495300" y="1158605"/>
            <a:ext cx="8412725" cy="2304605"/>
          </a:xfrm>
          <a:prstGeom prst="rect">
            <a:avLst/>
          </a:prstGeom>
        </p:spPr>
        <p:txBody>
          <a:bodyPr wrap="square" lIns="0" tIns="0" rIns="0" bIns="0" rtlCol="0">
            <a:spAutoFit/>
          </a:bodyPr>
          <a:lstStyle/>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Transformer blocks in the residue backbone block</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Capturing long range dependency</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Adaptive to input</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Low complexity arrangement</a:t>
            </a: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Reducing the rank for the decomposition of the convolution</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C31 = 48</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N = 13</a:t>
            </a:r>
          </a:p>
          <a:p>
            <a:pPr marL="742950" lvl="1" indent="-285750">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p:txBody>
      </p:sp>
      <p:pic>
        <p:nvPicPr>
          <p:cNvPr id="3" name="Picture 2">
            <a:extLst>
              <a:ext uri="{FF2B5EF4-FFF2-40B4-BE49-F238E27FC236}">
                <a16:creationId xmlns:a16="http://schemas.microsoft.com/office/drawing/2014/main" id="{8CBECFBD-F7ED-B596-7CBF-AD45813A8B1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95736" y="2576814"/>
            <a:ext cx="7461967" cy="4134009"/>
          </a:xfrm>
          <a:prstGeom prst="rect">
            <a:avLst/>
          </a:prstGeom>
          <a:noFill/>
          <a:ln>
            <a:noFill/>
          </a:ln>
        </p:spPr>
      </p:pic>
    </p:spTree>
    <p:extLst>
      <p:ext uri="{BB962C8B-B14F-4D97-AF65-F5344CB8AC3E}">
        <p14:creationId xmlns:p14="http://schemas.microsoft.com/office/powerpoint/2010/main" val="622616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Network Information</a:t>
            </a:r>
          </a:p>
        </p:txBody>
      </p:sp>
      <p:sp>
        <p:nvSpPr>
          <p:cNvPr id="5" name="TextBox 4">
            <a:extLst>
              <a:ext uri="{FF2B5EF4-FFF2-40B4-BE49-F238E27FC236}">
                <a16:creationId xmlns:a16="http://schemas.microsoft.com/office/drawing/2014/main" id="{9BD8542D-3E2F-EB3B-A025-3255876538BC}"/>
              </a:ext>
            </a:extLst>
          </p:cNvPr>
          <p:cNvSpPr txBox="1"/>
          <p:nvPr/>
        </p:nvSpPr>
        <p:spPr>
          <a:xfrm>
            <a:off x="273617" y="1150653"/>
            <a:ext cx="8696252" cy="1865126"/>
          </a:xfrm>
          <a:prstGeom prst="rect">
            <a:avLst/>
          </a:prstGeom>
          <a:noFill/>
        </p:spPr>
        <p:txBody>
          <a:bodyPr wrap="square">
            <a:spAutoFit/>
          </a:bodyPr>
          <a:lstStyle/>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Computed additional complexity missed by using “</a:t>
            </a:r>
            <a:r>
              <a:rPr lang="en-AU" sz="2000" dirty="0" err="1">
                <a:solidFill>
                  <a:schemeClr val="tx2"/>
                </a:solidFill>
                <a:latin typeface="Microsoft Sans Serif"/>
                <a:cs typeface="Microsoft Sans Serif" panose="020B0604020202020204" pitchFamily="34" charset="0"/>
              </a:rPr>
              <a:t>ptflops</a:t>
            </a:r>
            <a:r>
              <a:rPr lang="en-AU" sz="2000" dirty="0">
                <a:solidFill>
                  <a:schemeClr val="tx2"/>
                </a:solidFill>
                <a:latin typeface="Microsoft Sans Serif"/>
                <a:cs typeface="Microsoft Sans Serif" panose="020B0604020202020204" pitchFamily="34" charset="0"/>
              </a:rPr>
              <a:t>”</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Total complexity of the model: 493 </a:t>
            </a:r>
            <a:r>
              <a:rPr lang="en-AU" sz="2000" dirty="0" err="1">
                <a:solidFill>
                  <a:schemeClr val="tx2"/>
                </a:solidFill>
                <a:latin typeface="Microsoft Sans Serif"/>
                <a:cs typeface="Microsoft Sans Serif" panose="020B0604020202020204" pitchFamily="34" charset="0"/>
              </a:rPr>
              <a:t>kMAC</a:t>
            </a:r>
            <a:r>
              <a:rPr lang="en-AU" sz="2000" dirty="0">
                <a:solidFill>
                  <a:schemeClr val="tx2"/>
                </a:solidFill>
                <a:latin typeface="Microsoft Sans Serif"/>
                <a:cs typeface="Microsoft Sans Serif" panose="020B0604020202020204" pitchFamily="34" charset="0"/>
              </a:rPr>
              <a:t>/pixel</a:t>
            </a: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Training</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Short training: milestone{11, 12}</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Full training: following HOP guideline</a:t>
            </a:r>
          </a:p>
          <a:p>
            <a:pPr marL="742950" lvl="1"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p:txBody>
      </p:sp>
      <p:pic>
        <p:nvPicPr>
          <p:cNvPr id="9" name="Picture 8">
            <a:extLst>
              <a:ext uri="{FF2B5EF4-FFF2-40B4-BE49-F238E27FC236}">
                <a16:creationId xmlns:a16="http://schemas.microsoft.com/office/drawing/2014/main" id="{A554785E-D653-FE7B-A29D-AAD401905EAD}"/>
              </a:ext>
            </a:extLst>
          </p:cNvPr>
          <p:cNvPicPr>
            <a:picLocks noChangeAspect="1"/>
          </p:cNvPicPr>
          <p:nvPr/>
        </p:nvPicPr>
        <p:blipFill>
          <a:blip r:embed="rId2"/>
          <a:stretch>
            <a:fillRect/>
          </a:stretch>
        </p:blipFill>
        <p:spPr>
          <a:xfrm>
            <a:off x="6220970" y="2972025"/>
            <a:ext cx="5697413" cy="3503534"/>
          </a:xfrm>
          <a:prstGeom prst="rect">
            <a:avLst/>
          </a:prstGeom>
        </p:spPr>
      </p:pic>
      <p:pic>
        <p:nvPicPr>
          <p:cNvPr id="7" name="Picture 6">
            <a:extLst>
              <a:ext uri="{FF2B5EF4-FFF2-40B4-BE49-F238E27FC236}">
                <a16:creationId xmlns:a16="http://schemas.microsoft.com/office/drawing/2014/main" id="{787B878F-CC83-320E-47E6-BA163C147FC6}"/>
              </a:ext>
            </a:extLst>
          </p:cNvPr>
          <p:cNvPicPr>
            <a:picLocks noChangeAspect="1"/>
          </p:cNvPicPr>
          <p:nvPr/>
        </p:nvPicPr>
        <p:blipFill>
          <a:blip r:embed="rId3"/>
          <a:stretch>
            <a:fillRect/>
          </a:stretch>
        </p:blipFill>
        <p:spPr>
          <a:xfrm>
            <a:off x="136342" y="2972025"/>
            <a:ext cx="5908429" cy="3503534"/>
          </a:xfrm>
          <a:prstGeom prst="rect">
            <a:avLst/>
          </a:prstGeom>
        </p:spPr>
      </p:pic>
    </p:spTree>
    <p:extLst>
      <p:ext uri="{BB962C8B-B14F-4D97-AF65-F5344CB8AC3E}">
        <p14:creationId xmlns:p14="http://schemas.microsoft.com/office/powerpoint/2010/main" val="2138406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Simulation environment</a:t>
            </a:r>
          </a:p>
        </p:txBody>
      </p:sp>
      <p:sp>
        <p:nvSpPr>
          <p:cNvPr id="5" name="TextBox 4">
            <a:extLst>
              <a:ext uri="{FF2B5EF4-FFF2-40B4-BE49-F238E27FC236}">
                <a16:creationId xmlns:a16="http://schemas.microsoft.com/office/drawing/2014/main" id="{9BD8542D-3E2F-EB3B-A025-3255876538BC}"/>
              </a:ext>
            </a:extLst>
          </p:cNvPr>
          <p:cNvSpPr txBox="1"/>
          <p:nvPr/>
        </p:nvSpPr>
        <p:spPr>
          <a:xfrm>
            <a:off x="315012" y="1097594"/>
            <a:ext cx="8696252" cy="1865126"/>
          </a:xfrm>
          <a:prstGeom prst="rect">
            <a:avLst/>
          </a:prstGeom>
          <a:noFill/>
        </p:spPr>
        <p:txBody>
          <a:bodyPr wrap="square">
            <a:spAutoFit/>
          </a:bodyPr>
          <a:lstStyle/>
          <a:p>
            <a:pPr lvl="1">
              <a:lnSpc>
                <a:spcPct val="96000"/>
              </a:lnSpc>
            </a:pPr>
            <a:endParaRPr lang="en-AU"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NNVC6.0 with </a:t>
            </a:r>
            <a:r>
              <a:rPr lang="en-AU" sz="2000" dirty="0" err="1">
                <a:solidFill>
                  <a:schemeClr val="tx2"/>
                </a:solidFill>
                <a:latin typeface="Microsoft Sans Serif"/>
                <a:cs typeface="Microsoft Sans Serif" panose="020B0604020202020204" pitchFamily="34" charset="0"/>
              </a:rPr>
              <a:t>Pytorch</a:t>
            </a:r>
            <a:r>
              <a:rPr lang="en-AU" sz="2000" dirty="0">
                <a:solidFill>
                  <a:schemeClr val="tx2"/>
                </a:solidFill>
                <a:latin typeface="Microsoft Sans Serif"/>
                <a:cs typeface="Microsoft Sans Serif" panose="020B0604020202020204" pitchFamily="34" charset="0"/>
              </a:rPr>
              <a:t> inference engine</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SADL inference engine is replaced with </a:t>
            </a:r>
            <a:r>
              <a:rPr lang="en-AU" sz="2000" dirty="0" err="1">
                <a:solidFill>
                  <a:schemeClr val="tx2"/>
                </a:solidFill>
                <a:latin typeface="Microsoft Sans Serif"/>
                <a:cs typeface="Microsoft Sans Serif" panose="020B0604020202020204" pitchFamily="34" charset="0"/>
              </a:rPr>
              <a:t>Pytorch</a:t>
            </a:r>
            <a:r>
              <a:rPr lang="en-AU" sz="2000" dirty="0">
                <a:solidFill>
                  <a:schemeClr val="tx2"/>
                </a:solidFill>
                <a:latin typeface="Microsoft Sans Serif"/>
                <a:cs typeface="Microsoft Sans Serif" panose="020B0604020202020204" pitchFamily="34" charset="0"/>
              </a:rPr>
              <a:t> inference engine that is used in JVET-X0066.</a:t>
            </a:r>
          </a:p>
          <a:p>
            <a:pPr marL="285750"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SADL implementation of the proposed method is ongoing</a:t>
            </a:r>
          </a:p>
          <a:p>
            <a:pPr marL="742950" lvl="1" indent="-285750">
              <a:lnSpc>
                <a:spcPct val="96000"/>
              </a:lnSpc>
              <a:buFont typeface="Arial" panose="020B0604020202020204" pitchFamily="34" charset="0"/>
              <a:buChar char="•"/>
            </a:pPr>
            <a:endParaRPr lang="en-AU" sz="2000" dirty="0">
              <a:solidFill>
                <a:schemeClr val="tx2"/>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075414B2-1EBA-38D8-A372-33952F77D40D}"/>
              </a:ext>
            </a:extLst>
          </p:cNvPr>
          <p:cNvSpPr txBox="1"/>
          <p:nvPr/>
        </p:nvSpPr>
        <p:spPr>
          <a:xfrm>
            <a:off x="2567478" y="2798783"/>
            <a:ext cx="6098458" cy="358240"/>
          </a:xfrm>
          <a:prstGeom prst="rect">
            <a:avLst/>
          </a:prstGeom>
          <a:noFill/>
        </p:spPr>
        <p:txBody>
          <a:bodyPr wrap="square">
            <a:spAutoFit/>
          </a:bodyPr>
          <a:lstStyle/>
          <a:p>
            <a:pPr>
              <a:lnSpc>
                <a:spcPct val="96000"/>
              </a:lnSpc>
            </a:pPr>
            <a:r>
              <a:rPr lang="en-AU" sz="1800" dirty="0">
                <a:solidFill>
                  <a:schemeClr val="tx2"/>
                </a:solidFill>
                <a:latin typeface="Microsoft Sans Serif"/>
                <a:cs typeface="Microsoft Sans Serif" panose="020B0604020202020204" pitchFamily="34" charset="0"/>
              </a:rPr>
              <a:t>NNVC </a:t>
            </a:r>
            <a:r>
              <a:rPr lang="en-AU" sz="1800" dirty="0" err="1">
                <a:solidFill>
                  <a:schemeClr val="tx2"/>
                </a:solidFill>
                <a:latin typeface="Microsoft Sans Serif"/>
                <a:cs typeface="Microsoft Sans Serif" panose="020B0604020202020204" pitchFamily="34" charset="0"/>
              </a:rPr>
              <a:t>Pytorch</a:t>
            </a:r>
            <a:r>
              <a:rPr lang="en-AU" sz="1800" dirty="0">
                <a:solidFill>
                  <a:schemeClr val="tx2"/>
                </a:solidFill>
                <a:latin typeface="Microsoft Sans Serif"/>
                <a:cs typeface="Microsoft Sans Serif" panose="020B0604020202020204" pitchFamily="34" charset="0"/>
              </a:rPr>
              <a:t> vs. NNVC SADL</a:t>
            </a:r>
          </a:p>
        </p:txBody>
      </p:sp>
      <p:graphicFrame>
        <p:nvGraphicFramePr>
          <p:cNvPr id="14" name="Object 13">
            <a:extLst>
              <a:ext uri="{FF2B5EF4-FFF2-40B4-BE49-F238E27FC236}">
                <a16:creationId xmlns:a16="http://schemas.microsoft.com/office/drawing/2014/main" id="{25A631FE-94CC-1B26-FC6E-4FBA192B7737}"/>
              </a:ext>
            </a:extLst>
          </p:cNvPr>
          <p:cNvGraphicFramePr>
            <a:graphicFrameLocks noChangeAspect="1"/>
          </p:cNvGraphicFramePr>
          <p:nvPr>
            <p:extLst>
              <p:ext uri="{D42A27DB-BD31-4B8C-83A1-F6EECF244321}">
                <p14:modId xmlns:p14="http://schemas.microsoft.com/office/powerpoint/2010/main" val="361674101"/>
              </p:ext>
            </p:extLst>
          </p:nvPr>
        </p:nvGraphicFramePr>
        <p:xfrm>
          <a:off x="1135131" y="3157023"/>
          <a:ext cx="9346538" cy="3599815"/>
        </p:xfrm>
        <a:graphic>
          <a:graphicData uri="http://schemas.openxmlformats.org/presentationml/2006/ole">
            <mc:AlternateContent xmlns:mc="http://schemas.openxmlformats.org/markup-compatibility/2006">
              <mc:Choice xmlns:v="urn:schemas-microsoft-com:vml" Requires="v">
                <p:oleObj name="Document" r:id="rId2" imgW="5942845" imgH="2289834" progId="Word.Document.12">
                  <p:embed/>
                </p:oleObj>
              </mc:Choice>
              <mc:Fallback>
                <p:oleObj name="Document" r:id="rId2" imgW="5942845" imgH="2289834" progId="Word.Document.12">
                  <p:embed/>
                  <p:pic>
                    <p:nvPicPr>
                      <p:cNvPr id="14" name="Object 13">
                        <a:extLst>
                          <a:ext uri="{FF2B5EF4-FFF2-40B4-BE49-F238E27FC236}">
                            <a16:creationId xmlns:a16="http://schemas.microsoft.com/office/drawing/2014/main" id="{25A631FE-94CC-1B26-FC6E-4FBA192B7737}"/>
                          </a:ext>
                        </a:extLst>
                      </p:cNvPr>
                      <p:cNvPicPr/>
                      <p:nvPr/>
                    </p:nvPicPr>
                    <p:blipFill>
                      <a:blip r:embed="rId3"/>
                      <a:stretch>
                        <a:fillRect/>
                      </a:stretch>
                    </p:blipFill>
                    <p:spPr>
                      <a:xfrm>
                        <a:off x="1135131" y="3157023"/>
                        <a:ext cx="9346538" cy="3599815"/>
                      </a:xfrm>
                      <a:prstGeom prst="rect">
                        <a:avLst/>
                      </a:prstGeom>
                    </p:spPr>
                  </p:pic>
                </p:oleObj>
              </mc:Fallback>
            </mc:AlternateContent>
          </a:graphicData>
        </a:graphic>
      </p:graphicFrame>
    </p:spTree>
    <p:extLst>
      <p:ext uri="{BB962C8B-B14F-4D97-AF65-F5344CB8AC3E}">
        <p14:creationId xmlns:p14="http://schemas.microsoft.com/office/powerpoint/2010/main" val="3410306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Test Results</a:t>
            </a:r>
          </a:p>
        </p:txBody>
      </p:sp>
      <p:sp>
        <p:nvSpPr>
          <p:cNvPr id="9" name="TextBox 8">
            <a:extLst>
              <a:ext uri="{FF2B5EF4-FFF2-40B4-BE49-F238E27FC236}">
                <a16:creationId xmlns:a16="http://schemas.microsoft.com/office/drawing/2014/main" id="{84F70BD7-8550-0434-760D-08C86E74D457}"/>
              </a:ext>
            </a:extLst>
          </p:cNvPr>
          <p:cNvSpPr txBox="1"/>
          <p:nvPr/>
        </p:nvSpPr>
        <p:spPr>
          <a:xfrm>
            <a:off x="857956" y="1431281"/>
            <a:ext cx="5412228" cy="886397"/>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Validation loss</a:t>
            </a:r>
          </a:p>
          <a:p>
            <a:pPr marL="742950" lvl="1" indent="-285750">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Full Training: 20 epochs (Training 1)</a:t>
            </a:r>
          </a:p>
          <a:p>
            <a:pPr marL="742950" lvl="1" indent="-285750">
              <a:lnSpc>
                <a:spcPct val="96000"/>
              </a:lnSpc>
              <a:buFont typeface="Arial" panose="020B0604020202020204" pitchFamily="34" charset="0"/>
              <a:buChar char="•"/>
            </a:pPr>
            <a:r>
              <a:rPr lang="en-US" sz="2000" dirty="0">
                <a:solidFill>
                  <a:schemeClr val="tx2"/>
                </a:solidFill>
                <a:latin typeface="Microsoft Sans Serif"/>
                <a:cs typeface="Microsoft Sans Serif" panose="020B0604020202020204" pitchFamily="34" charset="0"/>
              </a:rPr>
              <a:t>Short Training: 13 epochs (Training 2)</a:t>
            </a:r>
          </a:p>
        </p:txBody>
      </p:sp>
      <p:graphicFrame>
        <p:nvGraphicFramePr>
          <p:cNvPr id="5" name="Chart 4">
            <a:extLst>
              <a:ext uri="{FF2B5EF4-FFF2-40B4-BE49-F238E27FC236}">
                <a16:creationId xmlns:a16="http://schemas.microsoft.com/office/drawing/2014/main" id="{653DB72D-41BA-6DBB-84C8-5C4E6AE09A2E}"/>
              </a:ext>
            </a:extLst>
          </p:cNvPr>
          <p:cNvGraphicFramePr>
            <a:graphicFrameLocks/>
          </p:cNvGraphicFramePr>
          <p:nvPr>
            <p:extLst>
              <p:ext uri="{D42A27DB-BD31-4B8C-83A1-F6EECF244321}">
                <p14:modId xmlns:p14="http://schemas.microsoft.com/office/powerpoint/2010/main" val="1123329873"/>
              </p:ext>
            </p:extLst>
          </p:nvPr>
        </p:nvGraphicFramePr>
        <p:xfrm>
          <a:off x="916106" y="2804756"/>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a:extLst>
              <a:ext uri="{FF2B5EF4-FFF2-40B4-BE49-F238E27FC236}">
                <a16:creationId xmlns:a16="http://schemas.microsoft.com/office/drawing/2014/main" id="{42A4EDD6-9266-5812-8FB6-42BABAAB8506}"/>
              </a:ext>
            </a:extLst>
          </p:cNvPr>
          <p:cNvGraphicFramePr>
            <a:graphicFrameLocks/>
          </p:cNvGraphicFramePr>
          <p:nvPr>
            <p:extLst>
              <p:ext uri="{D42A27DB-BD31-4B8C-83A1-F6EECF244321}">
                <p14:modId xmlns:p14="http://schemas.microsoft.com/office/powerpoint/2010/main" val="59753103"/>
              </p:ext>
            </p:extLst>
          </p:nvPr>
        </p:nvGraphicFramePr>
        <p:xfrm>
          <a:off x="5871601" y="2804756"/>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9961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Inference results (Short Training)</a:t>
            </a:r>
          </a:p>
        </p:txBody>
      </p:sp>
      <p:sp>
        <p:nvSpPr>
          <p:cNvPr id="3" name="TextBox 2">
            <a:extLst>
              <a:ext uri="{FF2B5EF4-FFF2-40B4-BE49-F238E27FC236}">
                <a16:creationId xmlns:a16="http://schemas.microsoft.com/office/drawing/2014/main" id="{42177BB4-2BCA-EFE4-3B4C-5BEE8AB62ADF}"/>
              </a:ext>
            </a:extLst>
          </p:cNvPr>
          <p:cNvSpPr txBox="1"/>
          <p:nvPr/>
        </p:nvSpPr>
        <p:spPr>
          <a:xfrm>
            <a:off x="1122751" y="2915325"/>
            <a:ext cx="4230730" cy="531812"/>
          </a:xfrm>
          <a:prstGeom prst="rect">
            <a:avLst/>
          </a:prstGeom>
        </p:spPr>
        <p:txBody>
          <a:bodyPr wrap="square" lIns="0" tIns="0" rIns="0" bIns="0" rtlCol="0">
            <a:spAutoFit/>
          </a:bodyPr>
          <a:lstStyle/>
          <a:p>
            <a:pPr>
              <a:lnSpc>
                <a:spcPct val="96000"/>
              </a:lnSpc>
            </a:pPr>
            <a:r>
              <a:rPr lang="en-US" sz="2000" dirty="0">
                <a:solidFill>
                  <a:schemeClr val="tx2"/>
                </a:solidFill>
              </a:rPr>
              <a:t>Proposed vs. HOP</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84F70BD7-8550-0434-760D-08C86E74D457}"/>
              </a:ext>
            </a:extLst>
          </p:cNvPr>
          <p:cNvSpPr txBox="1"/>
          <p:nvPr/>
        </p:nvSpPr>
        <p:spPr>
          <a:xfrm>
            <a:off x="676628" y="1283299"/>
            <a:ext cx="5412228" cy="1181862"/>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Test:  Proposed with short training</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Anchor1: HOP</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Anchor2: VTM</a:t>
            </a:r>
          </a:p>
          <a:p>
            <a:pPr marL="285750" indent="-285750" algn="l">
              <a:lnSpc>
                <a:spcPct val="96000"/>
              </a:lnSpc>
              <a:buFont typeface="Arial" panose="020B0604020202020204" pitchFamily="34" charset="0"/>
              <a:buChar char="•"/>
            </a:pPr>
            <a:r>
              <a:rPr lang="en-AU" sz="2000" dirty="0" err="1">
                <a:solidFill>
                  <a:schemeClr val="tx2"/>
                </a:solidFill>
                <a:latin typeface="Microsoft Sans Serif"/>
                <a:cs typeface="Microsoft Sans Serif" panose="020B0604020202020204" pitchFamily="34" charset="0"/>
              </a:rPr>
              <a:t>NNIntra</a:t>
            </a:r>
            <a:r>
              <a:rPr lang="en-AU" sz="2000" dirty="0">
                <a:solidFill>
                  <a:schemeClr val="tx2"/>
                </a:solidFill>
                <a:latin typeface="Microsoft Sans Serif"/>
                <a:cs typeface="Microsoft Sans Serif" panose="020B0604020202020204" pitchFamily="34" charset="0"/>
              </a:rPr>
              <a:t> OFF for Test and Anchors</a:t>
            </a:r>
            <a:endParaRPr lang="en-US" sz="2000" dirty="0">
              <a:solidFill>
                <a:schemeClr val="tx2"/>
              </a:solidFill>
              <a:latin typeface="Microsoft Sans Serif"/>
              <a:cs typeface="Microsoft Sans Serif" panose="020B0604020202020204" pitchFamily="34" charset="0"/>
            </a:endParaRPr>
          </a:p>
        </p:txBody>
      </p:sp>
      <p:sp>
        <p:nvSpPr>
          <p:cNvPr id="20" name="TextBox 19">
            <a:extLst>
              <a:ext uri="{FF2B5EF4-FFF2-40B4-BE49-F238E27FC236}">
                <a16:creationId xmlns:a16="http://schemas.microsoft.com/office/drawing/2014/main" id="{B914C486-E359-CBBE-25F4-6929CDC09AA6}"/>
              </a:ext>
            </a:extLst>
          </p:cNvPr>
          <p:cNvSpPr txBox="1"/>
          <p:nvPr/>
        </p:nvSpPr>
        <p:spPr>
          <a:xfrm>
            <a:off x="7025335" y="2911051"/>
            <a:ext cx="5407742" cy="531812"/>
          </a:xfrm>
          <a:prstGeom prst="rect">
            <a:avLst/>
          </a:prstGeom>
        </p:spPr>
        <p:txBody>
          <a:bodyPr wrap="square" lIns="0" tIns="0" rIns="0" bIns="0" rtlCol="0">
            <a:spAutoFit/>
          </a:bodyPr>
          <a:lstStyle/>
          <a:p>
            <a:pPr>
              <a:lnSpc>
                <a:spcPct val="96000"/>
              </a:lnSpc>
            </a:pPr>
            <a:r>
              <a:rPr lang="en-US" sz="2000" dirty="0">
                <a:solidFill>
                  <a:schemeClr val="tx2"/>
                </a:solidFill>
              </a:rPr>
              <a:t>Proposed vs. VTM</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6" name="Object 5">
            <a:extLst>
              <a:ext uri="{FF2B5EF4-FFF2-40B4-BE49-F238E27FC236}">
                <a16:creationId xmlns:a16="http://schemas.microsoft.com/office/drawing/2014/main" id="{0E91D511-5E11-2AFB-A2EB-C420E5CC13B3}"/>
              </a:ext>
            </a:extLst>
          </p:cNvPr>
          <p:cNvGraphicFramePr>
            <a:graphicFrameLocks noChangeAspect="1"/>
          </p:cNvGraphicFramePr>
          <p:nvPr>
            <p:extLst>
              <p:ext uri="{D42A27DB-BD31-4B8C-83A1-F6EECF244321}">
                <p14:modId xmlns:p14="http://schemas.microsoft.com/office/powerpoint/2010/main" val="3938939732"/>
              </p:ext>
            </p:extLst>
          </p:nvPr>
        </p:nvGraphicFramePr>
        <p:xfrm>
          <a:off x="495300" y="3275493"/>
          <a:ext cx="7572116" cy="3075786"/>
        </p:xfrm>
        <a:graphic>
          <a:graphicData uri="http://schemas.openxmlformats.org/presentationml/2006/ole">
            <mc:AlternateContent xmlns:mc="http://schemas.openxmlformats.org/markup-compatibility/2006">
              <mc:Choice xmlns:v="urn:schemas-microsoft-com:vml" Requires="v">
                <p:oleObj name="Document" r:id="rId2" imgW="5942845" imgH="2251352" progId="Word.Document.12">
                  <p:embed/>
                </p:oleObj>
              </mc:Choice>
              <mc:Fallback>
                <p:oleObj name="Document" r:id="rId2" imgW="5942845" imgH="2251352" progId="Word.Document.12">
                  <p:embed/>
                  <p:pic>
                    <p:nvPicPr>
                      <p:cNvPr id="6" name="Object 5">
                        <a:extLst>
                          <a:ext uri="{FF2B5EF4-FFF2-40B4-BE49-F238E27FC236}">
                            <a16:creationId xmlns:a16="http://schemas.microsoft.com/office/drawing/2014/main" id="{0E91D511-5E11-2AFB-A2EB-C420E5CC13B3}"/>
                          </a:ext>
                        </a:extLst>
                      </p:cNvPr>
                      <p:cNvPicPr/>
                      <p:nvPr/>
                    </p:nvPicPr>
                    <p:blipFill>
                      <a:blip r:embed="rId3"/>
                      <a:stretch>
                        <a:fillRect/>
                      </a:stretch>
                    </p:blipFill>
                    <p:spPr>
                      <a:xfrm>
                        <a:off x="495300" y="3275493"/>
                        <a:ext cx="7572116" cy="3075786"/>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7B037568-2643-CF96-A6C1-166F82B9C7BB}"/>
              </a:ext>
            </a:extLst>
          </p:cNvPr>
          <p:cNvGraphicFramePr>
            <a:graphicFrameLocks noChangeAspect="1"/>
          </p:cNvGraphicFramePr>
          <p:nvPr>
            <p:extLst>
              <p:ext uri="{D42A27DB-BD31-4B8C-83A1-F6EECF244321}">
                <p14:modId xmlns:p14="http://schemas.microsoft.com/office/powerpoint/2010/main" val="1020318583"/>
              </p:ext>
            </p:extLst>
          </p:nvPr>
        </p:nvGraphicFramePr>
        <p:xfrm>
          <a:off x="6226663" y="3291285"/>
          <a:ext cx="8004175" cy="3030537"/>
        </p:xfrm>
        <a:graphic>
          <a:graphicData uri="http://schemas.openxmlformats.org/presentationml/2006/ole">
            <mc:AlternateContent xmlns:mc="http://schemas.openxmlformats.org/markup-compatibility/2006">
              <mc:Choice xmlns:v="urn:schemas-microsoft-com:vml" Requires="v">
                <p:oleObj name="Document" r:id="rId4" imgW="5942845" imgH="2251352" progId="Word.Document.12">
                  <p:embed/>
                </p:oleObj>
              </mc:Choice>
              <mc:Fallback>
                <p:oleObj name="Document" r:id="rId4" imgW="5942845" imgH="2251352" progId="Word.Document.12">
                  <p:embed/>
                  <p:pic>
                    <p:nvPicPr>
                      <p:cNvPr id="11" name="Object 10">
                        <a:extLst>
                          <a:ext uri="{FF2B5EF4-FFF2-40B4-BE49-F238E27FC236}">
                            <a16:creationId xmlns:a16="http://schemas.microsoft.com/office/drawing/2014/main" id="{7B037568-2643-CF96-A6C1-166F82B9C7BB}"/>
                          </a:ext>
                        </a:extLst>
                      </p:cNvPr>
                      <p:cNvPicPr/>
                      <p:nvPr/>
                    </p:nvPicPr>
                    <p:blipFill>
                      <a:blip r:embed="rId5"/>
                      <a:stretch>
                        <a:fillRect/>
                      </a:stretch>
                    </p:blipFill>
                    <p:spPr>
                      <a:xfrm>
                        <a:off x="6226663" y="3291285"/>
                        <a:ext cx="8004175" cy="3030537"/>
                      </a:xfrm>
                      <a:prstGeom prst="rect">
                        <a:avLst/>
                      </a:prstGeom>
                    </p:spPr>
                  </p:pic>
                </p:oleObj>
              </mc:Fallback>
            </mc:AlternateContent>
          </a:graphicData>
        </a:graphic>
      </p:graphicFrame>
    </p:spTree>
    <p:extLst>
      <p:ext uri="{BB962C8B-B14F-4D97-AF65-F5344CB8AC3E}">
        <p14:creationId xmlns:p14="http://schemas.microsoft.com/office/powerpoint/2010/main" val="110459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Inference results (Short Training)</a:t>
            </a:r>
          </a:p>
        </p:txBody>
      </p:sp>
      <p:sp>
        <p:nvSpPr>
          <p:cNvPr id="3" name="TextBox 2">
            <a:extLst>
              <a:ext uri="{FF2B5EF4-FFF2-40B4-BE49-F238E27FC236}">
                <a16:creationId xmlns:a16="http://schemas.microsoft.com/office/drawing/2014/main" id="{42177BB4-2BCA-EFE4-3B4C-5BEE8AB62ADF}"/>
              </a:ext>
            </a:extLst>
          </p:cNvPr>
          <p:cNvSpPr txBox="1"/>
          <p:nvPr/>
        </p:nvSpPr>
        <p:spPr>
          <a:xfrm>
            <a:off x="1122751" y="2915325"/>
            <a:ext cx="4230730" cy="531812"/>
          </a:xfrm>
          <a:prstGeom prst="rect">
            <a:avLst/>
          </a:prstGeom>
        </p:spPr>
        <p:txBody>
          <a:bodyPr wrap="square" lIns="0" tIns="0" rIns="0" bIns="0" rtlCol="0">
            <a:spAutoFit/>
          </a:bodyPr>
          <a:lstStyle/>
          <a:p>
            <a:pPr>
              <a:lnSpc>
                <a:spcPct val="96000"/>
              </a:lnSpc>
            </a:pPr>
            <a:r>
              <a:rPr lang="en-US" sz="2000" dirty="0">
                <a:solidFill>
                  <a:schemeClr val="tx2"/>
                </a:solidFill>
              </a:rPr>
              <a:t>Proposed vs. HOP</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84F70BD7-8550-0434-760D-08C86E74D457}"/>
              </a:ext>
            </a:extLst>
          </p:cNvPr>
          <p:cNvSpPr txBox="1"/>
          <p:nvPr/>
        </p:nvSpPr>
        <p:spPr>
          <a:xfrm>
            <a:off x="676628" y="1283299"/>
            <a:ext cx="5412228" cy="1181862"/>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Test:  Proposed with short training</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Anchor1: HOP</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Anchor2: VTM</a:t>
            </a:r>
          </a:p>
          <a:p>
            <a:pPr marL="285750" indent="-285750" algn="l">
              <a:lnSpc>
                <a:spcPct val="96000"/>
              </a:lnSpc>
              <a:buFont typeface="Arial" panose="020B0604020202020204" pitchFamily="34" charset="0"/>
              <a:buChar char="•"/>
            </a:pPr>
            <a:r>
              <a:rPr lang="en-AU" sz="2000" dirty="0" err="1">
                <a:solidFill>
                  <a:schemeClr val="tx2"/>
                </a:solidFill>
                <a:latin typeface="Microsoft Sans Serif"/>
                <a:cs typeface="Microsoft Sans Serif" panose="020B0604020202020204" pitchFamily="34" charset="0"/>
              </a:rPr>
              <a:t>NNIntra</a:t>
            </a:r>
            <a:r>
              <a:rPr lang="en-AU" sz="2000" dirty="0">
                <a:solidFill>
                  <a:schemeClr val="tx2"/>
                </a:solidFill>
                <a:latin typeface="Microsoft Sans Serif"/>
                <a:cs typeface="Microsoft Sans Serif" panose="020B0604020202020204" pitchFamily="34" charset="0"/>
              </a:rPr>
              <a:t> ON for Test and Anchor1</a:t>
            </a:r>
            <a:endParaRPr lang="en-US" sz="2000" dirty="0">
              <a:solidFill>
                <a:schemeClr val="tx2"/>
              </a:solidFill>
              <a:latin typeface="Microsoft Sans Serif"/>
              <a:cs typeface="Microsoft Sans Serif" panose="020B0604020202020204" pitchFamily="34" charset="0"/>
            </a:endParaRPr>
          </a:p>
        </p:txBody>
      </p:sp>
      <p:sp>
        <p:nvSpPr>
          <p:cNvPr id="20" name="TextBox 19">
            <a:extLst>
              <a:ext uri="{FF2B5EF4-FFF2-40B4-BE49-F238E27FC236}">
                <a16:creationId xmlns:a16="http://schemas.microsoft.com/office/drawing/2014/main" id="{B914C486-E359-CBBE-25F4-6929CDC09AA6}"/>
              </a:ext>
            </a:extLst>
          </p:cNvPr>
          <p:cNvSpPr txBox="1"/>
          <p:nvPr/>
        </p:nvSpPr>
        <p:spPr>
          <a:xfrm>
            <a:off x="7025335" y="2911051"/>
            <a:ext cx="5407742" cy="531812"/>
          </a:xfrm>
          <a:prstGeom prst="rect">
            <a:avLst/>
          </a:prstGeom>
        </p:spPr>
        <p:txBody>
          <a:bodyPr wrap="square" lIns="0" tIns="0" rIns="0" bIns="0" rtlCol="0">
            <a:spAutoFit/>
          </a:bodyPr>
          <a:lstStyle/>
          <a:p>
            <a:pPr>
              <a:lnSpc>
                <a:spcPct val="96000"/>
              </a:lnSpc>
            </a:pPr>
            <a:r>
              <a:rPr lang="en-US" sz="2000" dirty="0">
                <a:solidFill>
                  <a:schemeClr val="tx2"/>
                </a:solidFill>
              </a:rPr>
              <a:t>Proposed vs. VTM</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4" name="Object 3">
            <a:extLst>
              <a:ext uri="{FF2B5EF4-FFF2-40B4-BE49-F238E27FC236}">
                <a16:creationId xmlns:a16="http://schemas.microsoft.com/office/drawing/2014/main" id="{D665B210-C53E-4580-6416-706BFCFDC2B7}"/>
              </a:ext>
            </a:extLst>
          </p:cNvPr>
          <p:cNvGraphicFramePr>
            <a:graphicFrameLocks noChangeAspect="1"/>
          </p:cNvGraphicFramePr>
          <p:nvPr>
            <p:extLst>
              <p:ext uri="{D42A27DB-BD31-4B8C-83A1-F6EECF244321}">
                <p14:modId xmlns:p14="http://schemas.microsoft.com/office/powerpoint/2010/main" val="1022635225"/>
              </p:ext>
            </p:extLst>
          </p:nvPr>
        </p:nvGraphicFramePr>
        <p:xfrm>
          <a:off x="495300" y="3280412"/>
          <a:ext cx="7654964" cy="3148781"/>
        </p:xfrm>
        <a:graphic>
          <a:graphicData uri="http://schemas.openxmlformats.org/presentationml/2006/ole">
            <mc:AlternateContent xmlns:mc="http://schemas.openxmlformats.org/markup-compatibility/2006">
              <mc:Choice xmlns:v="urn:schemas-microsoft-com:vml" Requires="v">
                <p:oleObj name="Document" r:id="rId2" imgW="5942845" imgH="2289834" progId="Word.Document.12">
                  <p:embed/>
                </p:oleObj>
              </mc:Choice>
              <mc:Fallback>
                <p:oleObj name="Document" r:id="rId2" imgW="5942845" imgH="2289834" progId="Word.Document.12">
                  <p:embed/>
                  <p:pic>
                    <p:nvPicPr>
                      <p:cNvPr id="4" name="Object 3">
                        <a:extLst>
                          <a:ext uri="{FF2B5EF4-FFF2-40B4-BE49-F238E27FC236}">
                            <a16:creationId xmlns:a16="http://schemas.microsoft.com/office/drawing/2014/main" id="{D665B210-C53E-4580-6416-706BFCFDC2B7}"/>
                          </a:ext>
                        </a:extLst>
                      </p:cNvPr>
                      <p:cNvPicPr/>
                      <p:nvPr/>
                    </p:nvPicPr>
                    <p:blipFill>
                      <a:blip r:embed="rId3"/>
                      <a:stretch>
                        <a:fillRect/>
                      </a:stretch>
                    </p:blipFill>
                    <p:spPr>
                      <a:xfrm>
                        <a:off x="495300" y="3280412"/>
                        <a:ext cx="7654964" cy="3148781"/>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730265B6-5ABE-B1A4-81E1-53998996D671}"/>
              </a:ext>
            </a:extLst>
          </p:cNvPr>
          <p:cNvGraphicFramePr>
            <a:graphicFrameLocks noChangeAspect="1"/>
          </p:cNvGraphicFramePr>
          <p:nvPr>
            <p:extLst>
              <p:ext uri="{D42A27DB-BD31-4B8C-83A1-F6EECF244321}">
                <p14:modId xmlns:p14="http://schemas.microsoft.com/office/powerpoint/2010/main" val="4152102944"/>
              </p:ext>
            </p:extLst>
          </p:nvPr>
        </p:nvGraphicFramePr>
        <p:xfrm>
          <a:off x="6436251" y="3280412"/>
          <a:ext cx="7654964" cy="3148781"/>
        </p:xfrm>
        <a:graphic>
          <a:graphicData uri="http://schemas.openxmlformats.org/presentationml/2006/ole">
            <mc:AlternateContent xmlns:mc="http://schemas.openxmlformats.org/markup-compatibility/2006">
              <mc:Choice xmlns:v="urn:schemas-microsoft-com:vml" Requires="v">
                <p:oleObj name="Document" r:id="rId4" imgW="5942845" imgH="2289834" progId="Word.Document.12">
                  <p:embed/>
                </p:oleObj>
              </mc:Choice>
              <mc:Fallback>
                <p:oleObj name="Document" r:id="rId4" imgW="5942845" imgH="2289834" progId="Word.Document.12">
                  <p:embed/>
                  <p:pic>
                    <p:nvPicPr>
                      <p:cNvPr id="5" name="Object 4">
                        <a:extLst>
                          <a:ext uri="{FF2B5EF4-FFF2-40B4-BE49-F238E27FC236}">
                            <a16:creationId xmlns:a16="http://schemas.microsoft.com/office/drawing/2014/main" id="{730265B6-5ABE-B1A4-81E1-53998996D671}"/>
                          </a:ext>
                        </a:extLst>
                      </p:cNvPr>
                      <p:cNvPicPr/>
                      <p:nvPr/>
                    </p:nvPicPr>
                    <p:blipFill>
                      <a:blip r:embed="rId5"/>
                      <a:stretch>
                        <a:fillRect/>
                      </a:stretch>
                    </p:blipFill>
                    <p:spPr>
                      <a:xfrm>
                        <a:off x="6436251" y="3280412"/>
                        <a:ext cx="7654964" cy="3148781"/>
                      </a:xfrm>
                      <a:prstGeom prst="rect">
                        <a:avLst/>
                      </a:prstGeom>
                    </p:spPr>
                  </p:pic>
                </p:oleObj>
              </mc:Fallback>
            </mc:AlternateContent>
          </a:graphicData>
        </a:graphic>
      </p:graphicFrame>
    </p:spTree>
    <p:extLst>
      <p:ext uri="{BB962C8B-B14F-4D97-AF65-F5344CB8AC3E}">
        <p14:creationId xmlns:p14="http://schemas.microsoft.com/office/powerpoint/2010/main" val="3153883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Inference results (Full Training)</a:t>
            </a:r>
          </a:p>
        </p:txBody>
      </p:sp>
      <p:sp>
        <p:nvSpPr>
          <p:cNvPr id="3" name="TextBox 2">
            <a:extLst>
              <a:ext uri="{FF2B5EF4-FFF2-40B4-BE49-F238E27FC236}">
                <a16:creationId xmlns:a16="http://schemas.microsoft.com/office/drawing/2014/main" id="{42177BB4-2BCA-EFE4-3B4C-5BEE8AB62ADF}"/>
              </a:ext>
            </a:extLst>
          </p:cNvPr>
          <p:cNvSpPr txBox="1"/>
          <p:nvPr/>
        </p:nvSpPr>
        <p:spPr>
          <a:xfrm>
            <a:off x="7142848" y="3544140"/>
            <a:ext cx="4230730" cy="531812"/>
          </a:xfrm>
          <a:prstGeom prst="rect">
            <a:avLst/>
          </a:prstGeom>
        </p:spPr>
        <p:txBody>
          <a:bodyPr wrap="square" lIns="0" tIns="0" rIns="0" bIns="0" rtlCol="0">
            <a:spAutoFit/>
          </a:bodyPr>
          <a:lstStyle/>
          <a:p>
            <a:pPr>
              <a:lnSpc>
                <a:spcPct val="96000"/>
              </a:lnSpc>
            </a:pPr>
            <a:r>
              <a:rPr lang="en-US" sz="2000" dirty="0">
                <a:solidFill>
                  <a:schemeClr val="tx2"/>
                </a:solidFill>
              </a:rPr>
              <a:t>Proposed vs. HOP</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84F70BD7-8550-0434-760D-08C86E74D457}"/>
              </a:ext>
            </a:extLst>
          </p:cNvPr>
          <p:cNvSpPr txBox="1"/>
          <p:nvPr/>
        </p:nvSpPr>
        <p:spPr>
          <a:xfrm>
            <a:off x="676628" y="1283299"/>
            <a:ext cx="5412228" cy="1477328"/>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Test:  Proposed with full training</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Anchor1: Proposed with short training</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Anchor2: HOP</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Anchor3: VTM</a:t>
            </a:r>
          </a:p>
          <a:p>
            <a:pPr marL="285750" indent="-285750" algn="l">
              <a:lnSpc>
                <a:spcPct val="96000"/>
              </a:lnSpc>
              <a:buFont typeface="Arial" panose="020B0604020202020204" pitchFamily="34" charset="0"/>
              <a:buChar char="•"/>
            </a:pPr>
            <a:r>
              <a:rPr lang="en-AU" sz="2000" dirty="0" err="1">
                <a:solidFill>
                  <a:schemeClr val="tx2"/>
                </a:solidFill>
                <a:latin typeface="Microsoft Sans Serif"/>
                <a:cs typeface="Microsoft Sans Serif" panose="020B0604020202020204" pitchFamily="34" charset="0"/>
              </a:rPr>
              <a:t>NNIntra</a:t>
            </a:r>
            <a:r>
              <a:rPr lang="en-AU" sz="2000" dirty="0">
                <a:solidFill>
                  <a:schemeClr val="tx2"/>
                </a:solidFill>
                <a:latin typeface="Microsoft Sans Serif"/>
                <a:cs typeface="Microsoft Sans Serif" panose="020B0604020202020204" pitchFamily="34" charset="0"/>
              </a:rPr>
              <a:t> OFF for Test and Anchors</a:t>
            </a:r>
            <a:endParaRPr lang="en-US" sz="2000" dirty="0">
              <a:solidFill>
                <a:schemeClr val="tx2"/>
              </a:solidFill>
              <a:latin typeface="Microsoft Sans Serif"/>
              <a:cs typeface="Microsoft Sans Serif" panose="020B0604020202020204" pitchFamily="34" charset="0"/>
            </a:endParaRPr>
          </a:p>
        </p:txBody>
      </p:sp>
      <p:sp>
        <p:nvSpPr>
          <p:cNvPr id="20" name="TextBox 19">
            <a:extLst>
              <a:ext uri="{FF2B5EF4-FFF2-40B4-BE49-F238E27FC236}">
                <a16:creationId xmlns:a16="http://schemas.microsoft.com/office/drawing/2014/main" id="{B914C486-E359-CBBE-25F4-6929CDC09AA6}"/>
              </a:ext>
            </a:extLst>
          </p:cNvPr>
          <p:cNvSpPr txBox="1"/>
          <p:nvPr/>
        </p:nvSpPr>
        <p:spPr>
          <a:xfrm>
            <a:off x="1179916" y="3544140"/>
            <a:ext cx="5407742" cy="531812"/>
          </a:xfrm>
          <a:prstGeom prst="rect">
            <a:avLst/>
          </a:prstGeom>
        </p:spPr>
        <p:txBody>
          <a:bodyPr wrap="square" lIns="0" tIns="0" rIns="0" bIns="0" rtlCol="0">
            <a:spAutoFit/>
          </a:bodyPr>
          <a:lstStyle/>
          <a:p>
            <a:pPr>
              <a:lnSpc>
                <a:spcPct val="96000"/>
              </a:lnSpc>
            </a:pPr>
            <a:r>
              <a:rPr lang="en-US" sz="2000" dirty="0">
                <a:solidFill>
                  <a:schemeClr val="tx2"/>
                </a:solidFill>
              </a:rPr>
              <a:t>Proposed vs. VTM</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6" name="Object 5">
            <a:extLst>
              <a:ext uri="{FF2B5EF4-FFF2-40B4-BE49-F238E27FC236}">
                <a16:creationId xmlns:a16="http://schemas.microsoft.com/office/drawing/2014/main" id="{A28B93E8-11FA-6DAA-F70B-1EB88CCB1B3D}"/>
              </a:ext>
            </a:extLst>
          </p:cNvPr>
          <p:cNvGraphicFramePr>
            <a:graphicFrameLocks noChangeAspect="1"/>
          </p:cNvGraphicFramePr>
          <p:nvPr/>
        </p:nvGraphicFramePr>
        <p:xfrm>
          <a:off x="289456" y="3948063"/>
          <a:ext cx="7741738" cy="2981727"/>
        </p:xfrm>
        <a:graphic>
          <a:graphicData uri="http://schemas.openxmlformats.org/presentationml/2006/ole">
            <mc:AlternateContent xmlns:mc="http://schemas.openxmlformats.org/markup-compatibility/2006">
              <mc:Choice xmlns:v="urn:schemas-microsoft-com:vml" Requires="v">
                <p:oleObj name="Document" r:id="rId2" imgW="5942845" imgH="2289834" progId="Word.Document.12">
                  <p:embed/>
                </p:oleObj>
              </mc:Choice>
              <mc:Fallback>
                <p:oleObj name="Document" r:id="rId2" imgW="5942845" imgH="2289834" progId="Word.Document.12">
                  <p:embed/>
                  <p:pic>
                    <p:nvPicPr>
                      <p:cNvPr id="6" name="Object 5">
                        <a:extLst>
                          <a:ext uri="{FF2B5EF4-FFF2-40B4-BE49-F238E27FC236}">
                            <a16:creationId xmlns:a16="http://schemas.microsoft.com/office/drawing/2014/main" id="{A28B93E8-11FA-6DAA-F70B-1EB88CCB1B3D}"/>
                          </a:ext>
                        </a:extLst>
                      </p:cNvPr>
                      <p:cNvPicPr/>
                      <p:nvPr/>
                    </p:nvPicPr>
                    <p:blipFill>
                      <a:blip r:embed="rId3"/>
                      <a:stretch>
                        <a:fillRect/>
                      </a:stretch>
                    </p:blipFill>
                    <p:spPr>
                      <a:xfrm>
                        <a:off x="289456" y="3948063"/>
                        <a:ext cx="7741738" cy="2981727"/>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853BB982-BF34-ADB3-A277-1F25161F11A4}"/>
              </a:ext>
            </a:extLst>
          </p:cNvPr>
          <p:cNvGraphicFramePr>
            <a:graphicFrameLocks noChangeAspect="1"/>
          </p:cNvGraphicFramePr>
          <p:nvPr/>
        </p:nvGraphicFramePr>
        <p:xfrm>
          <a:off x="6729909" y="3929438"/>
          <a:ext cx="7292975" cy="2928561"/>
        </p:xfrm>
        <a:graphic>
          <a:graphicData uri="http://schemas.openxmlformats.org/presentationml/2006/ole">
            <mc:AlternateContent xmlns:mc="http://schemas.openxmlformats.org/markup-compatibility/2006">
              <mc:Choice xmlns:v="urn:schemas-microsoft-com:vml" Requires="v">
                <p:oleObj name="Document" r:id="rId4" imgW="5942845" imgH="2289834" progId="Word.Document.12">
                  <p:embed/>
                </p:oleObj>
              </mc:Choice>
              <mc:Fallback>
                <p:oleObj name="Document" r:id="rId4" imgW="5942845" imgH="2289834" progId="Word.Document.12">
                  <p:embed/>
                  <p:pic>
                    <p:nvPicPr>
                      <p:cNvPr id="7" name="Object 6">
                        <a:extLst>
                          <a:ext uri="{FF2B5EF4-FFF2-40B4-BE49-F238E27FC236}">
                            <a16:creationId xmlns:a16="http://schemas.microsoft.com/office/drawing/2014/main" id="{853BB982-BF34-ADB3-A277-1F25161F11A4}"/>
                          </a:ext>
                        </a:extLst>
                      </p:cNvPr>
                      <p:cNvPicPr/>
                      <p:nvPr/>
                    </p:nvPicPr>
                    <p:blipFill>
                      <a:blip r:embed="rId5"/>
                      <a:stretch>
                        <a:fillRect/>
                      </a:stretch>
                    </p:blipFill>
                    <p:spPr>
                      <a:xfrm>
                        <a:off x="6729909" y="3929438"/>
                        <a:ext cx="7292975" cy="2928561"/>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AC0FDB93-C7BD-7FA7-FFDA-94A5CA810CA5}"/>
              </a:ext>
            </a:extLst>
          </p:cNvPr>
          <p:cNvSpPr txBox="1"/>
          <p:nvPr/>
        </p:nvSpPr>
        <p:spPr>
          <a:xfrm>
            <a:off x="7001224" y="228744"/>
            <a:ext cx="5407742" cy="531812"/>
          </a:xfrm>
          <a:prstGeom prst="rect">
            <a:avLst/>
          </a:prstGeom>
        </p:spPr>
        <p:txBody>
          <a:bodyPr wrap="square" lIns="0" tIns="0" rIns="0" bIns="0" rtlCol="0">
            <a:spAutoFit/>
          </a:bodyPr>
          <a:lstStyle/>
          <a:p>
            <a:pPr>
              <a:lnSpc>
                <a:spcPct val="96000"/>
              </a:lnSpc>
            </a:pPr>
            <a:r>
              <a:rPr lang="en-US" sz="2000" dirty="0">
                <a:solidFill>
                  <a:schemeClr val="tx2"/>
                </a:solidFill>
              </a:rPr>
              <a:t>Full training vs. short training (for proposed)</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5" name="Object 4">
            <a:extLst>
              <a:ext uri="{FF2B5EF4-FFF2-40B4-BE49-F238E27FC236}">
                <a16:creationId xmlns:a16="http://schemas.microsoft.com/office/drawing/2014/main" id="{4D4527E4-C429-98E0-1056-6A1CDE9B6117}"/>
              </a:ext>
            </a:extLst>
          </p:cNvPr>
          <p:cNvGraphicFramePr>
            <a:graphicFrameLocks noChangeAspect="1"/>
          </p:cNvGraphicFramePr>
          <p:nvPr/>
        </p:nvGraphicFramePr>
        <p:xfrm>
          <a:off x="6731000" y="638175"/>
          <a:ext cx="7292975" cy="2763838"/>
        </p:xfrm>
        <a:graphic>
          <a:graphicData uri="http://schemas.openxmlformats.org/presentationml/2006/ole">
            <mc:AlternateContent xmlns:mc="http://schemas.openxmlformats.org/markup-compatibility/2006">
              <mc:Choice xmlns:v="urn:schemas-microsoft-com:vml" Requires="v">
                <p:oleObj name="Document" r:id="rId6" imgW="5942845" imgH="2251352" progId="Word.Document.12">
                  <p:embed/>
                </p:oleObj>
              </mc:Choice>
              <mc:Fallback>
                <p:oleObj name="Document" r:id="rId6" imgW="5942845" imgH="2251352" progId="Word.Document.12">
                  <p:embed/>
                  <p:pic>
                    <p:nvPicPr>
                      <p:cNvPr id="5" name="Object 4">
                        <a:extLst>
                          <a:ext uri="{FF2B5EF4-FFF2-40B4-BE49-F238E27FC236}">
                            <a16:creationId xmlns:a16="http://schemas.microsoft.com/office/drawing/2014/main" id="{4D4527E4-C429-98E0-1056-6A1CDE9B6117}"/>
                          </a:ext>
                        </a:extLst>
                      </p:cNvPr>
                      <p:cNvPicPr/>
                      <p:nvPr/>
                    </p:nvPicPr>
                    <p:blipFill>
                      <a:blip r:embed="rId7"/>
                      <a:stretch>
                        <a:fillRect/>
                      </a:stretch>
                    </p:blipFill>
                    <p:spPr>
                      <a:xfrm>
                        <a:off x="6731000" y="638175"/>
                        <a:ext cx="7292975" cy="2763838"/>
                      </a:xfrm>
                      <a:prstGeom prst="rect">
                        <a:avLst/>
                      </a:prstGeom>
                    </p:spPr>
                  </p:pic>
                </p:oleObj>
              </mc:Fallback>
            </mc:AlternateContent>
          </a:graphicData>
        </a:graphic>
      </p:graphicFrame>
    </p:spTree>
    <p:extLst>
      <p:ext uri="{BB962C8B-B14F-4D97-AF65-F5344CB8AC3E}">
        <p14:creationId xmlns:p14="http://schemas.microsoft.com/office/powerpoint/2010/main" val="423267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866AD0-933D-4763-8A6E-5B25B00ABEFA}">
  <ds:schemaRefs>
    <ds:schemaRef ds:uri="http://schemas.microsoft.com/sharepoint/v3/contenttype/forms"/>
  </ds:schemaRefs>
</ds:datastoreItem>
</file>

<file path=customXml/itemProps2.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customXml/itemProps3.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12117</TotalTime>
  <Words>574</Words>
  <Application>Microsoft Office PowerPoint</Application>
  <PresentationFormat>Widescreen</PresentationFormat>
  <Paragraphs>79</Paragraphs>
  <Slides>11</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8" baseType="lpstr">
      <vt:lpstr>Qualcomm Next Thin</vt:lpstr>
      <vt:lpstr>Arial</vt:lpstr>
      <vt:lpstr>Calibri</vt:lpstr>
      <vt:lpstr>Century Gothic</vt:lpstr>
      <vt:lpstr>Microsoft Sans Serif</vt:lpstr>
      <vt:lpstr>Qualcomm Corporate Public Template Feb2022</vt:lpstr>
      <vt:lpstr>Document</vt:lpstr>
      <vt:lpstr>JVET-AF0158</vt:lpstr>
      <vt:lpstr>Overview</vt:lpstr>
      <vt:lpstr>Proposed method</vt:lpstr>
      <vt:lpstr>Network Information</vt:lpstr>
      <vt:lpstr>Simulation environment</vt:lpstr>
      <vt:lpstr>Test Results</vt:lpstr>
      <vt:lpstr>Inference results (Short Training)</vt:lpstr>
      <vt:lpstr>Inference results (Short Training)</vt:lpstr>
      <vt:lpstr>Inference results (Full Training)</vt:lpstr>
      <vt:lpstr>Conclusion</vt:lpstr>
      <vt:lpstr>Thank you</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Yun Li</cp:lastModifiedBy>
  <cp:revision>28</cp:revision>
  <dcterms:created xsi:type="dcterms:W3CDTF">2022-05-06T16:22:49Z</dcterms:created>
  <dcterms:modified xsi:type="dcterms:W3CDTF">2023-10-19T17:36:28Z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