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sldIdLst>
    <p:sldId id="278" r:id="rId5"/>
    <p:sldId id="301" r:id="rId6"/>
    <p:sldId id="292" r:id="rId7"/>
    <p:sldId id="302" r:id="rId8"/>
    <p:sldId id="303" r:id="rId9"/>
    <p:sldId id="304" r:id="rId10"/>
    <p:sldId id="305" r:id="rId11"/>
    <p:sldId id="299" r:id="rId12"/>
    <p:sldId id="312" r:id="rId13"/>
    <p:sldId id="313" r:id="rId14"/>
    <p:sldId id="300" r:id="rId15"/>
    <p:sldId id="316" r:id="rId16"/>
    <p:sldId id="317" r:id="rId17"/>
    <p:sldId id="314" r:id="rId18"/>
    <p:sldId id="306" r:id="rId19"/>
    <p:sldId id="307" r:id="rId20"/>
    <p:sldId id="308" r:id="rId21"/>
    <p:sldId id="315" r:id="rId22"/>
    <p:sldId id="309" r:id="rId23"/>
    <p:sldId id="310" r:id="rId24"/>
    <p:sldId id="31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12E1FB-2A9F-42E4-86F0-43C46872E274}" v="106" dt="2023-10-16T10:48:57.479"/>
    <p1510:client id="{A034DFF0-FBBD-4D8D-B1A1-EAFAABF36383}" v="2" dt="2023-10-16T11:21:47.3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10/16/2023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JVET-AF0156</a:t>
            </a:r>
            <a:br>
              <a:rPr lang="en-US" sz="3200"/>
            </a:br>
            <a:br>
              <a:rPr lang="en-US" sz="3200"/>
            </a:br>
            <a:r>
              <a:rPr lang="en-US" sz="3200"/>
              <a:t>AHG6</a:t>
            </a:r>
            <a:r>
              <a:rPr lang="en-CA" sz="3200"/>
              <a:t>: ECM software optimizations</a:t>
            </a:r>
            <a:endParaRPr 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Fabrice Urban, Tangi Poirier, </a:t>
            </a:r>
            <a:r>
              <a:rPr lang="fr-FR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Fabrice Le Léannec</a:t>
            </a:r>
            <a:endParaRPr lang="en-US" u="sng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Behavior relative to ECM-10.0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7EB714-B972-0649-AD77-71B7509FA0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309121"/>
              </p:ext>
            </p:extLst>
          </p:nvPr>
        </p:nvGraphicFramePr>
        <p:xfrm>
          <a:off x="671999" y="1705962"/>
          <a:ext cx="105156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1169335">
                  <a:extLst>
                    <a:ext uri="{9D8B030D-6E8A-4147-A177-3AD203B41FA5}">
                      <a16:colId xmlns:a16="http://schemas.microsoft.com/office/drawing/2014/main" val="3725491419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2140147446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3276263172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1716961837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784134424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2270424501"/>
                    </a:ext>
                  </a:extLst>
                </a:gridCol>
                <a:gridCol w="1350203">
                  <a:extLst>
                    <a:ext uri="{9D8B030D-6E8A-4147-A177-3AD203B41FA5}">
                      <a16:colId xmlns:a16="http://schemas.microsoft.com/office/drawing/2014/main" val="3285388797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288904415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3803061164"/>
                    </a:ext>
                  </a:extLst>
                </a:gridCol>
                <a:gridCol w="1354409">
                  <a:extLst>
                    <a:ext uri="{9D8B030D-6E8A-4147-A177-3AD203B41FA5}">
                      <a16:colId xmlns:a16="http://schemas.microsoft.com/office/drawing/2014/main" val="211600938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367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97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530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837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292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133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-3360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148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-3080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483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-3179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133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-3222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474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-3018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7816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-3338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201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-3586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883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424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Conclusion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58FA58-5889-16AF-7CCD-6EB60D361B59}"/>
              </a:ext>
            </a:extLst>
          </p:cNvPr>
          <p:cNvSpPr txBox="1"/>
          <p:nvPr/>
        </p:nvSpPr>
        <p:spPr>
          <a:xfrm>
            <a:off x="466531" y="1304453"/>
            <a:ext cx="1130870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ECM software optimizations targeting mainly memory usage reduction.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Runtime is also decreased due to less memory access.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Encode side (over ECM-10.0):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worst-case memory reduced by (AI, RA, LDB): 1.0 GB, 4 GB, 3.3 GB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average encoding time (AI, RA, LDB): 94.2%, 95%, 95%.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Decoder side: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memory reduced by up to (AI, RA, LDB): 0.15 GB, 1 GB, 0.15 GB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average decoding time (AI, RA, LDB): 83.9%, 82.7%, 83.6%.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 encourage further work on memory and run time reduction.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Ahg6 plans to tag ECM-10.1 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39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265" y="403678"/>
            <a:ext cx="11541967" cy="467927"/>
          </a:xfrm>
        </p:spPr>
        <p:txBody>
          <a:bodyPr>
            <a:noAutofit/>
          </a:bodyPr>
          <a:lstStyle/>
          <a:p>
            <a:r>
              <a:rPr lang="en-US" sz="3200"/>
              <a:t>Memory reduction since ECM-9.1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F5ECA4D-BAF7-4C98-1868-E91220FFC3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79788"/>
              </p:ext>
            </p:extLst>
          </p:nvPr>
        </p:nvGraphicFramePr>
        <p:xfrm>
          <a:off x="466725" y="2011680"/>
          <a:ext cx="10515600" cy="3098948"/>
        </p:xfrm>
        <a:graphic>
          <a:graphicData uri="http://schemas.openxmlformats.org/drawingml/2006/table">
            <a:tbl>
              <a:tblPr firstRow="1" firstCol="1" bandRow="1"/>
              <a:tblGrid>
                <a:gridCol w="1579443">
                  <a:extLst>
                    <a:ext uri="{9D8B030D-6E8A-4147-A177-3AD203B41FA5}">
                      <a16:colId xmlns:a16="http://schemas.microsoft.com/office/drawing/2014/main" val="2765073609"/>
                    </a:ext>
                  </a:extLst>
                </a:gridCol>
                <a:gridCol w="1247150">
                  <a:extLst>
                    <a:ext uri="{9D8B030D-6E8A-4147-A177-3AD203B41FA5}">
                      <a16:colId xmlns:a16="http://schemas.microsoft.com/office/drawing/2014/main" val="3758148507"/>
                    </a:ext>
                  </a:extLst>
                </a:gridCol>
                <a:gridCol w="1732971">
                  <a:extLst>
                    <a:ext uri="{9D8B030D-6E8A-4147-A177-3AD203B41FA5}">
                      <a16:colId xmlns:a16="http://schemas.microsoft.com/office/drawing/2014/main" val="3993630152"/>
                    </a:ext>
                  </a:extLst>
                </a:gridCol>
                <a:gridCol w="1247150">
                  <a:extLst>
                    <a:ext uri="{9D8B030D-6E8A-4147-A177-3AD203B41FA5}">
                      <a16:colId xmlns:a16="http://schemas.microsoft.com/office/drawing/2014/main" val="1008630976"/>
                    </a:ext>
                  </a:extLst>
                </a:gridCol>
                <a:gridCol w="1732971">
                  <a:extLst>
                    <a:ext uri="{9D8B030D-6E8A-4147-A177-3AD203B41FA5}">
                      <a16:colId xmlns:a16="http://schemas.microsoft.com/office/drawing/2014/main" val="3405086092"/>
                    </a:ext>
                  </a:extLst>
                </a:gridCol>
                <a:gridCol w="1247150">
                  <a:extLst>
                    <a:ext uri="{9D8B030D-6E8A-4147-A177-3AD203B41FA5}">
                      <a16:colId xmlns:a16="http://schemas.microsoft.com/office/drawing/2014/main" val="804435857"/>
                    </a:ext>
                  </a:extLst>
                </a:gridCol>
                <a:gridCol w="1728765">
                  <a:extLst>
                    <a:ext uri="{9D8B030D-6E8A-4147-A177-3AD203B41FA5}">
                      <a16:colId xmlns:a16="http://schemas.microsoft.com/office/drawing/2014/main" val="2477042899"/>
                    </a:ext>
                  </a:extLst>
                </a:gridCol>
              </a:tblGrid>
              <a:tr h="246764">
                <a:tc>
                  <a:txBody>
                    <a:bodyPr/>
                    <a:lstStyle/>
                    <a:p>
                      <a:endParaRPr lang="fr-F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ECM-9.1 encoder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840441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endParaRPr lang="fr-F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481148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012945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65.3%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-4199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62.4%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-8950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83811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65.3%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-4189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62.0%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-9342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86164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40.5%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-6131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43.5%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-7677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40.8%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-6885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978679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31.9%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-3686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34.5%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-4070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32.5%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-3872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2536707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35.6%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-4412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35.9%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-4785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48707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42.5%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-4697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44.0%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-6833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35.6%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-4953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70376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28.3%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-3221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29.7%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-3391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28.6%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-3296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425951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35.5%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-4741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41.3%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-5605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38.8%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-4974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192081"/>
                  </a:ext>
                </a:extLst>
              </a:tr>
              <a:tr h="2467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40.5%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-6310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8089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6527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082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204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174" y="2792315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Aside material</a:t>
            </a:r>
          </a:p>
        </p:txBody>
      </p:sp>
    </p:spTree>
    <p:extLst>
      <p:ext uri="{BB962C8B-B14F-4D97-AF65-F5344CB8AC3E}">
        <p14:creationId xmlns:p14="http://schemas.microsoft.com/office/powerpoint/2010/main" val="1284233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265" y="403678"/>
            <a:ext cx="11541967" cy="467927"/>
          </a:xfrm>
        </p:spPr>
        <p:txBody>
          <a:bodyPr>
            <a:noAutofit/>
          </a:bodyPr>
          <a:lstStyle/>
          <a:p>
            <a:r>
              <a:rPr lang="en-US" sz="3200"/>
              <a:t>Results of ECM master branch (@525ca76d) (Oct 03, 2023)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B911ABA-90FC-6F53-6C40-5550EBB25E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570667"/>
              </p:ext>
            </p:extLst>
          </p:nvPr>
        </p:nvGraphicFramePr>
        <p:xfrm>
          <a:off x="252639" y="1351610"/>
          <a:ext cx="55372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292759528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844046238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522323091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573729804"/>
                    </a:ext>
                  </a:extLst>
                </a:gridCol>
                <a:gridCol w="608330">
                  <a:extLst>
                    <a:ext uri="{9D8B030D-6E8A-4147-A177-3AD203B41FA5}">
                      <a16:colId xmlns:a16="http://schemas.microsoft.com/office/drawing/2014/main" val="1504182387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24780839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4159769948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8500167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810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5425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922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142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-1057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8314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-1050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781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-3091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355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-3020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1457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-3031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922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-2507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208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-3001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854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-3219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7483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-3271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67563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A0ED943-514D-803F-9AB1-978880B51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388529"/>
              </p:ext>
            </p:extLst>
          </p:nvPr>
        </p:nvGraphicFramePr>
        <p:xfrm>
          <a:off x="252639" y="3919308"/>
          <a:ext cx="55372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642963559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2590866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158403192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75861453"/>
                    </a:ext>
                  </a:extLst>
                </a:gridCol>
                <a:gridCol w="608330">
                  <a:extLst>
                    <a:ext uri="{9D8B030D-6E8A-4147-A177-3AD203B41FA5}">
                      <a16:colId xmlns:a16="http://schemas.microsoft.com/office/drawing/2014/main" val="2931818558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197570531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1952189805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4096309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04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051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556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240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-4015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228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-4236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036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-3902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6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193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700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-3708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2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-3043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7632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-3569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543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-3891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55066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C07AB1F-79E7-4FD7-BFC9-66C2FD068C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501582"/>
              </p:ext>
            </p:extLst>
          </p:nvPr>
        </p:nvGraphicFramePr>
        <p:xfrm>
          <a:off x="6096000" y="3919307"/>
          <a:ext cx="55372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537641974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800057744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69900798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054403490"/>
                    </a:ext>
                  </a:extLst>
                </a:gridCol>
                <a:gridCol w="608330">
                  <a:extLst>
                    <a:ext uri="{9D8B030D-6E8A-4147-A177-3AD203B41FA5}">
                      <a16:colId xmlns:a16="http://schemas.microsoft.com/office/drawing/2014/main" val="396381765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38936394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420394629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8577682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50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84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306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755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752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099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-3360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173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-3080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34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-3178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441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-3185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133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-3018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733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-3332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441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-3681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380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072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MR517: Coding Unit structure (CU)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CU structure contains a lot of data stored for every CU in the encoder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Temporary buffers are kept for the partitioning exploration and the final decision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Some data is only needed for current CU being coded.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MR517</a:t>
            </a:r>
            <a:r>
              <a:rPr lang="en-US"/>
              <a:t>: move following data from CU structure to </a:t>
            </a:r>
            <a:r>
              <a:rPr lang="en-US" err="1"/>
              <a:t>IntraPrediction</a:t>
            </a:r>
            <a:r>
              <a:rPr lang="en-US"/>
              <a:t> class.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029884-88E9-E1FD-785B-E7BCCDE72897}"/>
              </a:ext>
            </a:extLst>
          </p:cNvPr>
          <p:cNvGraphicFramePr>
            <a:graphicFrameLocks noGrp="1"/>
          </p:cNvGraphicFramePr>
          <p:nvPr/>
        </p:nvGraphicFramePr>
        <p:xfrm>
          <a:off x="2447989" y="3106799"/>
          <a:ext cx="7722377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5381712">
                  <a:extLst>
                    <a:ext uri="{9D8B030D-6E8A-4147-A177-3AD203B41FA5}">
                      <a16:colId xmlns:a16="http://schemas.microsoft.com/office/drawing/2014/main" val="4064920690"/>
                    </a:ext>
                  </a:extLst>
                </a:gridCol>
                <a:gridCol w="2340665">
                  <a:extLst>
                    <a:ext uri="{9D8B030D-6E8A-4147-A177-3AD203B41FA5}">
                      <a16:colId xmlns:a16="http://schemas.microsoft.com/office/drawing/2014/main" val="35260557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Buffer type and name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size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191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 tmpXdisp[MTMP_NUM];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19*4 = 76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811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 tmpYdisp[MTMP_NUM];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19*4 = 76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948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IntraTMPFusionInfo tmpFusionInfo[TMP_GROUP_IDX &lt;&lt; 1];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88*6 = 528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3700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int64_t tmpFlmParams[TMP_FLM_PARAMS][MTMP_NUM];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6*19*8 = 912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888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 tmpNumCand;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9025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TmrlMode tmrlList[MRL_LIST_SIZE];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2*20 = 40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3143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1636 Bytes / CU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34653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7C799BC-9CC5-8CCC-87CD-6CDBC7C928C9}"/>
              </a:ext>
            </a:extLst>
          </p:cNvPr>
          <p:cNvSpPr txBox="1"/>
          <p:nvPr/>
        </p:nvSpPr>
        <p:spPr>
          <a:xfrm>
            <a:off x="211623" y="5054473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/>
              <a:t>Memory reduction: more than 0.2 GB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Runtime reduction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55121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MR518: Prediction Unit (PU)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PU structure contains prediction information stored for every PU (</a:t>
            </a:r>
            <a:r>
              <a:rPr lang="en-US" err="1"/>
              <a:t>IntrapredictionData</a:t>
            </a:r>
            <a:r>
              <a:rPr lang="en-US"/>
              <a:t> and </a:t>
            </a:r>
            <a:r>
              <a:rPr lang="en-US" err="1"/>
              <a:t>InterPredictionData</a:t>
            </a:r>
            <a:r>
              <a:rPr lang="en-US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Some of the data is only needed only for current PU being coded.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MR518</a:t>
            </a:r>
            <a:r>
              <a:rPr lang="en-US"/>
              <a:t>: move following data from PU structure to </a:t>
            </a:r>
            <a:r>
              <a:rPr lang="en-US" err="1"/>
              <a:t>IntraPrediction</a:t>
            </a:r>
            <a:r>
              <a:rPr lang="en-US"/>
              <a:t> class.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C799BC-9CC5-8CCC-87CD-6CDBC7C928C9}"/>
              </a:ext>
            </a:extLst>
          </p:cNvPr>
          <p:cNvSpPr txBox="1"/>
          <p:nvPr/>
        </p:nvSpPr>
        <p:spPr>
          <a:xfrm>
            <a:off x="211623" y="5054473"/>
            <a:ext cx="98934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/>
              <a:t>Small </a:t>
            </a:r>
            <a:r>
              <a:rPr lang="en-US" b="1"/>
              <a:t>m</a:t>
            </a:r>
            <a:r>
              <a:rPr lang="en-US" sz="1800" b="1"/>
              <a:t>emory reduction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Associated copies are removed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1800" b="1">
                <a:effectLst/>
                <a:ea typeface="Times New Roman" panose="02020603050405020304" pitchFamily="18" charset="0"/>
              </a:rPr>
              <a:t>MPM flag and index computation are moved outside of CABAC functions</a:t>
            </a:r>
            <a:endParaRPr lang="fr-FR" sz="1800" b="1" strike="sngStrike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C4A039-BDAA-CB69-E43D-7D00AF14407C}"/>
              </a:ext>
            </a:extLst>
          </p:cNvPr>
          <p:cNvGraphicFramePr>
            <a:graphicFrameLocks noGrp="1"/>
          </p:cNvGraphicFramePr>
          <p:nvPr/>
        </p:nvGraphicFramePr>
        <p:xfrm>
          <a:off x="2399653" y="3234502"/>
          <a:ext cx="7517104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5238658">
                  <a:extLst>
                    <a:ext uri="{9D8B030D-6E8A-4147-A177-3AD203B41FA5}">
                      <a16:colId xmlns:a16="http://schemas.microsoft.com/office/drawing/2014/main" val="1103093150"/>
                    </a:ext>
                  </a:extLst>
                </a:gridCol>
                <a:gridCol w="2278446">
                  <a:extLst>
                    <a:ext uri="{9D8B030D-6E8A-4147-A177-3AD203B41FA5}">
                      <a16:colId xmlns:a16="http://schemas.microsoft.com/office/drawing/2014/main" val="2960849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Buffer type and name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size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220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uint8_t intraMPM[NUM_MOST_PROBABLE_MODES];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86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uint8_t intraNonMPM[NUM_NON_MPM_MODES];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770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 Bytes / PU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37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247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MR520: MCTF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MCTF allocates new pictures for motion compensated frames,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But original pictures can be overwritten.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MR520: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avoid temporary memory allocation for motion compensated pictures.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Input frame is overwritten instead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</a:t>
            </a:r>
            <a:r>
              <a:rPr lang="en-US" sz="1800" b="1"/>
              <a:t>emory reduction: up to 100 MB (depends on number of frames used in temporal filter)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8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MR526: Deblocking Filter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DBF stores information on filter length and transform edge status on a per-sample basis.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However, this information is only needed on a 4x4 luma basis.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MR526</a:t>
            </a:r>
            <a:r>
              <a:rPr lang="en-US"/>
              <a:t>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data structures are shrunk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memory usage slightly reduced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Run time reduced: clearing this data occurs for every CU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Note: this change is also present in VTM</a:t>
            </a:r>
          </a:p>
        </p:txBody>
      </p:sp>
    </p:spTree>
    <p:extLst>
      <p:ext uri="{BB962C8B-B14F-4D97-AF65-F5344CB8AC3E}">
        <p14:creationId xmlns:p14="http://schemas.microsoft.com/office/powerpoint/2010/main" val="1745480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MR521: upper part only of covariance matrix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MR521</a:t>
            </a:r>
            <a:r>
              <a:rPr lang="en-US"/>
              <a:t>: only compute triangular part of covariance matrix as it is symmetric and stored in a triangular format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Improved run time by avoiding unnecessary memory access and redundant computations</a:t>
            </a: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ALF encoder time reduced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12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Introduction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/>
              <a:t>ECM memory consumption has reached a critical level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/>
              <a:t>Memory profiling (JVET-AE0180) shows high memory comes from: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 dirty="0"/>
              <a:t>ALF encoder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 dirty="0"/>
              <a:t>Picture Buffers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 dirty="0"/>
              <a:t>Re-use CU routines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 dirty="0"/>
              <a:t>Encoding library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it-IT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 ECM-10, memory usage is reduced about 5GB (from 25 to 20)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Refactor ALF covariance matrices storage (triangular matrices)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Allocate ALF covariance matrices according to filter shape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Condition on PIC_RECON_WRAP buffer allocation </a:t>
            </a:r>
          </a:p>
        </p:txBody>
      </p:sp>
    </p:spTree>
    <p:extLst>
      <p:ext uri="{BB962C8B-B14F-4D97-AF65-F5344CB8AC3E}">
        <p14:creationId xmlns:p14="http://schemas.microsoft.com/office/powerpoint/2010/main" val="26258603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MR528: CABAC context initialization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MR528</a:t>
            </a:r>
            <a:r>
              <a:rPr lang="en-US"/>
              <a:t>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Repacking data of </a:t>
            </a:r>
            <a:r>
              <a:rPr lang="en-US" err="1"/>
              <a:t>BinProbModel_Std</a:t>
            </a:r>
            <a:r>
              <a:rPr lang="en-US"/>
              <a:t> class (grouping by size)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err="1"/>
              <a:t>BinProbModel_Std</a:t>
            </a:r>
            <a:r>
              <a:rPr lang="en-US"/>
              <a:t> class size reduced from 14 to 12 Bytes </a:t>
            </a:r>
            <a:r>
              <a:rPr lang="en-US">
                <a:sym typeface="Wingdings" panose="05000000000000000000" pitchFamily="2" charset="2"/>
              </a:rPr>
              <a:t> </a:t>
            </a:r>
            <a:r>
              <a:rPr lang="en-US" err="1"/>
              <a:t>CtxStore</a:t>
            </a:r>
            <a:r>
              <a:rPr lang="en-US"/>
              <a:t> class reduced from 11914 to 10212 Bytes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Split </a:t>
            </a:r>
            <a:r>
              <a:rPr lang="en-US" err="1"/>
              <a:t>Ctx</a:t>
            </a:r>
            <a:r>
              <a:rPr lang="en-US"/>
              <a:t> grouped into one </a:t>
            </a:r>
            <a:r>
              <a:rPr lang="en-US" err="1"/>
              <a:t>ContextSet</a:t>
            </a:r>
            <a:r>
              <a:rPr lang="en-US"/>
              <a:t> for better readability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Using initialization with </a:t>
            </a:r>
            <a:r>
              <a:rPr lang="en-US" err="1"/>
              <a:t>SubCtx</a:t>
            </a:r>
            <a:r>
              <a:rPr lang="en-US"/>
              <a:t> for bit estimation related to the Geo mode.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Improved run time by reducing initialization and copy of CABAC contexts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13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MR529: Use transposed buffer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Template Matching cost estimation: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left side template considered as a column of 1xN samples.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leads to do some operations such as SAD, </a:t>
            </a:r>
            <a:r>
              <a:rPr lang="en-US" err="1"/>
              <a:t>weightedAverage</a:t>
            </a:r>
            <a:r>
              <a:rPr lang="en-US"/>
              <a:t> and </a:t>
            </a:r>
            <a:r>
              <a:rPr lang="en-US" err="1"/>
              <a:t>linearTranform</a:t>
            </a:r>
            <a:r>
              <a:rPr lang="en-US"/>
              <a:t> on a sample-by-sample basis.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MR529: consider the left side template as a row enables usage of SIMD function for these operations.</a:t>
            </a:r>
          </a:p>
          <a:p>
            <a:r>
              <a:rPr lang="en-US"/>
              <a:t>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Technique already used in some other parts of ECM</a:t>
            </a:r>
            <a:endParaRPr lang="en-US" b="1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Reduced run time by enabling more SIMD operations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03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Summary of this contribution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/>
              <a:t>Several ECM optimizations integrated after ECM-10.0 was tagged</a:t>
            </a: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Targeting memory and runtime reduction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MR516, MR525, MR523, MR527, MR517, MR518, MR520, MR526, MR521, MR528, MR529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Bit-accurate results with ECM 10.0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Worst-case memory reduction </a:t>
            </a:r>
            <a:r>
              <a:rPr lang="it-IT" sz="2400"/>
              <a:t>(AI, RA, LDB): 1 GB, 4 GB, 3.3 GB</a:t>
            </a: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B7231A-D34E-9A5C-A519-F49CEE3EA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089" y="3811249"/>
            <a:ext cx="7463967" cy="304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55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MR516: MAX_CTU_SIZE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The encoder allocates temporary working buffers for one CTU, in particular in the Reuse CU management.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MAX_CTU_SIZE value 256 is always considered, i.e. 4 times the required memory when CTU size 128 is used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MR516: use actual CTU size provided by encoder configuration instead of MAX_CTU_SIZE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memory reduction:  2.8 GB for non-</a:t>
            </a:r>
            <a:r>
              <a:rPr lang="en-US" sz="2400" err="1"/>
              <a:t>classs</a:t>
            </a:r>
            <a:r>
              <a:rPr lang="en-US" sz="2400"/>
              <a:t>-A sequences</a:t>
            </a:r>
          </a:p>
        </p:txBody>
      </p:sp>
    </p:spTree>
    <p:extLst>
      <p:ext uri="{BB962C8B-B14F-4D97-AF65-F5344CB8AC3E}">
        <p14:creationId xmlns:p14="http://schemas.microsoft.com/office/powerpoint/2010/main" val="175256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MR525: Coding Structure (CS)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CS structure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used at top-level to represent coded pictures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used at substructure level, e.g. for partitioning RD exploration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CS for top-level pictures allocated with a lifetime equal to Encoder Picture Buffer in ECM (i.e. several pictures)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Some data only needs being allocated for current picture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Some memory is deallocated right after a picture is coded: </a:t>
            </a:r>
            <a:r>
              <a:rPr lang="en-US" sz="2000" err="1"/>
              <a:t>m_coeffs</a:t>
            </a:r>
            <a:r>
              <a:rPr lang="en-US" sz="2000"/>
              <a:t>, </a:t>
            </a:r>
            <a:r>
              <a:rPr lang="en-US" sz="2000" err="1"/>
              <a:t>m_coeff_signs</a:t>
            </a:r>
            <a:r>
              <a:rPr lang="en-US" sz="2000"/>
              <a:t>, </a:t>
            </a:r>
            <a:r>
              <a:rPr lang="en-US" sz="2000" err="1"/>
              <a:t>m_pltIdx</a:t>
            </a:r>
            <a:r>
              <a:rPr lang="en-US" sz="2000"/>
              <a:t>, </a:t>
            </a:r>
            <a:r>
              <a:rPr lang="en-US" sz="2000" err="1"/>
              <a:t>m_runType</a:t>
            </a: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/>
              <a:t>MR525</a:t>
            </a:r>
            <a:r>
              <a:rPr lang="en-US" sz="2000"/>
              <a:t>: extends deallocation after a picture is encoded: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Integer buffers (of picture size): </a:t>
            </a:r>
            <a:r>
              <a:rPr lang="en-US" sz="2000" err="1"/>
              <a:t>m_cuIdx</a:t>
            </a:r>
            <a:r>
              <a:rPr lang="en-US" sz="2000"/>
              <a:t>, </a:t>
            </a:r>
            <a:r>
              <a:rPr lang="en-US" sz="2000" err="1"/>
              <a:t>m_puIdx</a:t>
            </a:r>
            <a:r>
              <a:rPr lang="en-US" sz="2000"/>
              <a:t>, </a:t>
            </a:r>
            <a:r>
              <a:rPr lang="en-US" sz="2000" err="1"/>
              <a:t>m_tuIdx</a:t>
            </a:r>
            <a:endParaRPr lang="en-US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Boolean buffers (of picture size): </a:t>
            </a:r>
            <a:r>
              <a:rPr lang="en-US" sz="2000" err="1"/>
              <a:t>m_isDecomp</a:t>
            </a:r>
            <a:r>
              <a:rPr lang="en-US" sz="2000"/>
              <a:t>, </a:t>
            </a:r>
            <a:r>
              <a:rPr lang="en-US" sz="2000" err="1"/>
              <a:t>mcMask</a:t>
            </a:r>
            <a:r>
              <a:rPr lang="en-US" sz="2000"/>
              <a:t>, </a:t>
            </a:r>
            <a:r>
              <a:rPr lang="en-US" sz="2000" err="1"/>
              <a:t>mcMaskChroma</a:t>
            </a: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/>
              <a:t>Memory reduction: up to 1.6 GB (RA, class A)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15194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MR523: Picture Buffer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Picture structure: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Several Pel buffers to store several versions of a picture (original reconstructed, filtered, etc.)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All buffers allocated during picture allocation, for several pictures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MR523</a:t>
            </a:r>
            <a:r>
              <a:rPr lang="en-US" sz="2400"/>
              <a:t>: allocate some buffers only for current picture being encoded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Already done for PIC_RESIDUAL and PIC_PREDICTION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Extended to: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/>
              <a:t>PIC_TRUE_ORIGINAL, PIC_FILTERED_ORIGINAL, PIC_TRUE_ORIGINAL_INPUT, and PIC_FILTERED_ORIGINAL_INPUT (RPR case)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Memory reduction: up to 1.5 GB (RA, class A)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87251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MR527: Sign Prediction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Template matching used to determine most likely sign of some transform coefficient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MR527 Code optimization:</a:t>
            </a:r>
            <a:r>
              <a:rPr lang="en-US"/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Use </a:t>
            </a:r>
            <a:r>
              <a:rPr lang="en-US" err="1"/>
              <a:t>static_vector</a:t>
            </a:r>
            <a:r>
              <a:rPr lang="en-US"/>
              <a:t> instead of std::vector for </a:t>
            </a:r>
            <a:r>
              <a:rPr lang="en-US" err="1"/>
              <a:t>predSignsXY</a:t>
            </a:r>
            <a:r>
              <a:rPr lang="en-US"/>
              <a:t> variable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16-bit values instead of 32-bit values to represent positions in </a:t>
            </a:r>
            <a:r>
              <a:rPr lang="en-US" err="1"/>
              <a:t>PositionWithLevel</a:t>
            </a:r>
            <a:r>
              <a:rPr lang="en-US"/>
              <a:t> data structure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Use floorLog2 instead of loops where appropriate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Duplicate corner sample in template to have even template size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Avoid function calls in tight loops: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/>
              <a:t>Remove SIMD code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/>
              <a:t>Define an inline chroma sample reshape function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/>
              <a:t>Use 8-bit values instead of 32-bit values to store the sign prediction type (</a:t>
            </a:r>
            <a:r>
              <a:rPr lang="en-US" b="1" err="1"/>
              <a:t>m_coeffSigns</a:t>
            </a:r>
            <a:r>
              <a:rPr lang="en-US" b="1"/>
              <a:t> field which is part of every TU). Main contributor to memory reduction.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Reduce size of </a:t>
            </a:r>
            <a:r>
              <a:rPr lang="en-US" err="1"/>
              <a:t>m_signPredTemplate</a:t>
            </a:r>
            <a:r>
              <a:rPr lang="en-US"/>
              <a:t> by storing only vectors used for current block (512KB </a:t>
            </a:r>
            <a:r>
              <a:rPr lang="en-US">
                <a:sym typeface="Wingdings" panose="05000000000000000000" pitchFamily="2" charset="2"/>
              </a:rPr>
              <a:t></a:t>
            </a:r>
            <a:r>
              <a:rPr lang="en-US"/>
              <a:t> 4KB)</a:t>
            </a:r>
          </a:p>
        </p:txBody>
      </p:sp>
    </p:spTree>
    <p:extLst>
      <p:ext uri="{BB962C8B-B14F-4D97-AF65-F5344CB8AC3E}">
        <p14:creationId xmlns:p14="http://schemas.microsoft.com/office/powerpoint/2010/main" val="2493428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9B9989-D6EA-B55B-197D-EF1BAE5E8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663038"/>
              </p:ext>
            </p:extLst>
          </p:nvPr>
        </p:nvGraphicFramePr>
        <p:xfrm>
          <a:off x="466729" y="2685418"/>
          <a:ext cx="10953940" cy="3378200"/>
        </p:xfrm>
        <a:graphic>
          <a:graphicData uri="http://schemas.openxmlformats.org/drawingml/2006/table">
            <a:tbl>
              <a:tblPr firstRow="1" firstCol="1" bandRow="1"/>
              <a:tblGrid>
                <a:gridCol w="999800">
                  <a:extLst>
                    <a:ext uri="{9D8B030D-6E8A-4147-A177-3AD203B41FA5}">
                      <a16:colId xmlns:a16="http://schemas.microsoft.com/office/drawing/2014/main" val="1350246974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325179559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240065322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4236406309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019305779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4057711473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238839800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2115543126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1066275973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26790838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528507270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Optimization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 peak memory saving (MB and %)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AI peak memory saving (MB and %)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290293"/>
                  </a:ext>
                </a:extLst>
              </a:tr>
              <a:tr h="1968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A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A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342612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MAX_CTU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-3049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-2897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00176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-65%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547990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CS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-1636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-395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-220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-130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04339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58187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PIC_Buf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-1523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-397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-118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35641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237718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sign_pred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-695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-579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-551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-592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-596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-560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89943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34531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CU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-246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-192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-187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-175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-198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-246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-200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-182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-174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-179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0515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4962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PU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2595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328365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MCTF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75894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093737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DBF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627271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37955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0D8C4E4-78EE-7F86-018A-C2171F91824D}"/>
              </a:ext>
            </a:extLst>
          </p:cNvPr>
          <p:cNvSpPr/>
          <p:nvPr/>
        </p:nvSpPr>
        <p:spPr>
          <a:xfrm>
            <a:off x="466729" y="2685418"/>
            <a:ext cx="10953940" cy="337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4C6D41-790C-B97D-C350-0BBD37C1D5D0}"/>
              </a:ext>
            </a:extLst>
          </p:cNvPr>
          <p:cNvSpPr txBox="1"/>
          <p:nvPr/>
        </p:nvSpPr>
        <p:spPr>
          <a:xfrm>
            <a:off x="466728" y="1224261"/>
            <a:ext cx="11261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Impact of individual optimizations on memory consumption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Peak memory usage is reduced by ~4GB for worst-case (RA, class A)</a:t>
            </a:r>
          </a:p>
        </p:txBody>
      </p:sp>
    </p:spTree>
    <p:extLst>
      <p:ext uri="{BB962C8B-B14F-4D97-AF65-F5344CB8AC3E}">
        <p14:creationId xmlns:p14="http://schemas.microsoft.com/office/powerpoint/2010/main" val="4275380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Behavior relative to ECM-10.0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4C6D41-790C-B97D-C350-0BBD37C1D5D0}"/>
              </a:ext>
            </a:extLst>
          </p:cNvPr>
          <p:cNvSpPr txBox="1"/>
          <p:nvPr/>
        </p:nvSpPr>
        <p:spPr>
          <a:xfrm>
            <a:off x="466728" y="1224261"/>
            <a:ext cx="11261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Memory reduction leads to less initialization and copy, and better cache management</a:t>
            </a:r>
          </a:p>
          <a:p>
            <a:r>
              <a:rPr lang="en-US"/>
              <a:t>  </a:t>
            </a:r>
            <a:r>
              <a:rPr lang="en-US">
                <a:sym typeface="Wingdings" panose="05000000000000000000" pitchFamily="2" charset="2"/>
              </a:rPr>
              <a:t> </a:t>
            </a:r>
            <a:r>
              <a:rPr lang="en-US" b="1"/>
              <a:t>runtime is reduced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34185D-F69E-EAC3-F696-A4F1D147D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318258"/>
              </p:ext>
            </p:extLst>
          </p:nvPr>
        </p:nvGraphicFramePr>
        <p:xfrm>
          <a:off x="569362" y="2139272"/>
          <a:ext cx="105156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1169335">
                  <a:extLst>
                    <a:ext uri="{9D8B030D-6E8A-4147-A177-3AD203B41FA5}">
                      <a16:colId xmlns:a16="http://schemas.microsoft.com/office/drawing/2014/main" val="2176545170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1192466431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3423021753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442284102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2143008923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3546923375"/>
                    </a:ext>
                  </a:extLst>
                </a:gridCol>
                <a:gridCol w="1350203">
                  <a:extLst>
                    <a:ext uri="{9D8B030D-6E8A-4147-A177-3AD203B41FA5}">
                      <a16:colId xmlns:a16="http://schemas.microsoft.com/office/drawing/2014/main" val="275616503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3830940654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3121621420"/>
                    </a:ext>
                  </a:extLst>
                </a:gridCol>
                <a:gridCol w="1354409">
                  <a:extLst>
                    <a:ext uri="{9D8B030D-6E8A-4147-A177-3AD203B41FA5}">
                      <a16:colId xmlns:a16="http://schemas.microsoft.com/office/drawing/2014/main" val="22029662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761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934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313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193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751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-1086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238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-3094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145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-3020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066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-3032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0815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-2394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44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-3002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693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-3215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684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-3269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52832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F3C784C-03EF-6C67-F623-D4DA6F248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126576"/>
              </p:ext>
            </p:extLst>
          </p:nvPr>
        </p:nvGraphicFramePr>
        <p:xfrm>
          <a:off x="558165" y="4385696"/>
          <a:ext cx="10515601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1169335">
                  <a:extLst>
                    <a:ext uri="{9D8B030D-6E8A-4147-A177-3AD203B41FA5}">
                      <a16:colId xmlns:a16="http://schemas.microsoft.com/office/drawing/2014/main" val="3139722494"/>
                    </a:ext>
                  </a:extLst>
                </a:gridCol>
                <a:gridCol w="776051">
                  <a:extLst>
                    <a:ext uri="{9D8B030D-6E8A-4147-A177-3AD203B41FA5}">
                      <a16:colId xmlns:a16="http://schemas.microsoft.com/office/drawing/2014/main" val="1063364934"/>
                    </a:ext>
                  </a:extLst>
                </a:gridCol>
                <a:gridCol w="776051">
                  <a:extLst>
                    <a:ext uri="{9D8B030D-6E8A-4147-A177-3AD203B41FA5}">
                      <a16:colId xmlns:a16="http://schemas.microsoft.com/office/drawing/2014/main" val="2663822367"/>
                    </a:ext>
                  </a:extLst>
                </a:gridCol>
                <a:gridCol w="776051">
                  <a:extLst>
                    <a:ext uri="{9D8B030D-6E8A-4147-A177-3AD203B41FA5}">
                      <a16:colId xmlns:a16="http://schemas.microsoft.com/office/drawing/2014/main" val="3968791992"/>
                    </a:ext>
                  </a:extLst>
                </a:gridCol>
                <a:gridCol w="982157">
                  <a:extLst>
                    <a:ext uri="{9D8B030D-6E8A-4147-A177-3AD203B41FA5}">
                      <a16:colId xmlns:a16="http://schemas.microsoft.com/office/drawing/2014/main" val="2584530342"/>
                    </a:ext>
                  </a:extLst>
                </a:gridCol>
                <a:gridCol w="1026323">
                  <a:extLst>
                    <a:ext uri="{9D8B030D-6E8A-4147-A177-3AD203B41FA5}">
                      <a16:colId xmlns:a16="http://schemas.microsoft.com/office/drawing/2014/main" val="3502422449"/>
                    </a:ext>
                  </a:extLst>
                </a:gridCol>
                <a:gridCol w="1499525">
                  <a:extLst>
                    <a:ext uri="{9D8B030D-6E8A-4147-A177-3AD203B41FA5}">
                      <a16:colId xmlns:a16="http://schemas.microsoft.com/office/drawing/2014/main" val="1977039551"/>
                    </a:ext>
                  </a:extLst>
                </a:gridCol>
                <a:gridCol w="982157">
                  <a:extLst>
                    <a:ext uri="{9D8B030D-6E8A-4147-A177-3AD203B41FA5}">
                      <a16:colId xmlns:a16="http://schemas.microsoft.com/office/drawing/2014/main" val="202034212"/>
                    </a:ext>
                  </a:extLst>
                </a:gridCol>
                <a:gridCol w="1026323">
                  <a:extLst>
                    <a:ext uri="{9D8B030D-6E8A-4147-A177-3AD203B41FA5}">
                      <a16:colId xmlns:a16="http://schemas.microsoft.com/office/drawing/2014/main" val="3088245627"/>
                    </a:ext>
                  </a:extLst>
                </a:gridCol>
                <a:gridCol w="1501628">
                  <a:extLst>
                    <a:ext uri="{9D8B030D-6E8A-4147-A177-3AD203B41FA5}">
                      <a16:colId xmlns:a16="http://schemas.microsoft.com/office/drawing/2014/main" val="21297883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310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15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5617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917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-4078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-835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984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-4368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-959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750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-3903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-275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281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-3167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638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9348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-3835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-460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306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-3043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154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-3568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3364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-3890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987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15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ée un document." ma:contentTypeScope="" ma:versionID="3117b67dd9fbe9bd56dddc38799002b8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b32c80cb82e88f1143b89b335eaf9431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CD1EF27-23FC-4A9A-8738-F1DF9D947E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3027</Words>
  <Application>Microsoft Office PowerPoint</Application>
  <PresentationFormat>Widescreen</PresentationFormat>
  <Paragraphs>998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Office Theme</vt:lpstr>
      <vt:lpstr>JVET-AF0156  AHG6: ECM software optimizations</vt:lpstr>
      <vt:lpstr>Introduction</vt:lpstr>
      <vt:lpstr>Summary of this contribution</vt:lpstr>
      <vt:lpstr>MR516: MAX_CTU_SIZE</vt:lpstr>
      <vt:lpstr>MR525: Coding Structure (CS)</vt:lpstr>
      <vt:lpstr>MR523: Picture Buffer</vt:lpstr>
      <vt:lpstr>MR527: Sign Prediction</vt:lpstr>
      <vt:lpstr>Results</vt:lpstr>
      <vt:lpstr>Behavior relative to ECM-10.0</vt:lpstr>
      <vt:lpstr>Behavior relative to ECM-10.0</vt:lpstr>
      <vt:lpstr>Conclusion</vt:lpstr>
      <vt:lpstr>Memory reduction since ECM-9.1</vt:lpstr>
      <vt:lpstr>Aside material</vt:lpstr>
      <vt:lpstr>Results of ECM master branch (@525ca76d) (Oct 03, 2023)</vt:lpstr>
      <vt:lpstr>MR517: Coding Unit structure (CU)</vt:lpstr>
      <vt:lpstr>MR518: Prediction Unit (PU)</vt:lpstr>
      <vt:lpstr>MR520: MCTF</vt:lpstr>
      <vt:lpstr>MR526: Deblocking Filter</vt:lpstr>
      <vt:lpstr>MR521: upper part only of covariance matrix</vt:lpstr>
      <vt:lpstr>MR528: CABAC context initialization</vt:lpstr>
      <vt:lpstr>MR529: Use transposed buffer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Fabrice Le Léannec</cp:lastModifiedBy>
  <cp:revision>2</cp:revision>
  <dcterms:created xsi:type="dcterms:W3CDTF">2021-03-31T15:29:37Z</dcterms:created>
  <dcterms:modified xsi:type="dcterms:W3CDTF">2023-10-16T14:50:44Z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