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78" r:id="rId5"/>
    <p:sldId id="301" r:id="rId6"/>
    <p:sldId id="292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299" r:id="rId18"/>
    <p:sldId id="312" r:id="rId19"/>
    <p:sldId id="313" r:id="rId20"/>
    <p:sldId id="314" r:id="rId21"/>
    <p:sldId id="30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12E1FB-2A9F-42E4-86F0-43C46872E274}" v="86" dt="2023-10-15T11:42:48.950"/>
    <p1510:client id="{EF42FF8A-173D-45F4-A075-EEB53ADCF730}" v="65" vWet="67" dt="2023-10-15T11:36:05.8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éannec" userId="a265e7a2-8422-41d0-9522-f85d6ef145fa" providerId="ADAL" clId="{7E12E1FB-2A9F-42E4-86F0-43C46872E274}"/>
    <pc:docChg chg="undo custSel modSld">
      <pc:chgData name="Fabrice Le Léannec" userId="a265e7a2-8422-41d0-9522-f85d6ef145fa" providerId="ADAL" clId="{7E12E1FB-2A9F-42E4-86F0-43C46872E274}" dt="2023-10-15T11:42:48.950" v="121" actId="13926"/>
      <pc:docMkLst>
        <pc:docMk/>
      </pc:docMkLst>
      <pc:sldChg chg="modSp mod">
        <pc:chgData name="Fabrice Le Léannec" userId="a265e7a2-8422-41d0-9522-f85d6ef145fa" providerId="ADAL" clId="{7E12E1FB-2A9F-42E4-86F0-43C46872E274}" dt="2023-10-15T11:40:03.888" v="120" actId="20577"/>
        <pc:sldMkLst>
          <pc:docMk/>
          <pc:sldMk cId="3638255621" sldId="292"/>
        </pc:sldMkLst>
        <pc:spChg chg="mod">
          <ac:chgData name="Fabrice Le Léannec" userId="a265e7a2-8422-41d0-9522-f85d6ef145fa" providerId="ADAL" clId="{7E12E1FB-2A9F-42E4-86F0-43C46872E274}" dt="2023-10-15T11:40:03.888" v="120" actId="20577"/>
          <ac:spMkLst>
            <pc:docMk/>
            <pc:sldMk cId="3638255621" sldId="292"/>
            <ac:spMk id="2" creationId="{C326FC6F-7122-EE4F-A6D0-C874EBDFD5EC}"/>
          </ac:spMkLst>
        </pc:spChg>
      </pc:sldChg>
      <pc:sldChg chg="modSp mod">
        <pc:chgData name="Fabrice Le Léannec" userId="a265e7a2-8422-41d0-9522-f85d6ef145fa" providerId="ADAL" clId="{7E12E1FB-2A9F-42E4-86F0-43C46872E274}" dt="2023-10-15T11:38:54.484" v="99" actId="20577"/>
        <pc:sldMkLst>
          <pc:docMk/>
          <pc:sldMk cId="2625860374" sldId="301"/>
        </pc:sldMkLst>
        <pc:spChg chg="mod">
          <ac:chgData name="Fabrice Le Léannec" userId="a265e7a2-8422-41d0-9522-f85d6ef145fa" providerId="ADAL" clId="{7E12E1FB-2A9F-42E4-86F0-43C46872E274}" dt="2023-10-15T11:38:54.484" v="99" actId="20577"/>
          <ac:spMkLst>
            <pc:docMk/>
            <pc:sldMk cId="2625860374" sldId="301"/>
            <ac:spMk id="3" creationId="{E18C771B-26F9-9441-3D93-35E80C004A4D}"/>
          </ac:spMkLst>
        </pc:spChg>
      </pc:sldChg>
      <pc:sldChg chg="modSp mod">
        <pc:chgData name="Fabrice Le Léannec" userId="a265e7a2-8422-41d0-9522-f85d6ef145fa" providerId="ADAL" clId="{7E12E1FB-2A9F-42E4-86F0-43C46872E274}" dt="2023-10-15T09:10:33.392" v="58" actId="20577"/>
        <pc:sldMkLst>
          <pc:docMk/>
          <pc:sldMk cId="3494593428" sldId="307"/>
        </pc:sldMkLst>
        <pc:spChg chg="mod">
          <ac:chgData name="Fabrice Le Léannec" userId="a265e7a2-8422-41d0-9522-f85d6ef145fa" providerId="ADAL" clId="{7E12E1FB-2A9F-42E4-86F0-43C46872E274}" dt="2023-10-15T08:31:24.151" v="0" actId="13926"/>
          <ac:spMkLst>
            <pc:docMk/>
            <pc:sldMk cId="3494593428" sldId="307"/>
            <ac:spMk id="3" creationId="{E18C771B-26F9-9441-3D93-35E80C004A4D}"/>
          </ac:spMkLst>
        </pc:spChg>
        <pc:spChg chg="mod">
          <ac:chgData name="Fabrice Le Léannec" userId="a265e7a2-8422-41d0-9522-f85d6ef145fa" providerId="ADAL" clId="{7E12E1FB-2A9F-42E4-86F0-43C46872E274}" dt="2023-10-15T09:10:33.392" v="58" actId="20577"/>
          <ac:spMkLst>
            <pc:docMk/>
            <pc:sldMk cId="3494593428" sldId="307"/>
            <ac:spMk id="8" creationId="{37C799BC-9CC5-8CCC-87CD-6CDBC7C928C9}"/>
          </ac:spMkLst>
        </pc:spChg>
      </pc:sldChg>
      <pc:sldChg chg="modSp mod">
        <pc:chgData name="Fabrice Le Léannec" userId="a265e7a2-8422-41d0-9522-f85d6ef145fa" providerId="ADAL" clId="{7E12E1FB-2A9F-42E4-86F0-43C46872E274}" dt="2023-10-15T11:42:48.950" v="121" actId="13926"/>
        <pc:sldMkLst>
          <pc:docMk/>
          <pc:sldMk cId="2790629675" sldId="310"/>
        </pc:sldMkLst>
        <pc:spChg chg="mod">
          <ac:chgData name="Fabrice Le Léannec" userId="a265e7a2-8422-41d0-9522-f85d6ef145fa" providerId="ADAL" clId="{7E12E1FB-2A9F-42E4-86F0-43C46872E274}" dt="2023-10-15T11:42:48.950" v="121" actId="13926"/>
          <ac:spMkLst>
            <pc:docMk/>
            <pc:sldMk cId="2790629675" sldId="310"/>
            <ac:spMk id="3" creationId="{E18C771B-26F9-9441-3D93-35E80C004A4D}"/>
          </ac:spMkLst>
        </pc:spChg>
      </pc:sldChg>
      <pc:sldChg chg="modSp mod">
        <pc:chgData name="Fabrice Le Léannec" userId="a265e7a2-8422-41d0-9522-f85d6ef145fa" providerId="ADAL" clId="{7E12E1FB-2A9F-42E4-86F0-43C46872E274}" dt="2023-10-15T08:37:26.354" v="5" actId="20577"/>
        <pc:sldMkLst>
          <pc:docMk/>
          <pc:sldMk cId="701937766" sldId="311"/>
        </pc:sldMkLst>
        <pc:spChg chg="mod">
          <ac:chgData name="Fabrice Le Léannec" userId="a265e7a2-8422-41d0-9522-f85d6ef145fa" providerId="ADAL" clId="{7E12E1FB-2A9F-42E4-86F0-43C46872E274}" dt="2023-10-15T08:37:26.354" v="5" actId="20577"/>
          <ac:spMkLst>
            <pc:docMk/>
            <pc:sldMk cId="701937766" sldId="311"/>
            <ac:spMk id="3" creationId="{E18C771B-26F9-9441-3D93-35E80C004A4D}"/>
          </ac:spMkLst>
        </pc:spChg>
      </pc:sldChg>
      <pc:sldChg chg="delSp modSp mod">
        <pc:chgData name="Fabrice Le Léannec" userId="a265e7a2-8422-41d0-9522-f85d6ef145fa" providerId="ADAL" clId="{7E12E1FB-2A9F-42E4-86F0-43C46872E274}" dt="2023-10-15T11:31:44.064" v="98" actId="1035"/>
        <pc:sldMkLst>
          <pc:docMk/>
          <pc:sldMk cId="3001424035" sldId="313"/>
        </pc:sldMkLst>
        <pc:graphicFrameChg chg="mod">
          <ac:chgData name="Fabrice Le Léannec" userId="a265e7a2-8422-41d0-9522-f85d6ef145fa" providerId="ADAL" clId="{7E12E1FB-2A9F-42E4-86F0-43C46872E274}" dt="2023-10-15T11:31:44.064" v="98" actId="1035"/>
          <ac:graphicFrameMkLst>
            <pc:docMk/>
            <pc:sldMk cId="3001424035" sldId="313"/>
            <ac:graphicFrameMk id="3" creationId="{4C7EB714-B972-0649-AD77-71B7509FA018}"/>
          </ac:graphicFrameMkLst>
        </pc:graphicFrameChg>
        <pc:graphicFrameChg chg="del">
          <ac:chgData name="Fabrice Le Léannec" userId="a265e7a2-8422-41d0-9522-f85d6ef145fa" providerId="ADAL" clId="{7E12E1FB-2A9F-42E4-86F0-43C46872E274}" dt="2023-10-15T11:31:39.207" v="59" actId="478"/>
          <ac:graphicFrameMkLst>
            <pc:docMk/>
            <pc:sldMk cId="3001424035" sldId="313"/>
            <ac:graphicFrameMk id="6" creationId="{5F3C784C-03EF-6C67-F623-D4DA6F248399}"/>
          </ac:graphicFrameMkLst>
        </pc:graphicFrameChg>
      </pc:sldChg>
    </pc:docChg>
  </pc:docChgLst>
  <pc:docChgLst>
    <pc:chgData name="Fabrice Urban" userId="92c2299c-2ab1-4ead-818e-775a50db5742" providerId="ADAL" clId="{EF42FF8A-173D-45F4-A075-EEB53ADCF730}"/>
    <pc:docChg chg="modSld">
      <pc:chgData name="Fabrice Urban" userId="92c2299c-2ab1-4ead-818e-775a50db5742" providerId="ADAL" clId="{EF42FF8A-173D-45F4-A075-EEB53ADCF730}" dt="2023-10-15T09:05:35.048" v="61" actId="20577"/>
      <pc:docMkLst>
        <pc:docMk/>
      </pc:docMkLst>
      <pc:sldChg chg="modSp mod">
        <pc:chgData name="Fabrice Urban" userId="92c2299c-2ab1-4ead-818e-775a50db5742" providerId="ADAL" clId="{EF42FF8A-173D-45F4-A075-EEB53ADCF730}" dt="2023-10-15T08:25:10.790" v="0" actId="20577"/>
        <pc:sldMkLst>
          <pc:docMk/>
          <pc:sldMk cId="2493428055" sldId="305"/>
        </pc:sldMkLst>
        <pc:spChg chg="mod">
          <ac:chgData name="Fabrice Urban" userId="92c2299c-2ab1-4ead-818e-775a50db5742" providerId="ADAL" clId="{EF42FF8A-173D-45F4-A075-EEB53ADCF730}" dt="2023-10-15T08:25:10.790" v="0" actId="20577"/>
          <ac:spMkLst>
            <pc:docMk/>
            <pc:sldMk cId="2493428055" sldId="305"/>
            <ac:spMk id="3" creationId="{E18C771B-26F9-9441-3D93-35E80C004A4D}"/>
          </ac:spMkLst>
        </pc:spChg>
      </pc:sldChg>
      <pc:sldChg chg="modSp mod">
        <pc:chgData name="Fabrice Urban" userId="92c2299c-2ab1-4ead-818e-775a50db5742" providerId="ADAL" clId="{EF42FF8A-173D-45F4-A075-EEB53ADCF730}" dt="2023-10-15T08:47:32.371" v="60" actId="20577"/>
        <pc:sldMkLst>
          <pc:docMk/>
          <pc:sldMk cId="3494593428" sldId="307"/>
        </pc:sldMkLst>
        <pc:spChg chg="mod">
          <ac:chgData name="Fabrice Urban" userId="92c2299c-2ab1-4ead-818e-775a50db5742" providerId="ADAL" clId="{EF42FF8A-173D-45F4-A075-EEB53ADCF730}" dt="2023-10-15T08:47:32.371" v="60" actId="20577"/>
          <ac:spMkLst>
            <pc:docMk/>
            <pc:sldMk cId="3494593428" sldId="307"/>
            <ac:spMk id="8" creationId="{37C799BC-9CC5-8CCC-87CD-6CDBC7C928C9}"/>
          </ac:spMkLst>
        </pc:spChg>
      </pc:sldChg>
      <pc:sldChg chg="modSp mod">
        <pc:chgData name="Fabrice Urban" userId="92c2299c-2ab1-4ead-818e-775a50db5742" providerId="ADAL" clId="{EF42FF8A-173D-45F4-A075-EEB53ADCF730}" dt="2023-10-15T09:05:35.048" v="61" actId="20577"/>
        <pc:sldMkLst>
          <pc:docMk/>
          <pc:sldMk cId="251571623" sldId="309"/>
        </pc:sldMkLst>
        <pc:spChg chg="mod">
          <ac:chgData name="Fabrice Urban" userId="92c2299c-2ab1-4ead-818e-775a50db5742" providerId="ADAL" clId="{EF42FF8A-173D-45F4-A075-EEB53ADCF730}" dt="2023-10-15T09:05:35.048" v="61" actId="20577"/>
          <ac:spMkLst>
            <pc:docMk/>
            <pc:sldMk cId="251571623" sldId="309"/>
            <ac:spMk id="3" creationId="{E18C771B-26F9-9441-3D93-35E80C004A4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10/15/2023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JVET-AF156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AHG6</a:t>
            </a:r>
            <a:r>
              <a:rPr lang="en-CA" sz="3200"/>
              <a:t>: ECM software optimizations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Fabrice Urban, Tangi Poirier, </a:t>
            </a:r>
            <a:r>
              <a:rPr lang="fr-FR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Fabrice Le Léannec</a:t>
            </a:r>
            <a:endParaRPr lang="en-US" u="sng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MR520: MCTF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MCTF allocates new pictures for motion compensated frames,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But original pictures can be overwritten.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MR520: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avoid temporary memory allocation for motion compensated pictures.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Input frame is overwritten instead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</a:t>
            </a:r>
            <a:r>
              <a:rPr lang="en-US" sz="1800" b="1"/>
              <a:t>emory reduction: up to 100 MB (depends on number of frames used in temporal filter)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79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MR521: upper part only of covariance matrix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MR521</a:t>
            </a:r>
            <a:r>
              <a:rPr lang="en-US"/>
              <a:t>: only compute triangular part of covariance matrix as it is symmetric and stored in a triangular format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Improved run time by avoiding unnecessary memory access and redundant computations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ALF encoder time reduced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1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MR528: CABAC context initialization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MR528</a:t>
            </a:r>
            <a:r>
              <a:rPr lang="en-US"/>
              <a:t>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Repacking data of </a:t>
            </a:r>
            <a:r>
              <a:rPr lang="en-US" err="1"/>
              <a:t>BinProbModel_Std</a:t>
            </a:r>
            <a:r>
              <a:rPr lang="en-US"/>
              <a:t> class (grouping by size)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err="1"/>
              <a:t>BinProbModel_Std</a:t>
            </a:r>
            <a:r>
              <a:rPr lang="en-US"/>
              <a:t> class size reduced from 14 to 12 Bytes </a:t>
            </a: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err="1"/>
              <a:t>CtxStore</a:t>
            </a:r>
            <a:r>
              <a:rPr lang="en-US"/>
              <a:t> class reduced from 11914 to 10212 Bytes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Split </a:t>
            </a:r>
            <a:r>
              <a:rPr lang="en-US" err="1"/>
              <a:t>Ctx</a:t>
            </a:r>
            <a:r>
              <a:rPr lang="en-US"/>
              <a:t> grouped into one </a:t>
            </a:r>
            <a:r>
              <a:rPr lang="en-US" err="1"/>
              <a:t>ContextSet</a:t>
            </a:r>
            <a:r>
              <a:rPr lang="en-US"/>
              <a:t> for better readability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Using initialization with </a:t>
            </a:r>
            <a:r>
              <a:rPr lang="en-US" err="1"/>
              <a:t>SubCtx</a:t>
            </a:r>
            <a:r>
              <a:rPr lang="en-US"/>
              <a:t> for bit estimation related to the Geo mode.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Improved run time by reducing initialization and copy of CABAC contexts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29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MR529: Use transposed buffer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Template Matching cost estimation: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left side template considered as a column of 1xN samples.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leads to do some operations such as SAD, </a:t>
            </a:r>
            <a:r>
              <a:rPr lang="en-US" err="1"/>
              <a:t>weightedAverage</a:t>
            </a:r>
            <a:r>
              <a:rPr lang="en-US"/>
              <a:t> and </a:t>
            </a:r>
            <a:r>
              <a:rPr lang="en-US" err="1"/>
              <a:t>linearTranform</a:t>
            </a:r>
            <a:r>
              <a:rPr lang="en-US"/>
              <a:t> on a sample-by-sample basis.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MR529: consider the left side template as a row enables usage of SIMD function for these operations.</a:t>
            </a:r>
          </a:p>
          <a:p>
            <a:r>
              <a:rPr lang="en-US"/>
              <a:t>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Technique already used in some other parts of ECM</a:t>
            </a:r>
            <a:endParaRPr lang="en-US" b="1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Reduced run time by enabling more SIMD operations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37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9B9989-D6EA-B55B-197D-EF1BAE5E8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663038"/>
              </p:ext>
            </p:extLst>
          </p:nvPr>
        </p:nvGraphicFramePr>
        <p:xfrm>
          <a:off x="466729" y="2685418"/>
          <a:ext cx="10953940" cy="3378200"/>
        </p:xfrm>
        <a:graphic>
          <a:graphicData uri="http://schemas.openxmlformats.org/drawingml/2006/table">
            <a:tbl>
              <a:tblPr firstRow="1" firstCol="1" bandRow="1"/>
              <a:tblGrid>
                <a:gridCol w="999800">
                  <a:extLst>
                    <a:ext uri="{9D8B030D-6E8A-4147-A177-3AD203B41FA5}">
                      <a16:colId xmlns:a16="http://schemas.microsoft.com/office/drawing/2014/main" val="1350246974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32517955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240065322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423640630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019305779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4057711473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238839800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2115543126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1066275973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326790838"/>
                    </a:ext>
                  </a:extLst>
                </a:gridCol>
                <a:gridCol w="995414">
                  <a:extLst>
                    <a:ext uri="{9D8B030D-6E8A-4147-A177-3AD203B41FA5}">
                      <a16:colId xmlns:a16="http://schemas.microsoft.com/office/drawing/2014/main" val="52850727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Optimization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 peak memory saving (MB and %)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 peak memory saving (MB and %)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290293"/>
                  </a:ext>
                </a:extLst>
              </a:tr>
              <a:tr h="1968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A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A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34261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MAX_CTU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-3049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-2856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00176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-65%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547990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CS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-1636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-395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-220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-130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4339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58187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PIC_Buf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-1523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-397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-118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35641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237718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sign_pred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-695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-579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-551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-592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-596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-560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-546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89943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34531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-192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-187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-175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-198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-246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-200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-182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-179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0515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4962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2595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328365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MCTF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-9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-27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75894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093737"/>
                  </a:ext>
                </a:extLst>
              </a:tr>
              <a:tr h="18415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-84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-28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-3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627271"/>
                  </a:ext>
                </a:extLst>
              </a:tr>
              <a:tr h="1841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3795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0D8C4E4-78EE-7F86-018A-C2171F91824D}"/>
              </a:ext>
            </a:extLst>
          </p:cNvPr>
          <p:cNvSpPr/>
          <p:nvPr/>
        </p:nvSpPr>
        <p:spPr>
          <a:xfrm>
            <a:off x="466729" y="2685418"/>
            <a:ext cx="10953940" cy="337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C6D41-790C-B97D-C350-0BBD37C1D5D0}"/>
              </a:ext>
            </a:extLst>
          </p:cNvPr>
          <p:cNvSpPr txBox="1"/>
          <p:nvPr/>
        </p:nvSpPr>
        <p:spPr>
          <a:xfrm>
            <a:off x="466728" y="1224261"/>
            <a:ext cx="11261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Impact of individual optimizations on memory consumption:</a:t>
            </a:r>
          </a:p>
        </p:txBody>
      </p:sp>
    </p:spTree>
    <p:extLst>
      <p:ext uri="{BB962C8B-B14F-4D97-AF65-F5344CB8AC3E}">
        <p14:creationId xmlns:p14="http://schemas.microsoft.com/office/powerpoint/2010/main" val="4275380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Behavior relative to ECM-10.0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C6D41-790C-B97D-C350-0BBD37C1D5D0}"/>
              </a:ext>
            </a:extLst>
          </p:cNvPr>
          <p:cNvSpPr txBox="1"/>
          <p:nvPr/>
        </p:nvSpPr>
        <p:spPr>
          <a:xfrm>
            <a:off x="466728" y="1224261"/>
            <a:ext cx="11261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Memory reduction leads to less initialization and copy, and better cache management</a:t>
            </a:r>
          </a:p>
          <a:p>
            <a:r>
              <a:rPr lang="en-US"/>
              <a:t>  </a:t>
            </a: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b="1"/>
              <a:t>encoding time is reduced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34185D-F69E-EAC3-F696-A4F1D147D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318258"/>
              </p:ext>
            </p:extLst>
          </p:nvPr>
        </p:nvGraphicFramePr>
        <p:xfrm>
          <a:off x="569362" y="2139272"/>
          <a:ext cx="105156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2176545170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1192466431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3423021753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442284102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2143008923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546923375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275616503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3830940654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121621420"/>
                    </a:ext>
                  </a:extLst>
                </a:gridCol>
                <a:gridCol w="1354409">
                  <a:extLst>
                    <a:ext uri="{9D8B030D-6E8A-4147-A177-3AD203B41FA5}">
                      <a16:colId xmlns:a16="http://schemas.microsoft.com/office/drawing/2014/main" val="22029662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76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934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313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193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751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-1086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238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145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-3020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066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-3032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081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-2394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44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-3002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693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-3215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684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-3269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5283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F3C784C-03EF-6C67-F623-D4DA6F248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864863"/>
              </p:ext>
            </p:extLst>
          </p:nvPr>
        </p:nvGraphicFramePr>
        <p:xfrm>
          <a:off x="466725" y="4385696"/>
          <a:ext cx="10515601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3139722494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1063364934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2663822367"/>
                    </a:ext>
                  </a:extLst>
                </a:gridCol>
                <a:gridCol w="776051">
                  <a:extLst>
                    <a:ext uri="{9D8B030D-6E8A-4147-A177-3AD203B41FA5}">
                      <a16:colId xmlns:a16="http://schemas.microsoft.com/office/drawing/2014/main" val="3968791992"/>
                    </a:ext>
                  </a:extLst>
                </a:gridCol>
                <a:gridCol w="982157">
                  <a:extLst>
                    <a:ext uri="{9D8B030D-6E8A-4147-A177-3AD203B41FA5}">
                      <a16:colId xmlns:a16="http://schemas.microsoft.com/office/drawing/2014/main" val="2584530342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3502422449"/>
                    </a:ext>
                  </a:extLst>
                </a:gridCol>
                <a:gridCol w="1499525">
                  <a:extLst>
                    <a:ext uri="{9D8B030D-6E8A-4147-A177-3AD203B41FA5}">
                      <a16:colId xmlns:a16="http://schemas.microsoft.com/office/drawing/2014/main" val="1977039551"/>
                    </a:ext>
                  </a:extLst>
                </a:gridCol>
                <a:gridCol w="982157">
                  <a:extLst>
                    <a:ext uri="{9D8B030D-6E8A-4147-A177-3AD203B41FA5}">
                      <a16:colId xmlns:a16="http://schemas.microsoft.com/office/drawing/2014/main" val="202034212"/>
                    </a:ext>
                  </a:extLst>
                </a:gridCol>
                <a:gridCol w="1026323">
                  <a:extLst>
                    <a:ext uri="{9D8B030D-6E8A-4147-A177-3AD203B41FA5}">
                      <a16:colId xmlns:a16="http://schemas.microsoft.com/office/drawing/2014/main" val="3088245627"/>
                    </a:ext>
                  </a:extLst>
                </a:gridCol>
                <a:gridCol w="1501628">
                  <a:extLst>
                    <a:ext uri="{9D8B030D-6E8A-4147-A177-3AD203B41FA5}">
                      <a16:colId xmlns:a16="http://schemas.microsoft.com/office/drawing/2014/main" val="21297883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310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15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5617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917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-4078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-835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84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-4368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-959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50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-3903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-275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281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-3167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638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348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-3835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306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-3043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154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-3568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364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-3890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98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15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Behavior relative to ECM-10.0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7EB714-B972-0649-AD77-71B7509FA0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309121"/>
              </p:ext>
            </p:extLst>
          </p:nvPr>
        </p:nvGraphicFramePr>
        <p:xfrm>
          <a:off x="671999" y="1705962"/>
          <a:ext cx="105156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1169335">
                  <a:extLst>
                    <a:ext uri="{9D8B030D-6E8A-4147-A177-3AD203B41FA5}">
                      <a16:colId xmlns:a16="http://schemas.microsoft.com/office/drawing/2014/main" val="3725491419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2140147446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3276263172"/>
                    </a:ext>
                  </a:extLst>
                </a:gridCol>
                <a:gridCol w="1005291">
                  <a:extLst>
                    <a:ext uri="{9D8B030D-6E8A-4147-A177-3AD203B41FA5}">
                      <a16:colId xmlns:a16="http://schemas.microsoft.com/office/drawing/2014/main" val="1716961837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784134424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2270424501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3285388797"/>
                    </a:ext>
                  </a:extLst>
                </a:gridCol>
                <a:gridCol w="889620">
                  <a:extLst>
                    <a:ext uri="{9D8B030D-6E8A-4147-A177-3AD203B41FA5}">
                      <a16:colId xmlns:a16="http://schemas.microsoft.com/office/drawing/2014/main" val="288904415"/>
                    </a:ext>
                  </a:extLst>
                </a:gridCol>
                <a:gridCol w="923270">
                  <a:extLst>
                    <a:ext uri="{9D8B030D-6E8A-4147-A177-3AD203B41FA5}">
                      <a16:colId xmlns:a16="http://schemas.microsoft.com/office/drawing/2014/main" val="3803061164"/>
                    </a:ext>
                  </a:extLst>
                </a:gridCol>
                <a:gridCol w="1354409">
                  <a:extLst>
                    <a:ext uri="{9D8B030D-6E8A-4147-A177-3AD203B41FA5}">
                      <a16:colId xmlns:a16="http://schemas.microsoft.com/office/drawing/2014/main" val="21160093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367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97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530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837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292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133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148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483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-3179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133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-3222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47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7816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-3338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201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-3586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883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424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65" y="403678"/>
            <a:ext cx="11541967" cy="467927"/>
          </a:xfrm>
        </p:spPr>
        <p:txBody>
          <a:bodyPr>
            <a:noAutofit/>
          </a:bodyPr>
          <a:lstStyle/>
          <a:p>
            <a:r>
              <a:rPr lang="en-US" sz="3200"/>
              <a:t>Results of ECM master branch (@525ca76d) (Oct 03, 2023)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B911ABA-90FC-6F53-6C40-5550EBB25E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570667"/>
              </p:ext>
            </p:extLst>
          </p:nvPr>
        </p:nvGraphicFramePr>
        <p:xfrm>
          <a:off x="252639" y="1351610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9275952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84404623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522323091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573729804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1504182387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247808395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4159769948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8500167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81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542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922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142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-1057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8314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-1050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781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-3091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355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-3020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1457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-3031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922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-2507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208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-3001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854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-3219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748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-3271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6756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0ED943-514D-803F-9AB1-978880B51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388529"/>
              </p:ext>
            </p:extLst>
          </p:nvPr>
        </p:nvGraphicFramePr>
        <p:xfrm>
          <a:off x="252639" y="3919308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642963559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25908660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158403192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75861453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2931818558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1975705314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1952189805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34096309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04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51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556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240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-4015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228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-4236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36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-3902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996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-3166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193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00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-3708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2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32.0%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-3043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632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-3569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543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-3891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55066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C07AB1F-79E7-4FD7-BFC9-66C2FD068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501582"/>
              </p:ext>
            </p:extLst>
          </p:nvPr>
        </p:nvGraphicFramePr>
        <p:xfrm>
          <a:off x="6096000" y="3919307"/>
          <a:ext cx="5537200" cy="210502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537641974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1800057744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69900798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3054403490"/>
                    </a:ext>
                  </a:extLst>
                </a:gridCol>
                <a:gridCol w="608330">
                  <a:extLst>
                    <a:ext uri="{9D8B030D-6E8A-4147-A177-3AD203B41FA5}">
                      <a16:colId xmlns:a16="http://schemas.microsoft.com/office/drawing/2014/main" val="396381765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389363943"/>
                    </a:ext>
                  </a:extLst>
                </a:gridCol>
                <a:gridCol w="920750">
                  <a:extLst>
                    <a:ext uri="{9D8B030D-6E8A-4147-A177-3AD203B41FA5}">
                      <a16:colId xmlns:a16="http://schemas.microsoft.com/office/drawing/2014/main" val="4203946290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8577682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50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84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Decoder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306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 Diff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run time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755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75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099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-3360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173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-3080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4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-3178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441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-3185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133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30.5%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-3018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86.1%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733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-3332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441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-3681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380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072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654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58FA58-5889-16AF-7CCD-6EB60D361B59}"/>
              </a:ext>
            </a:extLst>
          </p:cNvPr>
          <p:cNvSpPr txBox="1"/>
          <p:nvPr/>
        </p:nvSpPr>
        <p:spPr>
          <a:xfrm>
            <a:off x="466531" y="1304453"/>
            <a:ext cx="1130870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ECM software optimizations targeting mainly memory usage reduction. 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Encode side (over ECM-10.0):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worst-case memory reduced by (AI, RA, LDB): 1.0 GB, 2.8 GB, 3.1 GB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average encoding time (AI, RA, LDB): 94.2%, 95%, 95%.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Decoder side: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memory reduced by up to (AI, RA, LDB): 0.15 GB, 1 GB, 0.15 GB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average decoding time (AI, RA, LDB): 83.9%, 82.7%, 83.6%.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encourage further work on memory and run time reduction.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encourage contributors to avoid allocating data per block (CU, PU, TU) when it is not necessary.</a:t>
            </a:r>
          </a:p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Ahg6 plans to tag ECM-10.1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39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Introduction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ECM memory consumption has reached a critical level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Memory profiling (JVET-AE0180) shows high memory comes from: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/>
              <a:t>ALF encoder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/>
              <a:t>Picture Buffers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/>
              <a:t>Re-use CU routines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000"/>
              <a:t>Encoding library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it-IT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In ECM-10, memory usage is reduced about 5GB (from 25 to 20)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Refactor ALF </a:t>
            </a:r>
            <a:r>
              <a:rPr lang="en-US" sz="2000" err="1"/>
              <a:t>covariange</a:t>
            </a:r>
            <a:r>
              <a:rPr lang="en-US" sz="2000"/>
              <a:t> matrices storage (triangular matrices)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Allocate ALF </a:t>
            </a:r>
            <a:r>
              <a:rPr lang="en-US" sz="2000" err="1"/>
              <a:t>covariange</a:t>
            </a:r>
            <a:r>
              <a:rPr lang="en-US" sz="2000"/>
              <a:t> matrices according to filter shape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Condition on PIC_RECON_WRAP buffer allocation </a:t>
            </a:r>
          </a:p>
        </p:txBody>
      </p:sp>
    </p:spTree>
    <p:extLst>
      <p:ext uri="{BB962C8B-B14F-4D97-AF65-F5344CB8AC3E}">
        <p14:creationId xmlns:p14="http://schemas.microsoft.com/office/powerpoint/2010/main" val="2625860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Summary of this contribution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/>
              <a:t>Several ECM optimizations integrated since ECM-10.0 was tagged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Targeting memory and runtime reduction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MR516, MR525, MR523, MR527, MR517, MR518, MR520, MR526, MR521, MR528, MR529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Bit-accurate results with ECM 10.0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Worst-case memory reduction </a:t>
            </a:r>
            <a:r>
              <a:rPr lang="it-IT" sz="2400"/>
              <a:t>(AI, RA, LDB): 1.0 GB, 2.8 GB, 3.1 GB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B7231A-D34E-9A5C-A519-F49CEE3EA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089" y="3811249"/>
            <a:ext cx="7463967" cy="304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55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MR516: MAX_CTU_SIZE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The encoder allocates temporary working buffers for one CTU, in particular in the Reuse CU management.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MAX_CTU_SIZE value 256 is always considered, i.e. 4 times the required memory when CTU size 128 is 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MR516: use actual CTU size provided by encoder configuration instead of MAX_CTU_SIZE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memory reduction:  2.8 GB for non-</a:t>
            </a:r>
            <a:r>
              <a:rPr lang="en-US" sz="2400" err="1"/>
              <a:t>classs</a:t>
            </a:r>
            <a:r>
              <a:rPr lang="en-US" sz="2400"/>
              <a:t>-A sequences</a:t>
            </a:r>
          </a:p>
        </p:txBody>
      </p:sp>
    </p:spTree>
    <p:extLst>
      <p:ext uri="{BB962C8B-B14F-4D97-AF65-F5344CB8AC3E}">
        <p14:creationId xmlns:p14="http://schemas.microsoft.com/office/powerpoint/2010/main" val="175256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MR525: Coding Structure (CS)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CS structure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used at top-level to represent coded pictures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used at substructure level, e.g. for partitioning RD exploration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CS for top-level pictures allocated with a lifetime equal to Encoder Picture Buffer in ECM (i.e. several pictures)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Some data only needs being allocated for current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Some memory is deallocated right after a picture is coded: </a:t>
            </a:r>
            <a:r>
              <a:rPr lang="en-US" sz="2000" err="1"/>
              <a:t>m_coeffs</a:t>
            </a:r>
            <a:r>
              <a:rPr lang="en-US" sz="2000"/>
              <a:t>, </a:t>
            </a:r>
            <a:r>
              <a:rPr lang="en-US" sz="2000" err="1"/>
              <a:t>m_coeff_signs</a:t>
            </a:r>
            <a:r>
              <a:rPr lang="en-US" sz="2000"/>
              <a:t>, </a:t>
            </a:r>
            <a:r>
              <a:rPr lang="en-US" sz="2000" err="1"/>
              <a:t>m_pltIdx</a:t>
            </a:r>
            <a:r>
              <a:rPr lang="en-US" sz="2000"/>
              <a:t>, </a:t>
            </a:r>
            <a:r>
              <a:rPr lang="en-US" sz="2000" err="1"/>
              <a:t>m_runType</a:t>
            </a: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/>
              <a:t>MR525</a:t>
            </a:r>
            <a:r>
              <a:rPr lang="en-US" sz="2000"/>
              <a:t>: extends deallocation after a picture is encoded: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Integer buffers (of picture size): </a:t>
            </a:r>
            <a:r>
              <a:rPr lang="en-US" sz="2000" err="1"/>
              <a:t>m_cuIdx</a:t>
            </a:r>
            <a:r>
              <a:rPr lang="en-US" sz="2000"/>
              <a:t>, </a:t>
            </a:r>
            <a:r>
              <a:rPr lang="en-US" sz="2000" err="1"/>
              <a:t>m_puIdx</a:t>
            </a:r>
            <a:r>
              <a:rPr lang="en-US" sz="2000"/>
              <a:t>, </a:t>
            </a:r>
            <a:r>
              <a:rPr lang="en-US" sz="2000" err="1"/>
              <a:t>m_tuIdx</a:t>
            </a:r>
            <a:endParaRPr lang="en-US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Boolean buffers (of picture size): </a:t>
            </a:r>
            <a:r>
              <a:rPr lang="en-US" sz="2000" err="1"/>
              <a:t>m_isDecomp</a:t>
            </a:r>
            <a:r>
              <a:rPr lang="en-US" sz="2000"/>
              <a:t>, </a:t>
            </a:r>
            <a:r>
              <a:rPr lang="en-US" sz="2000" err="1"/>
              <a:t>mcMask</a:t>
            </a:r>
            <a:r>
              <a:rPr lang="en-US" sz="2000"/>
              <a:t>, </a:t>
            </a:r>
            <a:r>
              <a:rPr lang="en-US" sz="2000" err="1"/>
              <a:t>mcMaskChroma</a:t>
            </a: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/>
              <a:t>Memory reduction: up to 1.6 GB (RA, class A)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15194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MR523: Picture Buffer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633232" y="1224261"/>
            <a:ext cx="1097093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Picture structure: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Several Pel buffers to store several versions of a picture (original reconstructed, filtered, etc.)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All buffers allocated during picture allocation, for several pictures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MR523</a:t>
            </a:r>
            <a:r>
              <a:rPr lang="en-US" sz="2400"/>
              <a:t>: allocate some buffers only for current picture being encoded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Already done for PIC_RESIDUAL and PIC_PREDICTION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Extended to: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/>
              <a:t>PIC_TRUE_ORIGINAL, PIC_FILTERED_ORIGINAL, PIC_TRUE_ORIGINAL_INPUT, and PIC_FILTERED_ORIGINAL_INPUT (RPR case)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/>
              <a:t>Memory reduction: up to 1.5 GB (RA, class A)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87251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MR527: Sign Prediction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Template matching used to determine most likely sign of some transform coefficient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MR527 Code optimization:</a:t>
            </a:r>
            <a:r>
              <a:rPr lang="en-US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Use </a:t>
            </a:r>
            <a:r>
              <a:rPr lang="en-US" err="1"/>
              <a:t>static_vector</a:t>
            </a:r>
            <a:r>
              <a:rPr lang="en-US"/>
              <a:t> instead of std::vector for </a:t>
            </a:r>
            <a:r>
              <a:rPr lang="en-US" err="1"/>
              <a:t>predSignsXY</a:t>
            </a:r>
            <a:r>
              <a:rPr lang="en-US"/>
              <a:t> variable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16-bit values instead of 32-bit values to represent positions in </a:t>
            </a:r>
            <a:r>
              <a:rPr lang="en-US" err="1"/>
              <a:t>PositionWithLevel</a:t>
            </a:r>
            <a:r>
              <a:rPr lang="en-US"/>
              <a:t> data structure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Use floorLog2 instead of loops where appropriate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Duplicate corner sample in template to have even template size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Avoid function calls in tight loops: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/>
              <a:t>Remove SIMD code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/>
              <a:t>Define an inline chroma sample reshape function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/>
              <a:t>Use 8-bit values instead of 32-bit values to store the sign prediction type (</a:t>
            </a:r>
            <a:r>
              <a:rPr lang="en-US" b="1" err="1"/>
              <a:t>m_coeffSigns</a:t>
            </a:r>
            <a:r>
              <a:rPr lang="en-US" b="1"/>
              <a:t> field which is part of every TU). Main contributor to memory reduction.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Reduce size of </a:t>
            </a:r>
            <a:r>
              <a:rPr lang="en-US" err="1"/>
              <a:t>m_signPredTemplate</a:t>
            </a:r>
            <a:r>
              <a:rPr lang="en-US"/>
              <a:t> by storing only vectors used for current block (512KB </a:t>
            </a:r>
            <a:r>
              <a:rPr lang="en-US">
                <a:sym typeface="Wingdings" panose="05000000000000000000" pitchFamily="2" charset="2"/>
              </a:rPr>
              <a:t></a:t>
            </a:r>
            <a:r>
              <a:rPr lang="en-US"/>
              <a:t> 4KB)</a:t>
            </a:r>
          </a:p>
        </p:txBody>
      </p:sp>
    </p:spTree>
    <p:extLst>
      <p:ext uri="{BB962C8B-B14F-4D97-AF65-F5344CB8AC3E}">
        <p14:creationId xmlns:p14="http://schemas.microsoft.com/office/powerpoint/2010/main" val="2493428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MR517: Coding Unit structure (CU)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CU structure contains a lot of data stored for every CU in the encoder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Temporary buffers are kept for the partitioning exploration and the final decision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Some data is only needed for current CU being coded.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MR517</a:t>
            </a:r>
            <a:r>
              <a:rPr lang="en-US"/>
              <a:t>: move following data from CU structure to </a:t>
            </a:r>
            <a:r>
              <a:rPr lang="en-US" err="1"/>
              <a:t>IntraPrediction</a:t>
            </a:r>
            <a:r>
              <a:rPr lang="en-US"/>
              <a:t> class.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029884-88E9-E1FD-785B-E7BCCDE72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9907"/>
              </p:ext>
            </p:extLst>
          </p:nvPr>
        </p:nvGraphicFramePr>
        <p:xfrm>
          <a:off x="2447989" y="3106799"/>
          <a:ext cx="7722377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5381712">
                  <a:extLst>
                    <a:ext uri="{9D8B030D-6E8A-4147-A177-3AD203B41FA5}">
                      <a16:colId xmlns:a16="http://schemas.microsoft.com/office/drawing/2014/main" val="4064920690"/>
                    </a:ext>
                  </a:extLst>
                </a:gridCol>
                <a:gridCol w="2340665">
                  <a:extLst>
                    <a:ext uri="{9D8B030D-6E8A-4147-A177-3AD203B41FA5}">
                      <a16:colId xmlns:a16="http://schemas.microsoft.com/office/drawing/2014/main" val="35260557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Buffer type and name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size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191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tmpXdisp[MTMP_NUM];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19*4 = 76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811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tmpYdisp[MTMP_NUM];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19*4 = 76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94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IntraTMPFusionInfo tmpFusionInfo[TMP_GROUP_IDX &lt;&lt; 1];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88*6 = 528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3700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int64_t tmpFlmParams[TMP_FLM_PARAMS][MTMP_NUM];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6*19*8 = 912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888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 tmpNumCand;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9025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TmrlMode tmrlList[MRL_LIST_SIZE];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2*20 = 40 Bytes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314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1636 Bytes / CU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465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7C799BC-9CC5-8CCC-87CD-6CDBC7C928C9}"/>
              </a:ext>
            </a:extLst>
          </p:cNvPr>
          <p:cNvSpPr txBox="1"/>
          <p:nvPr/>
        </p:nvSpPr>
        <p:spPr>
          <a:xfrm>
            <a:off x="211623" y="5054473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/>
              <a:t>Memory reduction: more than 0.5 GB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Runtime reduction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43074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419"/>
            <a:ext cx="10515600" cy="467927"/>
          </a:xfrm>
        </p:spPr>
        <p:txBody>
          <a:bodyPr>
            <a:noAutofit/>
          </a:bodyPr>
          <a:lstStyle/>
          <a:p>
            <a:r>
              <a:rPr lang="en-US" sz="3200"/>
              <a:t>MR518: Prediction Unit (PU)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8C771B-26F9-9441-3D93-35E80C004A4D}"/>
              </a:ext>
            </a:extLst>
          </p:cNvPr>
          <p:cNvSpPr txBox="1"/>
          <p:nvPr/>
        </p:nvSpPr>
        <p:spPr>
          <a:xfrm>
            <a:off x="195944" y="1224261"/>
            <a:ext cx="11924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In ECM: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PU structure contains prediction information stored for every PU (</a:t>
            </a:r>
            <a:r>
              <a:rPr lang="en-US" err="1"/>
              <a:t>IntrapredictionData</a:t>
            </a:r>
            <a:r>
              <a:rPr lang="en-US"/>
              <a:t> and </a:t>
            </a:r>
            <a:r>
              <a:rPr lang="en-US" err="1"/>
              <a:t>InterPredictionData</a:t>
            </a:r>
            <a:r>
              <a:rPr lang="en-US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/>
              <a:t>Some of the data is only needed only for current PU being coded.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MR518</a:t>
            </a:r>
            <a:r>
              <a:rPr lang="en-US"/>
              <a:t>: move following data from CU structure to </a:t>
            </a:r>
            <a:r>
              <a:rPr lang="en-US" err="1"/>
              <a:t>IntraPrediction</a:t>
            </a:r>
            <a:r>
              <a:rPr lang="en-US"/>
              <a:t> class.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799BC-9CC5-8CCC-87CD-6CDBC7C928C9}"/>
              </a:ext>
            </a:extLst>
          </p:cNvPr>
          <p:cNvSpPr txBox="1"/>
          <p:nvPr/>
        </p:nvSpPr>
        <p:spPr>
          <a:xfrm>
            <a:off x="211623" y="5054473"/>
            <a:ext cx="98934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/>
              <a:t>Small </a:t>
            </a:r>
            <a:r>
              <a:rPr lang="en-US" b="1"/>
              <a:t>m</a:t>
            </a:r>
            <a:r>
              <a:rPr lang="en-US" sz="1800" b="1"/>
              <a:t>emory reduction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/>
              <a:t>Associated copies are removed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1800" b="1">
                <a:effectLst/>
                <a:ea typeface="Times New Roman" panose="02020603050405020304" pitchFamily="18" charset="0"/>
              </a:rPr>
              <a:t>MPM flag and index computation are moved outside of CABAC functions</a:t>
            </a:r>
            <a:endParaRPr lang="fr-FR" sz="1800" b="1" strike="sngStrike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C4A039-BDAA-CB69-E43D-7D00AF144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065854"/>
              </p:ext>
            </p:extLst>
          </p:nvPr>
        </p:nvGraphicFramePr>
        <p:xfrm>
          <a:off x="2399653" y="3234502"/>
          <a:ext cx="7517104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5238658">
                  <a:extLst>
                    <a:ext uri="{9D8B030D-6E8A-4147-A177-3AD203B41FA5}">
                      <a16:colId xmlns:a16="http://schemas.microsoft.com/office/drawing/2014/main" val="1103093150"/>
                    </a:ext>
                  </a:extLst>
                </a:gridCol>
                <a:gridCol w="2278446">
                  <a:extLst>
                    <a:ext uri="{9D8B030D-6E8A-4147-A177-3AD203B41FA5}">
                      <a16:colId xmlns:a16="http://schemas.microsoft.com/office/drawing/2014/main" val="2960849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Buffer type and name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size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220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uint8_t intraMPM[NUM_MOST_PROBABLE_MODES];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86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uint8_t intraNonMPM[NUM_NON_MPM_MODES];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770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 Bytes / PU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37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593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4C4E01-B89D-483D-B086-0136094EC6C3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JVET-AF156  AHG6: ECM software optimizations</vt:lpstr>
      <vt:lpstr>Introduction</vt:lpstr>
      <vt:lpstr>Summary of this contribution</vt:lpstr>
      <vt:lpstr>MR516: MAX_CTU_SIZE</vt:lpstr>
      <vt:lpstr>MR525: Coding Structure (CS)</vt:lpstr>
      <vt:lpstr>MR523: Picture Buffer</vt:lpstr>
      <vt:lpstr>MR527: Sign Prediction</vt:lpstr>
      <vt:lpstr>MR517: Coding Unit structure (CU)</vt:lpstr>
      <vt:lpstr>MR518: Prediction Unit (PU)</vt:lpstr>
      <vt:lpstr>MR520: MCTF</vt:lpstr>
      <vt:lpstr>MR521: upper part only of covariance matrix</vt:lpstr>
      <vt:lpstr>MR528: CABAC context initialization</vt:lpstr>
      <vt:lpstr>MR529: Use transposed buffer</vt:lpstr>
      <vt:lpstr>Results</vt:lpstr>
      <vt:lpstr>Behavior relative to ECM-10.0</vt:lpstr>
      <vt:lpstr>Behavior relative to ECM-10.0</vt:lpstr>
      <vt:lpstr>Results of ECM master branch (@525ca76d) (Oct 03, 2023)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revision>1</cp:revision>
  <dcterms:created xsi:type="dcterms:W3CDTF">2021-03-31T15:29:37Z</dcterms:created>
  <dcterms:modified xsi:type="dcterms:W3CDTF">2023-10-15T11:43:22Z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