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4" r:id="rId6"/>
    <p:sldId id="268" r:id="rId7"/>
    <p:sldId id="271" r:id="rId8"/>
    <p:sldId id="263" r:id="rId9"/>
    <p:sldId id="273" r:id="rId10"/>
    <p:sldId id="265" r:id="rId11"/>
    <p:sldId id="267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91"/>
    <p:restoredTop sz="98225"/>
  </p:normalViewPr>
  <p:slideViewPr>
    <p:cSldViewPr snapToGrid="0">
      <p:cViewPr varScale="1">
        <p:scale>
          <a:sx n="119" d="100"/>
          <a:sy n="119" d="100"/>
        </p:scale>
        <p:origin x="4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1A4C92-BE7D-113E-986F-0FB18518D6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0319F25-8B0A-6936-AEF0-0F26E1F92C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162A675-681F-EF1C-83AE-6A588D4A8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77F8B3-E1E9-1BEA-AAA9-DEFBEF480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AB5419-721A-F17D-2C48-B93C9DB63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211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A82FD0-DC0F-2E01-C041-8CDF872BF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F568A86-C2A7-E844-41E0-77C1FE3172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4EFD36C-DD22-6C67-2D7F-0D445C16C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7B65FB-5784-8CE3-7BC2-1B27AE09F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1E374B-59B0-EDBE-4BC6-FFF22DEBE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141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F9E61AF-B73F-16AD-DE51-A8AA9B4001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6B36A28-CF52-6917-C575-E7826C2EE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6EC44A-A8BC-41D5-E710-DC7887A2C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963DED-AE98-851F-5908-C9BAEA0C0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E6FA6AA-F34C-DCB1-C6EA-1C2941941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87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D3AA84-57C2-AEB4-E389-9BB86A744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9B3B0-3941-2A27-E38B-9410874A3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84A4E1-A736-D707-316E-674A02B51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8229021-E05E-9F46-E1AD-66FC140B2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590CC61-3338-BFE6-4CE2-3DD5A930F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488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CFEB30-E9FD-D918-99C3-4E13C14BC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A0196F-E65E-AA8C-55E7-0086293249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84B0D2-A738-6C4D-DE18-8F83696D4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B095BF9-7546-AFE9-D9E9-4B5781B6D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ED1DE8-179A-5C68-89F9-392A20832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11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534EA5-1A2B-065E-180C-FCEB4941C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426E08F-D65B-8EFF-8B7C-7591FC6E51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5CD592F-E166-86BB-4E55-1476D6AA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DCBD6C2-947C-FDD6-3F4F-FFCBA590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D2B5414-CDF7-DD16-B80A-0F56ADBC5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55E1A6E-F4C3-E04E-7D37-D8AAD5A43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031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2F1A7A-2220-4762-C802-693C7DF65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41FBC52-B3E9-D510-DA60-6D86B0481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32FA2F4-9BFF-9975-98BA-453A2BF28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88FAD42-FA0F-1A07-BAB4-1B5A0FDF52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A9CCE53-8257-EA29-9546-C15DDA56B3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DAF4D74-F9B0-2082-B36D-B6D3A075F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00CB35F-2B0B-C9D8-1542-1CF9DC932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78FFFF5-3080-1B47-6727-47A93B82C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63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08B4A3-8980-8095-CA19-60CD45B3C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D8B6FCA-35A4-1FB8-44A9-AD9228E7F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E8956A-C73A-B685-75EF-8D5D2E96B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77E3280-C73B-72F9-DA1F-818F20C9C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930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2658AB4-9F01-3D83-3843-8486FF48E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CAA597A-6A57-4D01-6587-7D4FA570E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8354D76-14B2-66B5-21DF-3483F7E20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28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E1B906-7826-9467-1905-049AA1B69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03365D-659F-6BDF-652A-D88521863D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D03E8D8-F7D0-59F5-691A-546E23288F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9425325-67FA-EA6E-ABE2-4BFEE19C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C2D7C5D-9B3C-EC7C-B664-ECACD9805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398899-D79D-27B9-C476-22FD31EC2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890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CF8D05-8E99-A851-1C61-CDB629FB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54D7613-3C12-DA06-B10D-EBFE4FC7F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7A1DE89-D6B7-AABF-8FCA-F8FC130F3C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8226311-910F-57AA-FB86-B514B993D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B682A32-360A-F44B-9C18-487D09384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4020FE6-62A5-FC7C-C5DA-E0470B545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80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58EAA66-C034-B341-0030-69BB8E2E1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A6B82E5-4C9F-1E4C-CCF0-3405CAB82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A8B5B1A-A677-324C-BD4F-0E2BFA8A65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060BA-02F8-8A46-B876-34615C73F0C6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283FCF5-144A-65A5-94FB-EDA3C459D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27A96D-BD12-58EF-DD44-3688FA6504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E5B93-98FA-F04E-AE61-D44D5236667C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843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FC53F8-5FDE-74B6-5E7E-A1BC3B0B3D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879724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Local Film Grain Synthesis using Annotated regions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2F6AC7B-F9B7-B2DB-2E4A-BAF74A39C8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JVET-AF0142-v1</a:t>
            </a:r>
          </a:p>
          <a:p>
            <a:r>
              <a:rPr lang="en-US" dirty="0"/>
              <a:t>Gilles Teniou, Stephan Wenger (Tencent, US)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9BB90BE-1C28-B40E-3DFD-5FFE77961336}"/>
              </a:ext>
            </a:extLst>
          </p:cNvPr>
          <p:cNvSpPr txBox="1"/>
          <p:nvPr/>
        </p:nvSpPr>
        <p:spPr>
          <a:xfrm>
            <a:off x="5463455" y="290457"/>
            <a:ext cx="12650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AHG9</a:t>
            </a:r>
          </a:p>
        </p:txBody>
      </p:sp>
    </p:spTree>
    <p:extLst>
      <p:ext uri="{BB962C8B-B14F-4D97-AF65-F5344CB8AC3E}">
        <p14:creationId xmlns:p14="http://schemas.microsoft.com/office/powerpoint/2010/main" val="2518655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7E7E87-5C28-E585-58D6-1653F9AF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new text (as part of the Film Grain Characteristics SEI messages)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74E08E-4021-8381-0054-62ADEEC2D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944" y="2410691"/>
            <a:ext cx="11421634" cy="4235769"/>
          </a:xfrm>
        </p:spPr>
        <p:txBody>
          <a:bodyPr>
            <a:norm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the current PU contains an Annotated Regions (AR) SEI message (as defined in clause 8.18.1), then the following applies: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Let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AnnotatedFgsLabelDefined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indicate the presence of a label equal to "FGS-E" or "FGS-D" for the identification of Film Grain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Synthesys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Enabled and Film Grain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Synthesys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Disabled regions respectively.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AnnotatedFgsLabelDefined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by default set to 0.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AnnotatedFgsLabelDefined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 when at least one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]] is equal to "FGS_E" or "FGS-D", where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=0..ar_num_label_updates − 1.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Let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AnnotatedFgsLabelEnabledIdx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indicate the label index of the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corresponding to Film Grain synthesis annotated region.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]] is equal to "FGS-E", where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=0..ar_num_label_updates – 1,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AnnotatedFgsLabelEnabledIdx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set to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Let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AnnotatedFgsLabelDisabledIdx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indicate the label index of the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corresponding to Film Grain synthesis annotated region.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]] is equal to "FGS-D", where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=0..ar_num_label_updates – 1,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AnnotatedFgsLabelDisabledIdx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set to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Let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AnnotatedFgsObjectPresentFlag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indicate the presence of at least one annotated region labelled for Film Grain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Synthesys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AnnotatedFgsObjectPresentFlag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by default set to 0.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When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AnnotatedFgsObjectPresentFlag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set to 0, the default equations (21) and (22) apply depending on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fg_blending_mode_id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When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AnnotatedFgsObjectPresentFlag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set to 1,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AnnotatedFgsObjectLabelIdx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set to the corresponding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ar_label_idx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the following applies: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buFont typeface="Wingdings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ar_object_label_idx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ar_object_idx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 ] is equal to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AnnotatedFgsEnabledLabelIdx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(where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=0..ar_num_object_updates – 1), the simulated film grain values are only applied to the annotated region of index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ar_object_idx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], meaning for x and y comprised into the bounding box of the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ar_object_idx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]. Elsewhere, the input image is unchanged.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buFont typeface="Wingdings" pitchFamily="2" charset="2"/>
              <a:buChar char="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ar_object_label_idx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ar_object_idx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 ] is equal to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AnnotatedFgsDiabledLabelIdx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(where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=0..ar_num_object_updates – 1), the simulated film grain values are not applied to the annotated region of index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ar_object_idx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], meaning for x and y comprised into the bounding box of the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ar_object_idx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] resulting in the input image unchanged.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NOTE: There may be 0 or more annotated regions with the label "FGS-E". In such a case, the simulated film grain values are only applied to those regions.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application or not of the </a:t>
            </a:r>
            <a:r>
              <a:rPr lang="fr-FR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imulated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film grain values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may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be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reverted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by a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different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label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from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object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with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higher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index. This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may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happen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 case of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overlapping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regions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with</a:t>
            </a: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opposite labels.</a:t>
            </a:r>
            <a:endParaRPr lang="fr-FR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1A0F4A5-EA41-C40E-DA1D-FA30D234C895}"/>
              </a:ext>
            </a:extLst>
          </p:cNvPr>
          <p:cNvSpPr txBox="1"/>
          <p:nvPr/>
        </p:nvSpPr>
        <p:spPr>
          <a:xfrm>
            <a:off x="581944" y="1942155"/>
            <a:ext cx="7961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See the attached contribution for more details on impacts on the </a:t>
            </a:r>
            <a:r>
              <a:rPr lang="en-US"/>
              <a:t>VSEI specification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541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A60313-3E24-7F1C-D234-2A7F71148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542262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9F49EA-CD09-061A-38BE-10FE0C7BF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2A5959-89D2-6058-27C4-80CF568B96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39818" cy="4667250"/>
          </a:xfrm>
        </p:spPr>
        <p:txBody>
          <a:bodyPr>
            <a:normAutofit/>
          </a:bodyPr>
          <a:lstStyle/>
          <a:p>
            <a:r>
              <a:rPr lang="en-US" dirty="0"/>
              <a:t>Film Grain Synthesis (aka FGS) is a tool aimed at maintaining the original film grain while preserving the encoding efficiency due to its random nature and complexity. </a:t>
            </a:r>
          </a:p>
          <a:p>
            <a:endParaRPr lang="en-US" dirty="0"/>
          </a:p>
          <a:p>
            <a:r>
              <a:rPr lang="en-US" dirty="0"/>
              <a:t>While being used to maintain the artistic intent or to mitigate visual artefacts, film grain is not necessarily applicable to the entire picture.</a:t>
            </a:r>
          </a:p>
          <a:p>
            <a:endParaRPr lang="en-US" dirty="0"/>
          </a:p>
          <a:p>
            <a:r>
              <a:rPr lang="en-US" dirty="0"/>
              <a:t>This contribution proposes to address the film grain synthesis applied locally on a picture by using the annotated regions as a mask.</a:t>
            </a:r>
          </a:p>
        </p:txBody>
      </p:sp>
    </p:spTree>
    <p:extLst>
      <p:ext uri="{BB962C8B-B14F-4D97-AF65-F5344CB8AC3E}">
        <p14:creationId xmlns:p14="http://schemas.microsoft.com/office/powerpoint/2010/main" val="2449649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53115A-D5EB-0500-A6E9-BB2EEC487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81D3F9E-0FBB-1AE5-A9F9-4EA2149450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Film Grain Synthesis is not necessarily applicable in the entire picture. </a:t>
            </a:r>
          </a:p>
          <a:p>
            <a:pPr lvl="1"/>
            <a:r>
              <a:rPr lang="en-US" dirty="0"/>
              <a:t>For example, a scene composited of a movie and user graphics would only require film grain on the movie parts. Other graphics objects such as logos, incrusted subtitles, info banner… should be preserved from applying film grain. </a:t>
            </a:r>
          </a:p>
          <a:p>
            <a:r>
              <a:rPr lang="en-US" dirty="0"/>
              <a:t>One approach to signal the areas where film grain synthesis is applicable is to use annotated regions, already defined in H.274. </a:t>
            </a:r>
          </a:p>
          <a:p>
            <a:pPr lvl="1"/>
            <a:r>
              <a:rPr lang="en-US" dirty="0"/>
              <a:t>When an annotated region contains a specific label indicating that the film grain synthesis is active, the decoder can apply those values to the only identified regions.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297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>
            <a:extLst>
              <a:ext uri="{FF2B5EF4-FFF2-40B4-BE49-F238E27FC236}">
                <a16:creationId xmlns:a16="http://schemas.microsoft.com/office/drawing/2014/main" id="{76AFF35E-1D49-8235-7EDD-4C1F211A1D77}"/>
              </a:ext>
            </a:extLst>
          </p:cNvPr>
          <p:cNvGrpSpPr/>
          <p:nvPr/>
        </p:nvGrpSpPr>
        <p:grpSpPr>
          <a:xfrm>
            <a:off x="7957547" y="3584435"/>
            <a:ext cx="3952111" cy="2618599"/>
            <a:chOff x="4922334" y="3663534"/>
            <a:chExt cx="2557966" cy="145139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F3C4DF7-633D-124F-8F66-9378915B38D0}"/>
                </a:ext>
              </a:extLst>
            </p:cNvPr>
            <p:cNvSpPr/>
            <p:nvPr/>
          </p:nvSpPr>
          <p:spPr>
            <a:xfrm>
              <a:off x="4922334" y="3663534"/>
              <a:ext cx="2557966" cy="1451392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200" dirty="0"/>
                <a:t>Film </a:t>
              </a:r>
            </a:p>
            <a:p>
              <a:r>
                <a:rPr lang="en-US" sz="1200" dirty="0"/>
                <a:t>Grain </a:t>
              </a:r>
            </a:p>
            <a:p>
              <a:r>
                <a:rPr lang="en-US" sz="1200" dirty="0"/>
                <a:t>disabled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8A74811-2A42-3FB6-886F-0E79A4CE1735}"/>
                </a:ext>
              </a:extLst>
            </p:cNvPr>
            <p:cNvSpPr/>
            <p:nvPr/>
          </p:nvSpPr>
          <p:spPr>
            <a:xfrm>
              <a:off x="5700633" y="3807332"/>
              <a:ext cx="1703235" cy="103713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US" sz="1200" dirty="0"/>
                <a:t>Film </a:t>
              </a:r>
            </a:p>
            <a:p>
              <a:r>
                <a:rPr lang="en-US" sz="1200" dirty="0"/>
                <a:t>Grain </a:t>
              </a:r>
            </a:p>
            <a:p>
              <a:r>
                <a:rPr lang="en-US" sz="1200" dirty="0"/>
                <a:t>enabled</a:t>
              </a:r>
            </a:p>
          </p:txBody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606E7090-62A7-D37F-6E73-DB77800CF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 illustration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FE2BDB-8B8F-21ED-D8F7-3FCA8E2A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73484" cy="4575175"/>
          </a:xfrm>
        </p:spPr>
        <p:txBody>
          <a:bodyPr>
            <a:normAutofit/>
          </a:bodyPr>
          <a:lstStyle/>
          <a:p>
            <a:r>
              <a:rPr lang="en-US" dirty="0"/>
              <a:t>Assume the following scenario relying a on virtual desktop where the entire screen is sent to the user as a single video stream.</a:t>
            </a:r>
          </a:p>
          <a:p>
            <a:endParaRPr lang="en-US" dirty="0"/>
          </a:p>
          <a:p>
            <a:r>
              <a:rPr lang="en-US" dirty="0"/>
              <a:t>Film grain synthesis, if signaled, should only be applicable to the region identified.</a:t>
            </a:r>
          </a:p>
          <a:p>
            <a:endParaRPr lang="en-US" dirty="0"/>
          </a:p>
          <a:p>
            <a:r>
              <a:rPr lang="en-US" dirty="0"/>
              <a:t>Such information is easily signaled with annotated regions defined by rectangle coordinates together with associated label.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36A6382E-C51B-7FD3-B4C1-E1E243111205}"/>
              </a:ext>
            </a:extLst>
          </p:cNvPr>
          <p:cNvGrpSpPr/>
          <p:nvPr/>
        </p:nvGrpSpPr>
        <p:grpSpPr>
          <a:xfrm>
            <a:off x="7957548" y="810400"/>
            <a:ext cx="3952112" cy="2618600"/>
            <a:chOff x="686884" y="3663533"/>
            <a:chExt cx="4188256" cy="2353505"/>
          </a:xfrm>
        </p:grpSpPr>
        <p:pic>
          <p:nvPicPr>
            <p:cNvPr id="1028" name="Picture 4" descr="Personnalisez votre ordinateur avec les applications Windows 11 | Microsoft">
              <a:extLst>
                <a:ext uri="{FF2B5EF4-FFF2-40B4-BE49-F238E27FC236}">
                  <a16:creationId xmlns:a16="http://schemas.microsoft.com/office/drawing/2014/main" id="{D0DEFF67-0FC4-A401-B1F1-ED3AAFB1E9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84" y="3663533"/>
              <a:ext cx="4188256" cy="2353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D88E8FB-1B77-DF51-48AB-E29E5A48FFAF}"/>
                </a:ext>
              </a:extLst>
            </p:cNvPr>
            <p:cNvSpPr/>
            <p:nvPr/>
          </p:nvSpPr>
          <p:spPr>
            <a:xfrm>
              <a:off x="1964204" y="3896708"/>
              <a:ext cx="2788772" cy="1681767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30" name="Picture 6" descr="Photograph, Black-and-white, Photography, Monochrome, Film noir, Retro style, Monochrome photography, Style, Movie, ">
              <a:extLst>
                <a:ext uri="{FF2B5EF4-FFF2-40B4-BE49-F238E27FC236}">
                  <a16:creationId xmlns:a16="http://schemas.microsoft.com/office/drawing/2014/main" id="{E3567F81-A148-5A05-6AC3-F22E85CD07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8810" y="4130878"/>
              <a:ext cx="2791753" cy="1213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56229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D26EFF-8F19-2F89-7BB0-3AF8DA562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approach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41CF70-E552-1182-9655-83851F5E5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506" y="1529542"/>
            <a:ext cx="10773294" cy="464742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labels "FGS-E" and "FGS-D" are defined as </a:t>
            </a:r>
            <a:r>
              <a:rPr lang="en-US" b="1" dirty="0"/>
              <a:t>Film Grain Synthesis Enabled </a:t>
            </a:r>
            <a:r>
              <a:rPr lang="en-US" dirty="0"/>
              <a:t>and </a:t>
            </a:r>
            <a:r>
              <a:rPr lang="en-US" b="1" dirty="0"/>
              <a:t>Film Grain Synthesis Disabled </a:t>
            </a:r>
            <a:r>
              <a:rPr lang="en-US" dirty="0"/>
              <a:t>respectively.</a:t>
            </a:r>
          </a:p>
          <a:p>
            <a:r>
              <a:rPr lang="en-US" dirty="0"/>
              <a:t>In the presence of Film Grain Characteristics (FGC) and Annotated Regions (AR) SEI messages:</a:t>
            </a:r>
          </a:p>
          <a:p>
            <a:pPr lvl="1"/>
            <a:r>
              <a:rPr lang="en-US" dirty="0"/>
              <a:t>If "FGS-E" or "FGS-D" are defined</a:t>
            </a:r>
          </a:p>
          <a:p>
            <a:pPr lvl="2"/>
            <a:r>
              <a:rPr lang="en-US" dirty="0"/>
              <a:t>For each annotated region</a:t>
            </a:r>
          </a:p>
          <a:p>
            <a:pPr lvl="3"/>
            <a:r>
              <a:rPr lang="en-US" dirty="0"/>
              <a:t>If the associated label is "FGS-E”</a:t>
            </a:r>
          </a:p>
          <a:p>
            <a:pPr lvl="4"/>
            <a:r>
              <a:rPr lang="en-US" dirty="0"/>
              <a:t>Apply the simulated film grain values as defined in the FGC SEI message within the current region coordinates</a:t>
            </a:r>
          </a:p>
          <a:p>
            <a:pPr lvl="3"/>
            <a:r>
              <a:rPr lang="en-US" dirty="0"/>
              <a:t>If the associated label is "FGS-D”</a:t>
            </a:r>
          </a:p>
          <a:p>
            <a:pPr lvl="4"/>
            <a:r>
              <a:rPr lang="en-US" dirty="0"/>
              <a:t>Leave the input image unchanged within the current region coordinates</a:t>
            </a:r>
          </a:p>
          <a:p>
            <a:pPr lvl="2"/>
            <a:r>
              <a:rPr lang="en-US" dirty="0"/>
              <a:t>Leave the input image unchanged in areas not covered by annotated regions (note: could be the opposite)</a:t>
            </a:r>
          </a:p>
          <a:p>
            <a:pPr lvl="1"/>
            <a:r>
              <a:rPr lang="en-US" dirty="0"/>
              <a:t>Else ("FGS-E" and "FGS-D" are undefined)</a:t>
            </a:r>
          </a:p>
          <a:p>
            <a:pPr lvl="2"/>
            <a:r>
              <a:rPr lang="en-US" dirty="0"/>
              <a:t>Apply the simulated film grain values as defined in the FGC SEI message on the entire picture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4"/>
            <a:endParaRPr lang="en-US" dirty="0"/>
          </a:p>
          <a:p>
            <a:pPr lvl="4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490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6E7090-62A7-D37F-6E73-DB77800CF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(1/4)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FE2BDB-8B8F-21ED-D8F7-3FCA8E2A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085" y="1546058"/>
            <a:ext cx="5919216" cy="4667250"/>
          </a:xfrm>
        </p:spPr>
        <p:txBody>
          <a:bodyPr>
            <a:normAutofit/>
          </a:bodyPr>
          <a:lstStyle/>
          <a:p>
            <a:r>
              <a:rPr lang="en-US" dirty="0"/>
              <a:t>Assume a windowed movie on top of which some graphic objects are overlayed (TV channel logo and info banner).</a:t>
            </a:r>
          </a:p>
          <a:p>
            <a:r>
              <a:rPr lang="en-US" dirty="0"/>
              <a:t>Here, 3 regions are identified:</a:t>
            </a:r>
          </a:p>
          <a:p>
            <a:pPr lvl="1"/>
            <a:r>
              <a:rPr lang="en-US" dirty="0"/>
              <a:t>R0: The movie on which the film grain synthesis is applied</a:t>
            </a:r>
          </a:p>
          <a:p>
            <a:pPr lvl="1"/>
            <a:r>
              <a:rPr lang="en-US" dirty="0"/>
              <a:t>R1: The program information banner that has not any film grain</a:t>
            </a:r>
          </a:p>
          <a:p>
            <a:pPr lvl="1"/>
            <a:r>
              <a:rPr lang="en-US" dirty="0"/>
              <a:t>R2: The TV channel logo on which there is no film grain neither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0C7D1054-E75B-58E9-53F1-20342166E8BD}"/>
              </a:ext>
            </a:extLst>
          </p:cNvPr>
          <p:cNvGrpSpPr/>
          <p:nvPr/>
        </p:nvGrpSpPr>
        <p:grpSpPr>
          <a:xfrm>
            <a:off x="7160786" y="282194"/>
            <a:ext cx="4589018" cy="2816987"/>
            <a:chOff x="686884" y="3663534"/>
            <a:chExt cx="2557966" cy="1451392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36A6382E-C51B-7FD3-B4C1-E1E243111205}"/>
                </a:ext>
              </a:extLst>
            </p:cNvPr>
            <p:cNvGrpSpPr/>
            <p:nvPr/>
          </p:nvGrpSpPr>
          <p:grpSpPr>
            <a:xfrm>
              <a:off x="686884" y="3663534"/>
              <a:ext cx="2557966" cy="1451392"/>
              <a:chOff x="686884" y="3663533"/>
              <a:chExt cx="4188256" cy="2353505"/>
            </a:xfrm>
          </p:grpSpPr>
          <p:pic>
            <p:nvPicPr>
              <p:cNvPr id="1028" name="Picture 4" descr="Personnalisez votre ordinateur avec les applications Windows 11 | Microsoft">
                <a:extLst>
                  <a:ext uri="{FF2B5EF4-FFF2-40B4-BE49-F238E27FC236}">
                    <a16:creationId xmlns:a16="http://schemas.microsoft.com/office/drawing/2014/main" id="{D0DEFF67-0FC4-A401-B1F1-ED3AAFB1E9E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6884" y="3663533"/>
                <a:ext cx="4188256" cy="2353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D88E8FB-1B77-DF51-48AB-E29E5A48FFAF}"/>
                  </a:ext>
                </a:extLst>
              </p:cNvPr>
              <p:cNvSpPr/>
              <p:nvPr/>
            </p:nvSpPr>
            <p:spPr>
              <a:xfrm>
                <a:off x="1964204" y="3896708"/>
                <a:ext cx="2788772" cy="1681767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30" name="Picture 6" descr="Photograph, Black-and-white, Photography, Monochrome, Film noir, Retro style, Monochrome photography, Style, Movie, ">
                <a:extLst>
                  <a:ext uri="{FF2B5EF4-FFF2-40B4-BE49-F238E27FC236}">
                    <a16:creationId xmlns:a16="http://schemas.microsoft.com/office/drawing/2014/main" id="{E3567F81-A148-5A05-6AC3-F22E85CD07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4204" y="4036408"/>
                <a:ext cx="2791753" cy="13958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071ED5E-1BD0-4018-F00A-29CB3028AE55}"/>
                </a:ext>
              </a:extLst>
            </p:cNvPr>
            <p:cNvSpPr/>
            <p:nvPr/>
          </p:nvSpPr>
          <p:spPr>
            <a:xfrm>
              <a:off x="2835965" y="3925957"/>
              <a:ext cx="294861" cy="149086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/>
                <a:t>JVET</a:t>
              </a:r>
            </a:p>
            <a:p>
              <a:pPr algn="ctr"/>
              <a:r>
                <a:rPr lang="en-US" sz="1000" b="1" dirty="0"/>
                <a:t>TV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2A7DBB8-417E-3251-E2D5-996C31E00B28}"/>
                </a:ext>
              </a:extLst>
            </p:cNvPr>
            <p:cNvSpPr/>
            <p:nvPr/>
          </p:nvSpPr>
          <p:spPr>
            <a:xfrm>
              <a:off x="1490871" y="4634948"/>
              <a:ext cx="1639956" cy="18005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tabLst>
                  <a:tab pos="352425" algn="l"/>
                  <a:tab pos="879475" algn="l"/>
                </a:tabLst>
              </a:pPr>
              <a:r>
                <a:rPr lang="en-US" sz="800" b="1" dirty="0"/>
                <a:t>JVET	9pm	You’re watching:   Casablanca (1942) </a:t>
              </a:r>
            </a:p>
            <a:p>
              <a:pPr>
                <a:tabLst>
                  <a:tab pos="352425" algn="l"/>
                  <a:tab pos="879475" algn="l"/>
                </a:tabLst>
              </a:pPr>
              <a:r>
                <a:rPr lang="en-US" sz="800" b="1" dirty="0"/>
                <a:t>TV	10:40pm	Next:   Paris Blues (1961)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3D326F0C-EFE3-7B5A-B739-8751E59CA536}"/>
              </a:ext>
            </a:extLst>
          </p:cNvPr>
          <p:cNvGrpSpPr/>
          <p:nvPr/>
        </p:nvGrpSpPr>
        <p:grpSpPr>
          <a:xfrm>
            <a:off x="7160786" y="3295345"/>
            <a:ext cx="4589018" cy="2816987"/>
            <a:chOff x="4922334" y="3663534"/>
            <a:chExt cx="2557966" cy="1451392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76AFF35E-1D49-8235-7EDD-4C1F211A1D77}"/>
                </a:ext>
              </a:extLst>
            </p:cNvPr>
            <p:cNvGrpSpPr/>
            <p:nvPr/>
          </p:nvGrpSpPr>
          <p:grpSpPr>
            <a:xfrm>
              <a:off x="4922334" y="3663534"/>
              <a:ext cx="2557966" cy="1451392"/>
              <a:chOff x="4922334" y="3663534"/>
              <a:chExt cx="2557966" cy="1451392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F3C4DF7-633D-124F-8F66-9378915B38D0}"/>
                  </a:ext>
                </a:extLst>
              </p:cNvPr>
              <p:cNvSpPr/>
              <p:nvPr/>
            </p:nvSpPr>
            <p:spPr>
              <a:xfrm>
                <a:off x="4922334" y="3663534"/>
                <a:ext cx="2557966" cy="1451392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8A74811-2A42-3FB6-886F-0E79A4CE1735}"/>
                  </a:ext>
                </a:extLst>
              </p:cNvPr>
              <p:cNvSpPr/>
              <p:nvPr/>
            </p:nvSpPr>
            <p:spPr>
              <a:xfrm>
                <a:off x="5700633" y="3807332"/>
                <a:ext cx="1703235" cy="1037135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R0: FGS enabled</a:t>
                </a: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87CC69D-AFBE-E1B7-9EF4-88C8A9DBF2FA}"/>
                </a:ext>
              </a:extLst>
            </p:cNvPr>
            <p:cNvSpPr/>
            <p:nvPr/>
          </p:nvSpPr>
          <p:spPr>
            <a:xfrm>
              <a:off x="7071415" y="3925957"/>
              <a:ext cx="294861" cy="1490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b="1" dirty="0"/>
                <a:t>R2: FGS Disabled</a:t>
              </a:r>
            </a:p>
            <a:p>
              <a:pPr algn="ctr"/>
              <a:endParaRPr lang="en-US" sz="300" b="1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A7D0420-97DC-9596-118D-E71D354C3327}"/>
                </a:ext>
              </a:extLst>
            </p:cNvPr>
            <p:cNvSpPr/>
            <p:nvPr/>
          </p:nvSpPr>
          <p:spPr>
            <a:xfrm>
              <a:off x="5726321" y="4634948"/>
              <a:ext cx="1639956" cy="18005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tabLst>
                  <a:tab pos="174625" algn="l"/>
                  <a:tab pos="709613" algn="l"/>
                </a:tabLst>
              </a:pPr>
              <a:r>
                <a:rPr lang="en-US" sz="1000" b="1" dirty="0"/>
                <a:t>R1: FGS Disabled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2272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6E7090-62A7-D37F-6E73-DB77800CF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(2/4)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FE2BDB-8B8F-21ED-D8F7-3FCA8E2A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085" y="1546058"/>
            <a:ext cx="6008312" cy="530199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</a:t>
            </a:r>
            <a:r>
              <a:rPr lang="en-US" b="1" dirty="0"/>
              <a:t>annotated region </a:t>
            </a:r>
            <a:r>
              <a:rPr lang="en-US" dirty="0"/>
              <a:t>SEI message is used with</a:t>
            </a:r>
          </a:p>
          <a:p>
            <a:pPr lvl="1"/>
            <a:r>
              <a:rPr lang="en-US" dirty="0"/>
              <a:t>2 labels defined: "FGS-E" and "FGS-D" standing for "FGS enabled" (</a:t>
            </a:r>
            <a:r>
              <a:rPr lang="en-US" dirty="0" err="1"/>
              <a:t>label_idx</a:t>
            </a:r>
            <a:r>
              <a:rPr lang="en-US" dirty="0"/>
              <a:t>=0) and "FGS disabled" (</a:t>
            </a:r>
            <a:r>
              <a:rPr lang="en-US" dirty="0" err="1"/>
              <a:t>label_idx</a:t>
            </a:r>
            <a:r>
              <a:rPr lang="en-US" dirty="0"/>
              <a:t>=1) respectively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3 annotated regions (</a:t>
            </a:r>
            <a:r>
              <a:rPr lang="en-US" dirty="0" err="1"/>
              <a:t>ar_objects</a:t>
            </a:r>
            <a:r>
              <a:rPr lang="en-US" dirty="0"/>
              <a:t>) are signaled</a:t>
            </a:r>
          </a:p>
          <a:p>
            <a:pPr lvl="2"/>
            <a:r>
              <a:rPr lang="en-US" dirty="0"/>
              <a:t>annotated region 0 has FGS enabled</a:t>
            </a:r>
          </a:p>
          <a:p>
            <a:pPr lvl="3"/>
            <a:r>
              <a:rPr lang="en-US" dirty="0"/>
              <a:t>ar_object_label_idx[0] = 0</a:t>
            </a:r>
          </a:p>
          <a:p>
            <a:pPr lvl="2"/>
            <a:r>
              <a:rPr lang="en-US" dirty="0"/>
              <a:t>annotated region 1 has FGS disabled</a:t>
            </a:r>
          </a:p>
          <a:p>
            <a:pPr lvl="3"/>
            <a:r>
              <a:rPr lang="en-US" dirty="0"/>
              <a:t>ar_object_label_idx[1] = 1</a:t>
            </a:r>
          </a:p>
          <a:p>
            <a:pPr lvl="2"/>
            <a:r>
              <a:rPr lang="en-US" dirty="0"/>
              <a:t>annotated region 0 has FGS disabled</a:t>
            </a:r>
          </a:p>
          <a:p>
            <a:pPr lvl="3"/>
            <a:r>
              <a:rPr lang="en-US" dirty="0"/>
              <a:t>ar_object_label_idx[2] = 1</a:t>
            </a:r>
          </a:p>
          <a:p>
            <a:endParaRPr lang="en-US" sz="2200" dirty="0"/>
          </a:p>
          <a:p>
            <a:r>
              <a:rPr lang="en-US" sz="2200" dirty="0"/>
              <a:t>NOTE: The order of </a:t>
            </a:r>
            <a:r>
              <a:rPr lang="en-US" sz="2200" dirty="0" err="1"/>
              <a:t>ar_objects</a:t>
            </a:r>
            <a:r>
              <a:rPr lang="en-US" sz="2200" dirty="0"/>
              <a:t> matters as it defines the latest labelling of pixels in case of regions overlap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91408CE-2A97-70B5-F192-354CDD56C961}"/>
              </a:ext>
            </a:extLst>
          </p:cNvPr>
          <p:cNvGrpSpPr/>
          <p:nvPr/>
        </p:nvGrpSpPr>
        <p:grpSpPr>
          <a:xfrm>
            <a:off x="6600501" y="681657"/>
            <a:ext cx="5643331" cy="6176343"/>
            <a:chOff x="6600501" y="681657"/>
            <a:chExt cx="5643331" cy="6176343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342F0A44-67B2-1A86-B60B-3E109396954D}"/>
                </a:ext>
              </a:extLst>
            </p:cNvPr>
            <p:cNvGrpSpPr/>
            <p:nvPr/>
          </p:nvGrpSpPr>
          <p:grpSpPr>
            <a:xfrm>
              <a:off x="6600501" y="4732953"/>
              <a:ext cx="5464601" cy="2125047"/>
              <a:chOff x="6260435" y="1055148"/>
              <a:chExt cx="5464601" cy="2125047"/>
            </a:xfrm>
          </p:grpSpPr>
          <p:cxnSp>
            <p:nvCxnSpPr>
              <p:cNvPr id="9" name="Connecteur droit avec flèche 8">
                <a:extLst>
                  <a:ext uri="{FF2B5EF4-FFF2-40B4-BE49-F238E27FC236}">
                    <a16:creationId xmlns:a16="http://schemas.microsoft.com/office/drawing/2014/main" id="{7864BE11-F3FC-D7BC-C520-D8EC292A2B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6897" y="2566792"/>
                <a:ext cx="1367638" cy="312833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Groupe 11">
                <a:extLst>
                  <a:ext uri="{FF2B5EF4-FFF2-40B4-BE49-F238E27FC236}">
                    <a16:creationId xmlns:a16="http://schemas.microsoft.com/office/drawing/2014/main" id="{417A92D8-A215-BDA7-34AC-BBC23D75847D}"/>
                  </a:ext>
                </a:extLst>
              </p:cNvPr>
              <p:cNvGrpSpPr/>
              <p:nvPr/>
            </p:nvGrpSpPr>
            <p:grpSpPr>
              <a:xfrm>
                <a:off x="6260436" y="1693908"/>
                <a:ext cx="1247245" cy="1184976"/>
                <a:chOff x="3441702" y="2823394"/>
                <a:chExt cx="2133598" cy="1897415"/>
              </a:xfrm>
            </p:grpSpPr>
            <p:sp>
              <p:nvSpPr>
                <p:cNvPr id="32" name="Parallélogramme 31">
                  <a:extLst>
                    <a:ext uri="{FF2B5EF4-FFF2-40B4-BE49-F238E27FC236}">
                      <a16:creationId xmlns:a16="http://schemas.microsoft.com/office/drawing/2014/main" id="{6D82AD16-56D2-69E2-8F11-531DB8EFCFD2}"/>
                    </a:ext>
                  </a:extLst>
                </p:cNvPr>
                <p:cNvSpPr/>
                <p:nvPr/>
              </p:nvSpPr>
              <p:spPr>
                <a:xfrm rot="16200000" flipH="1">
                  <a:off x="3559793" y="2705303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3" name="Parallélogramme 32">
                  <a:extLst>
                    <a:ext uri="{FF2B5EF4-FFF2-40B4-BE49-F238E27FC236}">
                      <a16:creationId xmlns:a16="http://schemas.microsoft.com/office/drawing/2014/main" id="{91FF6529-10B2-DFC6-E2E2-DFAE34D9493B}"/>
                    </a:ext>
                  </a:extLst>
                </p:cNvPr>
                <p:cNvSpPr/>
                <p:nvPr/>
              </p:nvSpPr>
              <p:spPr>
                <a:xfrm rot="16200000" flipH="1">
                  <a:off x="3991775" y="3044272"/>
                  <a:ext cx="1325546" cy="1511298"/>
                </a:xfrm>
                <a:prstGeom prst="parallelogram">
                  <a:avLst>
                    <a:gd name="adj" fmla="val 23967"/>
                  </a:avLst>
                </a:prstGeom>
                <a:solidFill>
                  <a:schemeClr val="accent1"/>
                </a:solidFill>
                <a:ln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Parallélogramme 33">
                  <a:extLst>
                    <a:ext uri="{FF2B5EF4-FFF2-40B4-BE49-F238E27FC236}">
                      <a16:creationId xmlns:a16="http://schemas.microsoft.com/office/drawing/2014/main" id="{234100BD-73D7-8B4D-E031-D806FED87906}"/>
                    </a:ext>
                  </a:extLst>
                </p:cNvPr>
                <p:cNvSpPr/>
                <p:nvPr/>
              </p:nvSpPr>
              <p:spPr>
                <a:xfrm rot="16200000" flipH="1">
                  <a:off x="4406895" y="3473519"/>
                  <a:ext cx="495301" cy="1371461"/>
                </a:xfrm>
                <a:prstGeom prst="parallelogram">
                  <a:avLst>
                    <a:gd name="adj" fmla="val 59126"/>
                  </a:avLst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Parallélogramme 34">
                  <a:extLst>
                    <a:ext uri="{FF2B5EF4-FFF2-40B4-BE49-F238E27FC236}">
                      <a16:creationId xmlns:a16="http://schemas.microsoft.com/office/drawing/2014/main" id="{A34A5CA0-F375-4818-4706-C9A65A63ADF4}"/>
                    </a:ext>
                  </a:extLst>
                </p:cNvPr>
                <p:cNvSpPr/>
                <p:nvPr/>
              </p:nvSpPr>
              <p:spPr>
                <a:xfrm rot="16200000" flipH="1">
                  <a:off x="5111498" y="3225622"/>
                  <a:ext cx="209978" cy="247578"/>
                </a:xfrm>
                <a:prstGeom prst="parallelogram">
                  <a:avLst>
                    <a:gd name="adj" fmla="val 27238"/>
                  </a:avLst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" name="Groupe 17">
                <a:extLst>
                  <a:ext uri="{FF2B5EF4-FFF2-40B4-BE49-F238E27FC236}">
                    <a16:creationId xmlns:a16="http://schemas.microsoft.com/office/drawing/2014/main" id="{6B942D7C-0F29-24B6-BBD5-3EA8F78D855E}"/>
                  </a:ext>
                </a:extLst>
              </p:cNvPr>
              <p:cNvGrpSpPr/>
              <p:nvPr/>
            </p:nvGrpSpPr>
            <p:grpSpPr>
              <a:xfrm>
                <a:off x="7635962" y="1690688"/>
                <a:ext cx="1247245" cy="1191417"/>
                <a:chOff x="5018535" y="2822469"/>
                <a:chExt cx="2133598" cy="1897415"/>
              </a:xfrm>
            </p:grpSpPr>
            <p:sp>
              <p:nvSpPr>
                <p:cNvPr id="30" name="Parallélogramme 29">
                  <a:extLst>
                    <a:ext uri="{FF2B5EF4-FFF2-40B4-BE49-F238E27FC236}">
                      <a16:creationId xmlns:a16="http://schemas.microsoft.com/office/drawing/2014/main" id="{A81E6CAE-3059-84A4-E685-BE7E972FFC34}"/>
                    </a:ext>
                  </a:extLst>
                </p:cNvPr>
                <p:cNvSpPr/>
                <p:nvPr/>
              </p:nvSpPr>
              <p:spPr>
                <a:xfrm rot="16200000" flipH="1">
                  <a:off x="5136626" y="2704378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noFill/>
                <a:ln w="6350">
                  <a:prstDash val="sysDash"/>
                </a:ln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Parallélogramme 30">
                  <a:extLst>
                    <a:ext uri="{FF2B5EF4-FFF2-40B4-BE49-F238E27FC236}">
                      <a16:creationId xmlns:a16="http://schemas.microsoft.com/office/drawing/2014/main" id="{646C3E5C-515A-37FA-7DF0-E6916D951BE6}"/>
                    </a:ext>
                  </a:extLst>
                </p:cNvPr>
                <p:cNvSpPr/>
                <p:nvPr/>
              </p:nvSpPr>
              <p:spPr>
                <a:xfrm rot="16200000" flipH="1">
                  <a:off x="5534825" y="3044272"/>
                  <a:ext cx="1325546" cy="1511298"/>
                </a:xfrm>
                <a:prstGeom prst="parallelogram">
                  <a:avLst>
                    <a:gd name="adj" fmla="val 23967"/>
                  </a:avLst>
                </a:prstGeom>
                <a:solidFill>
                  <a:schemeClr val="accent1">
                    <a:alpha val="68741"/>
                  </a:schemeClr>
                </a:solidFill>
                <a:ln>
                  <a:solidFill>
                    <a:schemeClr val="accent1">
                      <a:shade val="1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9" name="Groupe 18">
                <a:extLst>
                  <a:ext uri="{FF2B5EF4-FFF2-40B4-BE49-F238E27FC236}">
                    <a16:creationId xmlns:a16="http://schemas.microsoft.com/office/drawing/2014/main" id="{498D1491-7290-1CD9-0621-0A62D8FBAB3B}"/>
                  </a:ext>
                </a:extLst>
              </p:cNvPr>
              <p:cNvGrpSpPr/>
              <p:nvPr/>
            </p:nvGrpSpPr>
            <p:grpSpPr>
              <a:xfrm>
                <a:off x="8946635" y="1690690"/>
                <a:ext cx="1247245" cy="1168775"/>
                <a:chOff x="5989980" y="2822470"/>
                <a:chExt cx="2133598" cy="1897415"/>
              </a:xfrm>
            </p:grpSpPr>
            <p:sp>
              <p:nvSpPr>
                <p:cNvPr id="28" name="Parallélogramme 27">
                  <a:extLst>
                    <a:ext uri="{FF2B5EF4-FFF2-40B4-BE49-F238E27FC236}">
                      <a16:creationId xmlns:a16="http://schemas.microsoft.com/office/drawing/2014/main" id="{67909940-2945-F084-3988-55F8392996D8}"/>
                    </a:ext>
                  </a:extLst>
                </p:cNvPr>
                <p:cNvSpPr/>
                <p:nvPr/>
              </p:nvSpPr>
              <p:spPr>
                <a:xfrm rot="16200000" flipH="1">
                  <a:off x="6108071" y="2704379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noFill/>
                <a:ln w="6350">
                  <a:prstDash val="sysDash"/>
                </a:ln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Parallélogramme 28">
                  <a:extLst>
                    <a:ext uri="{FF2B5EF4-FFF2-40B4-BE49-F238E27FC236}">
                      <a16:creationId xmlns:a16="http://schemas.microsoft.com/office/drawing/2014/main" id="{A2B1DA72-48C1-6326-12B5-6981E46F6401}"/>
                    </a:ext>
                  </a:extLst>
                </p:cNvPr>
                <p:cNvSpPr/>
                <p:nvPr/>
              </p:nvSpPr>
              <p:spPr>
                <a:xfrm rot="16200000" flipH="1">
                  <a:off x="6959673" y="3463080"/>
                  <a:ext cx="495301" cy="1371461"/>
                </a:xfrm>
                <a:prstGeom prst="parallelogram">
                  <a:avLst>
                    <a:gd name="adj" fmla="val 59126"/>
                  </a:avLst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20" name="Connecteur droit avec flèche 19">
                <a:extLst>
                  <a:ext uri="{FF2B5EF4-FFF2-40B4-BE49-F238E27FC236}">
                    <a16:creationId xmlns:a16="http://schemas.microsoft.com/office/drawing/2014/main" id="{B9EFAEC3-264C-9ABF-8F95-1203DF8D7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60435" y="2874649"/>
                <a:ext cx="5464601" cy="490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avec flèche 20">
                <a:extLst>
                  <a:ext uri="{FF2B5EF4-FFF2-40B4-BE49-F238E27FC236}">
                    <a16:creationId xmlns:a16="http://schemas.microsoft.com/office/drawing/2014/main" id="{CF2D03AE-0B9C-E4F9-285C-09934F8A94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60435" y="1055148"/>
                <a:ext cx="0" cy="1803399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82231E24-1539-9DE2-50C5-2327EBB23ABF}"/>
                  </a:ext>
                </a:extLst>
              </p:cNvPr>
              <p:cNvSpPr txBox="1"/>
              <p:nvPr/>
            </p:nvSpPr>
            <p:spPr>
              <a:xfrm>
                <a:off x="7416838" y="2928932"/>
                <a:ext cx="421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AR 0</a:t>
                </a:r>
              </a:p>
            </p:txBody>
          </p: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DAB3B8EB-8C29-ABF5-FE1C-E39209393987}"/>
                  </a:ext>
                </a:extLst>
              </p:cNvPr>
              <p:cNvSpPr txBox="1"/>
              <p:nvPr/>
            </p:nvSpPr>
            <p:spPr>
              <a:xfrm>
                <a:off x="8735680" y="2928933"/>
                <a:ext cx="421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AR 1</a:t>
                </a:r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98ABB7EF-057C-AB08-4F7D-50B0B81FAD7C}"/>
                  </a:ext>
                </a:extLst>
              </p:cNvPr>
              <p:cNvSpPr txBox="1"/>
              <p:nvPr/>
            </p:nvSpPr>
            <p:spPr>
              <a:xfrm>
                <a:off x="10109779" y="2933974"/>
                <a:ext cx="421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AR 2</a:t>
                </a:r>
              </a:p>
            </p:txBody>
          </p:sp>
          <p:grpSp>
            <p:nvGrpSpPr>
              <p:cNvPr id="25" name="Groupe 24">
                <a:extLst>
                  <a:ext uri="{FF2B5EF4-FFF2-40B4-BE49-F238E27FC236}">
                    <a16:creationId xmlns:a16="http://schemas.microsoft.com/office/drawing/2014/main" id="{4D684711-834C-C8D0-28D1-E9A1095AE595}"/>
                  </a:ext>
                </a:extLst>
              </p:cNvPr>
              <p:cNvGrpSpPr/>
              <p:nvPr/>
            </p:nvGrpSpPr>
            <p:grpSpPr>
              <a:xfrm>
                <a:off x="10320735" y="1691235"/>
                <a:ext cx="1247244" cy="1175161"/>
                <a:chOff x="7024524" y="2816029"/>
                <a:chExt cx="2133598" cy="1897415"/>
              </a:xfrm>
            </p:grpSpPr>
            <p:sp>
              <p:nvSpPr>
                <p:cNvPr id="26" name="Parallélogramme 25">
                  <a:extLst>
                    <a:ext uri="{FF2B5EF4-FFF2-40B4-BE49-F238E27FC236}">
                      <a16:creationId xmlns:a16="http://schemas.microsoft.com/office/drawing/2014/main" id="{FA30DD91-B99E-AC6B-D5B7-68C25BFF058E}"/>
                    </a:ext>
                  </a:extLst>
                </p:cNvPr>
                <p:cNvSpPr/>
                <p:nvPr/>
              </p:nvSpPr>
              <p:spPr>
                <a:xfrm rot="16200000" flipH="1">
                  <a:off x="7142615" y="2697938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noFill/>
                <a:ln w="6350">
                  <a:prstDash val="sysDash"/>
                </a:ln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Parallélogramme 26">
                  <a:extLst>
                    <a:ext uri="{FF2B5EF4-FFF2-40B4-BE49-F238E27FC236}">
                      <a16:creationId xmlns:a16="http://schemas.microsoft.com/office/drawing/2014/main" id="{9F529A6B-35F4-2D1A-6D1E-B8394BBA8940}"/>
                    </a:ext>
                  </a:extLst>
                </p:cNvPr>
                <p:cNvSpPr/>
                <p:nvPr/>
              </p:nvSpPr>
              <p:spPr>
                <a:xfrm rot="16200000" flipH="1">
                  <a:off x="8654852" y="3229107"/>
                  <a:ext cx="209978" cy="247578"/>
                </a:xfrm>
                <a:prstGeom prst="parallelogram">
                  <a:avLst>
                    <a:gd name="adj" fmla="val 27238"/>
                  </a:avLst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B93F0133-247B-A5B8-45E0-EDFCB3B531BB}"/>
                </a:ext>
              </a:extLst>
            </p:cNvPr>
            <p:cNvGrpSpPr/>
            <p:nvPr/>
          </p:nvGrpSpPr>
          <p:grpSpPr>
            <a:xfrm>
              <a:off x="8323913" y="681657"/>
              <a:ext cx="2017772" cy="1184978"/>
              <a:chOff x="686884" y="3663534"/>
              <a:chExt cx="2557966" cy="1451392"/>
            </a:xfrm>
          </p:grpSpPr>
          <p:grpSp>
            <p:nvGrpSpPr>
              <p:cNvPr id="37" name="Groupe 36">
                <a:extLst>
                  <a:ext uri="{FF2B5EF4-FFF2-40B4-BE49-F238E27FC236}">
                    <a16:creationId xmlns:a16="http://schemas.microsoft.com/office/drawing/2014/main" id="{507F2036-1B32-057C-F201-50CF2B0E28EC}"/>
                  </a:ext>
                </a:extLst>
              </p:cNvPr>
              <p:cNvGrpSpPr/>
              <p:nvPr/>
            </p:nvGrpSpPr>
            <p:grpSpPr>
              <a:xfrm>
                <a:off x="686884" y="3663534"/>
                <a:ext cx="2557966" cy="1451392"/>
                <a:chOff x="686884" y="3663533"/>
                <a:chExt cx="4188256" cy="2353505"/>
              </a:xfrm>
            </p:grpSpPr>
            <p:pic>
              <p:nvPicPr>
                <p:cNvPr id="40" name="Picture 4" descr="Personnalisez votre ordinateur avec les applications Windows 11 | Microsoft">
                  <a:extLst>
                    <a:ext uri="{FF2B5EF4-FFF2-40B4-BE49-F238E27FC236}">
                      <a16:creationId xmlns:a16="http://schemas.microsoft.com/office/drawing/2014/main" id="{5449B38C-43D1-9F77-3C35-CBD2B517C9C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6884" y="3663533"/>
                  <a:ext cx="4188256" cy="235350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8597E610-B779-8839-6273-311F43325549}"/>
                    </a:ext>
                  </a:extLst>
                </p:cNvPr>
                <p:cNvSpPr/>
                <p:nvPr/>
              </p:nvSpPr>
              <p:spPr>
                <a:xfrm>
                  <a:off x="1964204" y="3896708"/>
                  <a:ext cx="2788772" cy="1681767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42" name="Picture 6" descr="Photograph, Black-and-white, Photography, Monochrome, Film noir, Retro style, Monochrome photography, Style, Movie, ">
                  <a:extLst>
                    <a:ext uri="{FF2B5EF4-FFF2-40B4-BE49-F238E27FC236}">
                      <a16:creationId xmlns:a16="http://schemas.microsoft.com/office/drawing/2014/main" id="{E3525BF3-E241-DFDD-FF5F-27ED5B0FC41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64204" y="4036408"/>
                  <a:ext cx="2791753" cy="139587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24068AA2-9F63-3699-FE88-4C6E472D8C80}"/>
                  </a:ext>
                </a:extLst>
              </p:cNvPr>
              <p:cNvSpPr/>
              <p:nvPr/>
            </p:nvSpPr>
            <p:spPr>
              <a:xfrm>
                <a:off x="2835965" y="3925957"/>
                <a:ext cx="294861" cy="149086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50" b="1" dirty="0" err="1"/>
                  <a:t>JVeT</a:t>
                </a:r>
                <a:endParaRPr lang="en-US" sz="250" b="1" dirty="0"/>
              </a:p>
              <a:p>
                <a:pPr algn="ctr"/>
                <a:r>
                  <a:rPr lang="en-US" sz="250" b="1" dirty="0"/>
                  <a:t>TV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4BB3E61-26A7-D6CB-1E1A-25A4EA22BD59}"/>
                  </a:ext>
                </a:extLst>
              </p:cNvPr>
              <p:cNvSpPr/>
              <p:nvPr/>
            </p:nvSpPr>
            <p:spPr>
              <a:xfrm>
                <a:off x="1490871" y="4634948"/>
                <a:ext cx="1639956" cy="180051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tabLst>
                    <a:tab pos="352425" algn="l"/>
                    <a:tab pos="879475" algn="l"/>
                  </a:tabLst>
                </a:pPr>
                <a:r>
                  <a:rPr lang="en-US" sz="300" b="1" dirty="0"/>
                  <a:t>JVET	9pmYou’re watching:   Casablanca (1942) </a:t>
                </a:r>
              </a:p>
              <a:p>
                <a:pPr>
                  <a:tabLst>
                    <a:tab pos="352425" algn="l"/>
                    <a:tab pos="879475" algn="l"/>
                  </a:tabLst>
                </a:pPr>
                <a:r>
                  <a:rPr lang="en-US" sz="300" b="1" dirty="0"/>
                  <a:t>TV	10:40pmNext:   Paris Blues (1961)</a:t>
                </a:r>
              </a:p>
            </p:txBody>
          </p:sp>
        </p:grpSp>
        <p:sp>
          <p:nvSpPr>
            <p:cNvPr id="43" name="Flèche vers la droite 42">
              <a:extLst>
                <a:ext uri="{FF2B5EF4-FFF2-40B4-BE49-F238E27FC236}">
                  <a16:creationId xmlns:a16="http://schemas.microsoft.com/office/drawing/2014/main" id="{37FD5D2B-2F3F-FAB8-B954-5FEFEFE67761}"/>
                </a:ext>
              </a:extLst>
            </p:cNvPr>
            <p:cNvSpPr/>
            <p:nvPr/>
          </p:nvSpPr>
          <p:spPr>
            <a:xfrm rot="5400000">
              <a:off x="9124982" y="4288435"/>
              <a:ext cx="415636" cy="889037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45C8DCE8-81C2-85CA-ABFB-DB739C9A1113}"/>
                </a:ext>
              </a:extLst>
            </p:cNvPr>
            <p:cNvGrpSpPr/>
            <p:nvPr/>
          </p:nvGrpSpPr>
          <p:grpSpPr>
            <a:xfrm>
              <a:off x="8251141" y="2511920"/>
              <a:ext cx="2457346" cy="2203539"/>
              <a:chOff x="3122330" y="1125997"/>
              <a:chExt cx="2457346" cy="2203539"/>
            </a:xfrm>
          </p:grpSpPr>
          <p:grpSp>
            <p:nvGrpSpPr>
              <p:cNvPr id="45" name="Groupe 44">
                <a:extLst>
                  <a:ext uri="{FF2B5EF4-FFF2-40B4-BE49-F238E27FC236}">
                    <a16:creationId xmlns:a16="http://schemas.microsoft.com/office/drawing/2014/main" id="{2C62EA6F-1BB9-5822-B821-84942795D10D}"/>
                  </a:ext>
                </a:extLst>
              </p:cNvPr>
              <p:cNvGrpSpPr/>
              <p:nvPr/>
            </p:nvGrpSpPr>
            <p:grpSpPr>
              <a:xfrm>
                <a:off x="3237977" y="1689671"/>
                <a:ext cx="2017771" cy="1184978"/>
                <a:chOff x="579478" y="3275860"/>
                <a:chExt cx="2557966" cy="1451392"/>
              </a:xfrm>
            </p:grpSpPr>
            <p:grpSp>
              <p:nvGrpSpPr>
                <p:cNvPr id="49" name="Groupe 48">
                  <a:extLst>
                    <a:ext uri="{FF2B5EF4-FFF2-40B4-BE49-F238E27FC236}">
                      <a16:creationId xmlns:a16="http://schemas.microsoft.com/office/drawing/2014/main" id="{2DDD30F9-0CE9-4DF9-CE1A-B47506B10CB0}"/>
                    </a:ext>
                  </a:extLst>
                </p:cNvPr>
                <p:cNvGrpSpPr/>
                <p:nvPr/>
              </p:nvGrpSpPr>
              <p:grpSpPr>
                <a:xfrm>
                  <a:off x="579478" y="3275860"/>
                  <a:ext cx="2557966" cy="1451392"/>
                  <a:chOff x="4922334" y="3663534"/>
                  <a:chExt cx="2557966" cy="1451392"/>
                </a:xfrm>
              </p:grpSpPr>
              <p:sp>
                <p:nvSpPr>
                  <p:cNvPr id="52" name="Rectangle 51">
                    <a:extLst>
                      <a:ext uri="{FF2B5EF4-FFF2-40B4-BE49-F238E27FC236}">
                        <a16:creationId xmlns:a16="http://schemas.microsoft.com/office/drawing/2014/main" id="{AEBD9AB7-745C-91C2-FE78-70ADE670A9CB}"/>
                      </a:ext>
                    </a:extLst>
                  </p:cNvPr>
                  <p:cNvSpPr/>
                  <p:nvPr/>
                </p:nvSpPr>
                <p:spPr>
                  <a:xfrm>
                    <a:off x="4922334" y="3663534"/>
                    <a:ext cx="2557966" cy="1451392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style>
                  <a:lnRef idx="2">
                    <a:schemeClr val="accent5">
                      <a:shade val="15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" name="Rectangle 52">
                    <a:extLst>
                      <a:ext uri="{FF2B5EF4-FFF2-40B4-BE49-F238E27FC236}">
                        <a16:creationId xmlns:a16="http://schemas.microsoft.com/office/drawing/2014/main" id="{8230AD69-42C0-EC6B-4DEC-9662E4719C97}"/>
                      </a:ext>
                    </a:extLst>
                  </p:cNvPr>
                  <p:cNvSpPr/>
                  <p:nvPr/>
                </p:nvSpPr>
                <p:spPr>
                  <a:xfrm>
                    <a:off x="5700633" y="3807332"/>
                    <a:ext cx="1703235" cy="1037135"/>
                  </a:xfrm>
                  <a:prstGeom prst="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AAE1F755-17A9-AA73-94EB-93010AEE6D7F}"/>
                    </a:ext>
                  </a:extLst>
                </p:cNvPr>
                <p:cNvSpPr/>
                <p:nvPr/>
              </p:nvSpPr>
              <p:spPr>
                <a:xfrm>
                  <a:off x="2728559" y="3538283"/>
                  <a:ext cx="294861" cy="14908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00" b="1" dirty="0"/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D13BD86E-8978-400D-E533-404FAC9DEFCF}"/>
                    </a:ext>
                  </a:extLst>
                </p:cNvPr>
                <p:cNvSpPr/>
                <p:nvPr/>
              </p:nvSpPr>
              <p:spPr>
                <a:xfrm>
                  <a:off x="1383465" y="4247274"/>
                  <a:ext cx="1639956" cy="18005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tabLst>
                      <a:tab pos="174625" algn="l"/>
                      <a:tab pos="709613" algn="l"/>
                    </a:tabLst>
                  </a:pPr>
                  <a:endParaRPr lang="en-US" sz="400" b="1" dirty="0"/>
                </a:p>
              </p:txBody>
            </p:sp>
          </p:grpSp>
          <p:sp>
            <p:nvSpPr>
              <p:cNvPr id="46" name="Légende encadrée 1 45">
                <a:extLst>
                  <a:ext uri="{FF2B5EF4-FFF2-40B4-BE49-F238E27FC236}">
                    <a16:creationId xmlns:a16="http://schemas.microsoft.com/office/drawing/2014/main" id="{4739A8E8-64BD-D5AC-8196-232CC5CC4360}"/>
                  </a:ext>
                </a:extLst>
              </p:cNvPr>
              <p:cNvSpPr/>
              <p:nvPr/>
            </p:nvSpPr>
            <p:spPr>
              <a:xfrm>
                <a:off x="3547616" y="1125997"/>
                <a:ext cx="850572" cy="355480"/>
              </a:xfrm>
              <a:prstGeom prst="borderCallout1">
                <a:avLst>
                  <a:gd name="adj1" fmla="val 99533"/>
                  <a:gd name="adj2" fmla="val 48994"/>
                  <a:gd name="adj3" fmla="val 262250"/>
                  <a:gd name="adj4" fmla="val 7371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Annotated region 0</a:t>
                </a:r>
              </a:p>
            </p:txBody>
          </p:sp>
          <p:sp>
            <p:nvSpPr>
              <p:cNvPr id="47" name="Légende encadrée 1 46">
                <a:extLst>
                  <a:ext uri="{FF2B5EF4-FFF2-40B4-BE49-F238E27FC236}">
                    <a16:creationId xmlns:a16="http://schemas.microsoft.com/office/drawing/2014/main" id="{8C3951AA-7232-F371-57FF-671E684DCA3B}"/>
                  </a:ext>
                </a:extLst>
              </p:cNvPr>
              <p:cNvSpPr/>
              <p:nvPr/>
            </p:nvSpPr>
            <p:spPr>
              <a:xfrm>
                <a:off x="3122330" y="2974056"/>
                <a:ext cx="850572" cy="355480"/>
              </a:xfrm>
              <a:prstGeom prst="borderCallout1">
                <a:avLst>
                  <a:gd name="adj1" fmla="val -383"/>
                  <a:gd name="adj2" fmla="val 48994"/>
                  <a:gd name="adj3" fmla="val -118280"/>
                  <a:gd name="adj4" fmla="val 111921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Annotated region 1</a:t>
                </a:r>
              </a:p>
            </p:txBody>
          </p:sp>
          <p:sp>
            <p:nvSpPr>
              <p:cNvPr id="48" name="Légende encadrée 1 47">
                <a:extLst>
                  <a:ext uri="{FF2B5EF4-FFF2-40B4-BE49-F238E27FC236}">
                    <a16:creationId xmlns:a16="http://schemas.microsoft.com/office/drawing/2014/main" id="{3E2FB9F8-C95C-A7CE-5A83-A12575633694}"/>
                  </a:ext>
                </a:extLst>
              </p:cNvPr>
              <p:cNvSpPr/>
              <p:nvPr/>
            </p:nvSpPr>
            <p:spPr>
              <a:xfrm>
                <a:off x="4729104" y="1134071"/>
                <a:ext cx="850572" cy="355480"/>
              </a:xfrm>
              <a:prstGeom prst="borderCallout1">
                <a:avLst>
                  <a:gd name="adj1" fmla="val 99532"/>
                  <a:gd name="adj2" fmla="val 51659"/>
                  <a:gd name="adj3" fmla="val 219732"/>
                  <a:gd name="adj4" fmla="val 3817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Annotated region 2</a:t>
                </a:r>
              </a:p>
            </p:txBody>
          </p:sp>
        </p:grpSp>
        <p:sp>
          <p:nvSpPr>
            <p:cNvPr id="54" name="Flèche vers la droite 53">
              <a:extLst>
                <a:ext uri="{FF2B5EF4-FFF2-40B4-BE49-F238E27FC236}">
                  <a16:creationId xmlns:a16="http://schemas.microsoft.com/office/drawing/2014/main" id="{83DDA9E8-3E70-C4B6-AB12-0581A8FE9E36}"/>
                </a:ext>
              </a:extLst>
            </p:cNvPr>
            <p:cNvSpPr/>
            <p:nvPr/>
          </p:nvSpPr>
          <p:spPr>
            <a:xfrm rot="5400000">
              <a:off x="9124981" y="1789961"/>
              <a:ext cx="415636" cy="889037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D9F2C550-7134-E5B6-01DC-447C637A0AE7}"/>
                </a:ext>
              </a:extLst>
            </p:cNvPr>
            <p:cNvSpPr txBox="1"/>
            <p:nvPr/>
          </p:nvSpPr>
          <p:spPr>
            <a:xfrm rot="20938857">
              <a:off x="7920436" y="5254176"/>
              <a:ext cx="157722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latin typeface="Calibri" panose="020F0502020204030204" pitchFamily="34" charset="0"/>
                </a:rPr>
                <a:t>a</a:t>
              </a:r>
              <a:r>
                <a:rPr lang="en-US" sz="800" dirty="0">
                  <a:effectLst/>
                  <a:latin typeface="Calibri" panose="020F0502020204030204" pitchFamily="34" charset="0"/>
                </a:rPr>
                <a:t>r_object_label_idx[0] = 0</a:t>
              </a:r>
              <a:endParaRPr lang="en-US" sz="800" dirty="0"/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79665FF7-2FCC-304E-E411-30B2EBE19F98}"/>
                </a:ext>
              </a:extLst>
            </p:cNvPr>
            <p:cNvSpPr txBox="1"/>
            <p:nvPr/>
          </p:nvSpPr>
          <p:spPr>
            <a:xfrm rot="20921390">
              <a:off x="9246651" y="5263254"/>
              <a:ext cx="157722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latin typeface="Calibri" panose="020F0502020204030204" pitchFamily="34" charset="0"/>
                </a:rPr>
                <a:t>a</a:t>
              </a:r>
              <a:r>
                <a:rPr lang="en-US" sz="800" dirty="0">
                  <a:effectLst/>
                  <a:latin typeface="Calibri" panose="020F0502020204030204" pitchFamily="34" charset="0"/>
                </a:rPr>
                <a:t>r_object_label_idx[1] = </a:t>
              </a:r>
              <a:r>
                <a:rPr lang="en-US" sz="800" dirty="0">
                  <a:latin typeface="Calibri" panose="020F0502020204030204" pitchFamily="34" charset="0"/>
                </a:rPr>
                <a:t>1</a:t>
              </a:r>
              <a:endParaRPr lang="en-US" sz="800" dirty="0"/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B1F53A8A-0D51-CC1C-9039-DDACF7DC4009}"/>
                </a:ext>
              </a:extLst>
            </p:cNvPr>
            <p:cNvSpPr txBox="1"/>
            <p:nvPr/>
          </p:nvSpPr>
          <p:spPr>
            <a:xfrm rot="20907004">
              <a:off x="10666612" y="5255697"/>
              <a:ext cx="157722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latin typeface="Calibri" panose="020F0502020204030204" pitchFamily="34" charset="0"/>
                </a:rPr>
                <a:t>a</a:t>
              </a:r>
              <a:r>
                <a:rPr lang="en-US" sz="800" dirty="0">
                  <a:effectLst/>
                  <a:latin typeface="Calibri" panose="020F0502020204030204" pitchFamily="34" charset="0"/>
                </a:rPr>
                <a:t>r_object_label_idx[2] = </a:t>
              </a:r>
              <a:r>
                <a:rPr lang="en-US" sz="800" dirty="0">
                  <a:latin typeface="Calibri" panose="020F0502020204030204" pitchFamily="34" charset="0"/>
                </a:rPr>
                <a:t>1</a:t>
              </a:r>
              <a:endParaRPr 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796006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085F9F-43D3-135F-870B-8A42AEA0A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(3/4)</a:t>
            </a:r>
          </a:p>
        </p:txBody>
      </p:sp>
      <p:sp>
        <p:nvSpPr>
          <p:cNvPr id="144" name="ZoneTexte 143">
            <a:extLst>
              <a:ext uri="{FF2B5EF4-FFF2-40B4-BE49-F238E27FC236}">
                <a16:creationId xmlns:a16="http://schemas.microsoft.com/office/drawing/2014/main" id="{FB53BD97-BF00-E7C1-1E88-6E531E0F7C81}"/>
              </a:ext>
            </a:extLst>
          </p:cNvPr>
          <p:cNvSpPr txBox="1"/>
          <p:nvPr/>
        </p:nvSpPr>
        <p:spPr>
          <a:xfrm>
            <a:off x="355180" y="1346976"/>
            <a:ext cx="7016544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nnotated_regions</a:t>
            </a:r>
            <a:r>
              <a:rPr lang="en-US" sz="1600" dirty="0">
                <a:effectLst/>
                <a:latin typeface="Calibri" panose="020F0502020204030204" pitchFamily="34" charset="0"/>
              </a:rPr>
              <a:t> (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payloaSize</a:t>
            </a:r>
            <a:r>
              <a:rPr lang="en-US" sz="1600" dirty="0">
                <a:effectLst/>
                <a:latin typeface="Calibri" panose="020F0502020204030204" pitchFamily="34" charset="0"/>
              </a:rPr>
              <a:t>) {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ar_cancel_flag</a:t>
            </a:r>
            <a:r>
              <a:rPr lang="en-US" sz="1600" dirty="0">
                <a:effectLst/>
                <a:latin typeface="Calibri" panose="020F0502020204030204" pitchFamily="34" charset="0"/>
              </a:rPr>
              <a:t> = 0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[…]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ar_object_label_present_flag</a:t>
            </a:r>
            <a:r>
              <a:rPr lang="en-US" sz="1600" dirty="0">
                <a:effectLst/>
                <a:latin typeface="Calibri" panose="020F0502020204030204" pitchFamily="34" charset="0"/>
              </a:rPr>
              <a:t> = 1	</a:t>
            </a:r>
            <a:r>
              <a:rPr lang="en-US" sz="16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// labels present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r_num_label_updates</a:t>
            </a:r>
            <a:r>
              <a:rPr lang="en-US" sz="1600" dirty="0">
                <a:effectLst/>
                <a:latin typeface="Calibri" panose="020F0502020204030204" pitchFamily="34" charset="0"/>
              </a:rPr>
              <a:t> = 2		</a:t>
            </a:r>
            <a:r>
              <a:rPr lang="en-US" sz="16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// 2 labels defined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r_label_idx</a:t>
            </a:r>
            <a:r>
              <a:rPr lang="en-US" sz="1600" dirty="0">
                <a:effectLst/>
                <a:latin typeface="Calibri" panose="020F0502020204030204" pitchFamily="34" charset="0"/>
              </a:rPr>
              <a:t>[0]=0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r_label_idx</a:t>
            </a:r>
            <a:r>
              <a:rPr lang="en-US" sz="1600" dirty="0">
                <a:effectLst/>
                <a:latin typeface="Calibri" panose="020F0502020204030204" pitchFamily="34" charset="0"/>
              </a:rPr>
              <a:t>[1]=1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r_label</a:t>
            </a:r>
            <a:r>
              <a:rPr lang="en-US" sz="1600" dirty="0">
                <a:effectLst/>
                <a:latin typeface="Calibri" panose="020F0502020204030204" pitchFamily="34" charset="0"/>
              </a:rPr>
              <a:t>[0]= “FGS-E”		</a:t>
            </a:r>
            <a:r>
              <a:rPr lang="en-US" sz="16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// label for FGS enabled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r_label</a:t>
            </a:r>
            <a:r>
              <a:rPr lang="en-US" sz="1600" dirty="0">
                <a:effectLst/>
                <a:latin typeface="Calibri" panose="020F0502020204030204" pitchFamily="34" charset="0"/>
              </a:rPr>
              <a:t>[1]= “FGS-D”		</a:t>
            </a:r>
            <a:r>
              <a:rPr lang="en-US" sz="16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// Label for FGS disabled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r_num_object_updates</a:t>
            </a:r>
            <a:r>
              <a:rPr lang="en-US" sz="1600" dirty="0">
                <a:effectLst/>
                <a:latin typeface="Calibri" panose="020F0502020204030204" pitchFamily="34" charset="0"/>
              </a:rPr>
              <a:t> =3	</a:t>
            </a:r>
            <a:r>
              <a:rPr lang="en-US" sz="16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// 3 regions signaled</a:t>
            </a:r>
          </a:p>
          <a:p>
            <a:pPr marR="0" rtl="0">
              <a:spcBef>
                <a:spcPts val="0"/>
              </a:spcBef>
              <a:spcAft>
                <a:spcPts val="0"/>
              </a:spcAft>
              <a:tabLst>
                <a:tab pos="35242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</a:rPr>
              <a:t>  	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r_object_idx</a:t>
            </a:r>
            <a:r>
              <a:rPr lang="en-US" sz="1600" dirty="0">
                <a:effectLst/>
                <a:latin typeface="Calibri" panose="020F0502020204030204" pitchFamily="34" charset="0"/>
              </a:rPr>
              <a:t>[0]=0		</a:t>
            </a:r>
          </a:p>
          <a:p>
            <a:pPr marR="0" rtl="0">
              <a:spcBef>
                <a:spcPts val="0"/>
              </a:spcBef>
              <a:spcAft>
                <a:spcPts val="0"/>
              </a:spcAft>
              <a:tabLst>
                <a:tab pos="352425" algn="l"/>
              </a:tabLst>
            </a:pPr>
            <a:r>
              <a:rPr lang="en-US" sz="1600" dirty="0">
                <a:latin typeface="Calibri" panose="020F0502020204030204" pitchFamily="34" charset="0"/>
              </a:rPr>
              <a:t>	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r_object_idx</a:t>
            </a:r>
            <a:r>
              <a:rPr lang="en-US" sz="1600" dirty="0">
                <a:effectLst/>
                <a:latin typeface="Calibri" panose="020F0502020204030204" pitchFamily="34" charset="0"/>
              </a:rPr>
              <a:t>[1]=1</a:t>
            </a:r>
          </a:p>
          <a:p>
            <a:pPr marR="0" rtl="0">
              <a:spcBef>
                <a:spcPts val="0"/>
              </a:spcBef>
              <a:spcAft>
                <a:spcPts val="0"/>
              </a:spcAft>
              <a:tabLst>
                <a:tab pos="352425" algn="l"/>
              </a:tabLst>
            </a:pPr>
            <a:r>
              <a:rPr lang="en-US" sz="1600" dirty="0">
                <a:latin typeface="Calibri" panose="020F0502020204030204" pitchFamily="34" charset="0"/>
              </a:rPr>
              <a:t>	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r_object_idx</a:t>
            </a:r>
            <a:r>
              <a:rPr lang="en-US" sz="1600" dirty="0">
                <a:effectLst/>
                <a:latin typeface="Calibri" panose="020F0502020204030204" pitchFamily="34" charset="0"/>
              </a:rPr>
              <a:t>[2]=2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For the 3 objects 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ar_object_label_update_flag</a:t>
            </a:r>
            <a:r>
              <a:rPr lang="en-US" sz="1600" dirty="0">
                <a:effectLst/>
                <a:latin typeface="Calibri" panose="020F0502020204030204" pitchFamily="34" charset="0"/>
              </a:rPr>
              <a:t> = 1	</a:t>
            </a:r>
            <a:r>
              <a:rPr lang="en-US" sz="16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// active region has a label</a:t>
            </a:r>
          </a:p>
          <a:p>
            <a:pPr marR="0" rtl="0">
              <a:spcBef>
                <a:spcPts val="0"/>
              </a:spcBef>
              <a:spcAft>
                <a:spcPts val="0"/>
              </a:spcAft>
              <a:tabLst>
                <a:tab pos="35242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</a:rPr>
              <a:t>  	</a:t>
            </a:r>
            <a:r>
              <a:rPr lang="en-US" sz="1600" dirty="0">
                <a:latin typeface="Calibri" panose="020F0502020204030204" pitchFamily="34" charset="0"/>
              </a:rPr>
              <a:t>a</a:t>
            </a:r>
            <a:r>
              <a:rPr lang="en-US" sz="1600" dirty="0">
                <a:effectLst/>
                <a:latin typeface="Calibri" panose="020F0502020204030204" pitchFamily="34" charset="0"/>
              </a:rPr>
              <a:t>r_object_label_idx[0] = 0	 </a:t>
            </a:r>
            <a:r>
              <a:rPr lang="en-US" sz="16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// annotated region 0 has FGS </a:t>
            </a:r>
            <a:r>
              <a:rPr lang="en-US" sz="1600" b="1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enabled</a:t>
            </a:r>
          </a:p>
          <a:p>
            <a:pPr marR="0" rtl="0">
              <a:spcBef>
                <a:spcPts val="0"/>
              </a:spcBef>
              <a:spcAft>
                <a:spcPts val="0"/>
              </a:spcAft>
              <a:tabLst>
                <a:tab pos="352425" algn="l"/>
              </a:tabLst>
            </a:pPr>
            <a:r>
              <a:rPr lang="en-US" sz="1600" dirty="0">
                <a:latin typeface="Calibri" panose="020F0502020204030204" pitchFamily="34" charset="0"/>
              </a:rPr>
              <a:t>	a</a:t>
            </a:r>
            <a:r>
              <a:rPr lang="en-US" sz="1600" dirty="0">
                <a:effectLst/>
                <a:latin typeface="Calibri" panose="020F0502020204030204" pitchFamily="34" charset="0"/>
              </a:rPr>
              <a:t>r_object_label_idx[1] = 1	</a:t>
            </a:r>
            <a:r>
              <a:rPr lang="en-US" sz="16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 // annotated region 1 has FGS </a:t>
            </a:r>
            <a:r>
              <a:rPr lang="en-US" sz="1600" b="1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disabled</a:t>
            </a:r>
          </a:p>
          <a:p>
            <a:pPr marR="0" rtl="0">
              <a:spcBef>
                <a:spcPts val="0"/>
              </a:spcBef>
              <a:spcAft>
                <a:spcPts val="0"/>
              </a:spcAft>
              <a:tabLst>
                <a:tab pos="352425" algn="l"/>
              </a:tabLst>
            </a:pPr>
            <a:r>
              <a:rPr lang="en-US" sz="1600" dirty="0">
                <a:latin typeface="Calibri" panose="020F0502020204030204" pitchFamily="34" charset="0"/>
              </a:rPr>
              <a:t>	a</a:t>
            </a:r>
            <a:r>
              <a:rPr lang="en-US" sz="1600" dirty="0">
                <a:effectLst/>
                <a:latin typeface="Calibri" panose="020F0502020204030204" pitchFamily="34" charset="0"/>
              </a:rPr>
              <a:t>r_object_label_idx[2] = 1	 </a:t>
            </a:r>
            <a:r>
              <a:rPr lang="en-US" sz="160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// annotated region 0 has FGS </a:t>
            </a:r>
            <a:r>
              <a:rPr lang="en-US" sz="1600" b="1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disabled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 [</a:t>
            </a:r>
          </a:p>
          <a:p>
            <a:pPr marR="0" rtl="0">
              <a:spcBef>
                <a:spcPts val="0"/>
              </a:spcBef>
              <a:spcAft>
                <a:spcPts val="0"/>
              </a:spcAft>
              <a:tabLst>
                <a:tab pos="352425" algn="l"/>
              </a:tabLst>
            </a:pPr>
            <a:r>
              <a:rPr lang="en-US" sz="1600" dirty="0">
                <a:latin typeface="Calibri" panose="020F0502020204030204" pitchFamily="34" charset="0"/>
              </a:rPr>
              <a:t>	</a:t>
            </a:r>
            <a:r>
              <a:rPr lang="en-US" sz="1600" dirty="0">
                <a:effectLst/>
                <a:latin typeface="Calibri" panose="020F0502020204030204" pitchFamily="34" charset="0"/>
              </a:rPr>
              <a:t>Three </a:t>
            </a:r>
            <a:r>
              <a:rPr lang="en-US" sz="1600" dirty="0" err="1">
                <a:latin typeface="Calibri" panose="020F0502020204030204" pitchFamily="34" charset="0"/>
              </a:rPr>
              <a:t>a</a:t>
            </a:r>
            <a:r>
              <a:rPr lang="en-US" sz="1600" dirty="0" err="1">
                <a:effectLst/>
                <a:latin typeface="Calibri" panose="020F0502020204030204" pitchFamily="34" charset="0"/>
              </a:rPr>
              <a:t>r_bounding_box_update_flags</a:t>
            </a:r>
            <a:endParaRPr lang="en-US" sz="1600" dirty="0">
              <a:latin typeface="Calibri" panose="020F0502020204030204" pitchFamily="34" charset="0"/>
            </a:endParaRPr>
          </a:p>
          <a:p>
            <a:pPr marR="0" rtl="0">
              <a:spcBef>
                <a:spcPts val="0"/>
              </a:spcBef>
              <a:spcAft>
                <a:spcPts val="0"/>
              </a:spcAft>
              <a:tabLst>
                <a:tab pos="35242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</a:rPr>
              <a:t>	Three bounding boxes coordinates</a:t>
            </a:r>
          </a:p>
          <a:p>
            <a:pPr marL="0" marR="0" rtl="0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 ]</a:t>
            </a:r>
            <a:endParaRPr lang="en-US" sz="2400" dirty="0">
              <a:effectLst/>
              <a:latin typeface="Calibri" panose="020F0502020204030204" pitchFamily="34" charset="0"/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B5945487-6D1C-1725-2110-9819B7B7AE2A}"/>
              </a:ext>
            </a:extLst>
          </p:cNvPr>
          <p:cNvGrpSpPr/>
          <p:nvPr/>
        </p:nvGrpSpPr>
        <p:grpSpPr>
          <a:xfrm>
            <a:off x="6600501" y="681657"/>
            <a:ext cx="5643331" cy="6176343"/>
            <a:chOff x="6600501" y="681657"/>
            <a:chExt cx="5643331" cy="6176343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76014A27-9C90-9ED8-A8C5-64B606982D37}"/>
                </a:ext>
              </a:extLst>
            </p:cNvPr>
            <p:cNvGrpSpPr/>
            <p:nvPr/>
          </p:nvGrpSpPr>
          <p:grpSpPr>
            <a:xfrm>
              <a:off x="6600501" y="4732953"/>
              <a:ext cx="5464601" cy="2125047"/>
              <a:chOff x="6260435" y="1055148"/>
              <a:chExt cx="5464601" cy="2125047"/>
            </a:xfrm>
          </p:grpSpPr>
          <p:cxnSp>
            <p:nvCxnSpPr>
              <p:cNvPr id="40" name="Connecteur droit avec flèche 39">
                <a:extLst>
                  <a:ext uri="{FF2B5EF4-FFF2-40B4-BE49-F238E27FC236}">
                    <a16:creationId xmlns:a16="http://schemas.microsoft.com/office/drawing/2014/main" id="{652DC6BD-8B8C-213E-38F6-A37A10919C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6897" y="2566792"/>
                <a:ext cx="1367638" cy="312833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" name="Groupe 40">
                <a:extLst>
                  <a:ext uri="{FF2B5EF4-FFF2-40B4-BE49-F238E27FC236}">
                    <a16:creationId xmlns:a16="http://schemas.microsoft.com/office/drawing/2014/main" id="{4093031E-E34C-6976-9110-8976569889D0}"/>
                  </a:ext>
                </a:extLst>
              </p:cNvPr>
              <p:cNvGrpSpPr/>
              <p:nvPr/>
            </p:nvGrpSpPr>
            <p:grpSpPr>
              <a:xfrm>
                <a:off x="6260436" y="1693908"/>
                <a:ext cx="1247245" cy="1184976"/>
                <a:chOff x="3441702" y="2823394"/>
                <a:chExt cx="2133598" cy="1897415"/>
              </a:xfrm>
            </p:grpSpPr>
            <p:sp>
              <p:nvSpPr>
                <p:cNvPr id="56" name="Parallélogramme 55">
                  <a:extLst>
                    <a:ext uri="{FF2B5EF4-FFF2-40B4-BE49-F238E27FC236}">
                      <a16:creationId xmlns:a16="http://schemas.microsoft.com/office/drawing/2014/main" id="{AA0E83D8-2119-0EEC-65D4-B9ABA257FE86}"/>
                    </a:ext>
                  </a:extLst>
                </p:cNvPr>
                <p:cNvSpPr/>
                <p:nvPr/>
              </p:nvSpPr>
              <p:spPr>
                <a:xfrm rot="16200000" flipH="1">
                  <a:off x="3559793" y="2705303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7" name="Parallélogramme 56">
                  <a:extLst>
                    <a:ext uri="{FF2B5EF4-FFF2-40B4-BE49-F238E27FC236}">
                      <a16:creationId xmlns:a16="http://schemas.microsoft.com/office/drawing/2014/main" id="{9100D5B3-F53F-4357-3639-6E3D2373B2DE}"/>
                    </a:ext>
                  </a:extLst>
                </p:cNvPr>
                <p:cNvSpPr/>
                <p:nvPr/>
              </p:nvSpPr>
              <p:spPr>
                <a:xfrm rot="16200000" flipH="1">
                  <a:off x="3991775" y="3044272"/>
                  <a:ext cx="1325546" cy="1511298"/>
                </a:xfrm>
                <a:prstGeom prst="parallelogram">
                  <a:avLst>
                    <a:gd name="adj" fmla="val 23967"/>
                  </a:avLst>
                </a:prstGeom>
                <a:solidFill>
                  <a:schemeClr val="accent1"/>
                </a:solidFill>
                <a:ln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Parallélogramme 57">
                  <a:extLst>
                    <a:ext uri="{FF2B5EF4-FFF2-40B4-BE49-F238E27FC236}">
                      <a16:creationId xmlns:a16="http://schemas.microsoft.com/office/drawing/2014/main" id="{9C8223C0-1926-52F0-57F7-D8E129F423FB}"/>
                    </a:ext>
                  </a:extLst>
                </p:cNvPr>
                <p:cNvSpPr/>
                <p:nvPr/>
              </p:nvSpPr>
              <p:spPr>
                <a:xfrm rot="16200000" flipH="1">
                  <a:off x="4406895" y="3473519"/>
                  <a:ext cx="495301" cy="1371461"/>
                </a:xfrm>
                <a:prstGeom prst="parallelogram">
                  <a:avLst>
                    <a:gd name="adj" fmla="val 59126"/>
                  </a:avLst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Parallélogramme 58">
                  <a:extLst>
                    <a:ext uri="{FF2B5EF4-FFF2-40B4-BE49-F238E27FC236}">
                      <a16:creationId xmlns:a16="http://schemas.microsoft.com/office/drawing/2014/main" id="{28A9472B-4EF4-14EB-0C3F-4DACC01074A7}"/>
                    </a:ext>
                  </a:extLst>
                </p:cNvPr>
                <p:cNvSpPr/>
                <p:nvPr/>
              </p:nvSpPr>
              <p:spPr>
                <a:xfrm rot="16200000" flipH="1">
                  <a:off x="5111498" y="3225622"/>
                  <a:ext cx="209978" cy="247578"/>
                </a:xfrm>
                <a:prstGeom prst="parallelogram">
                  <a:avLst>
                    <a:gd name="adj" fmla="val 27238"/>
                  </a:avLst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2" name="Groupe 41">
                <a:extLst>
                  <a:ext uri="{FF2B5EF4-FFF2-40B4-BE49-F238E27FC236}">
                    <a16:creationId xmlns:a16="http://schemas.microsoft.com/office/drawing/2014/main" id="{6950E92C-2145-3E1F-8483-A1487AF3A2BE}"/>
                  </a:ext>
                </a:extLst>
              </p:cNvPr>
              <p:cNvGrpSpPr/>
              <p:nvPr/>
            </p:nvGrpSpPr>
            <p:grpSpPr>
              <a:xfrm>
                <a:off x="7635962" y="1690688"/>
                <a:ext cx="1247245" cy="1191417"/>
                <a:chOff x="5018535" y="2822469"/>
                <a:chExt cx="2133598" cy="1897415"/>
              </a:xfrm>
            </p:grpSpPr>
            <p:sp>
              <p:nvSpPr>
                <p:cNvPr id="54" name="Parallélogramme 53">
                  <a:extLst>
                    <a:ext uri="{FF2B5EF4-FFF2-40B4-BE49-F238E27FC236}">
                      <a16:creationId xmlns:a16="http://schemas.microsoft.com/office/drawing/2014/main" id="{305B0F54-B9F1-9E9C-6B86-38BB6FEBC568}"/>
                    </a:ext>
                  </a:extLst>
                </p:cNvPr>
                <p:cNvSpPr/>
                <p:nvPr/>
              </p:nvSpPr>
              <p:spPr>
                <a:xfrm rot="16200000" flipH="1">
                  <a:off x="5136626" y="2704378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noFill/>
                <a:ln w="6350">
                  <a:prstDash val="sysDash"/>
                </a:ln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Parallélogramme 54">
                  <a:extLst>
                    <a:ext uri="{FF2B5EF4-FFF2-40B4-BE49-F238E27FC236}">
                      <a16:creationId xmlns:a16="http://schemas.microsoft.com/office/drawing/2014/main" id="{42AE6D75-8811-25E0-C33F-E51F5E490E63}"/>
                    </a:ext>
                  </a:extLst>
                </p:cNvPr>
                <p:cNvSpPr/>
                <p:nvPr/>
              </p:nvSpPr>
              <p:spPr>
                <a:xfrm rot="16200000" flipH="1">
                  <a:off x="5534825" y="3044272"/>
                  <a:ext cx="1325546" cy="1511298"/>
                </a:xfrm>
                <a:prstGeom prst="parallelogram">
                  <a:avLst>
                    <a:gd name="adj" fmla="val 23967"/>
                  </a:avLst>
                </a:prstGeom>
                <a:solidFill>
                  <a:schemeClr val="accent1">
                    <a:alpha val="68741"/>
                  </a:schemeClr>
                </a:solidFill>
                <a:ln>
                  <a:solidFill>
                    <a:schemeClr val="accent1">
                      <a:shade val="1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43" name="Groupe 42">
                <a:extLst>
                  <a:ext uri="{FF2B5EF4-FFF2-40B4-BE49-F238E27FC236}">
                    <a16:creationId xmlns:a16="http://schemas.microsoft.com/office/drawing/2014/main" id="{C6CE2417-9BB7-08C2-10E9-73A268A730B7}"/>
                  </a:ext>
                </a:extLst>
              </p:cNvPr>
              <p:cNvGrpSpPr/>
              <p:nvPr/>
            </p:nvGrpSpPr>
            <p:grpSpPr>
              <a:xfrm>
                <a:off x="8946635" y="1690690"/>
                <a:ext cx="1247245" cy="1168775"/>
                <a:chOff x="5989980" y="2822470"/>
                <a:chExt cx="2133598" cy="1897415"/>
              </a:xfrm>
            </p:grpSpPr>
            <p:sp>
              <p:nvSpPr>
                <p:cNvPr id="52" name="Parallélogramme 51">
                  <a:extLst>
                    <a:ext uri="{FF2B5EF4-FFF2-40B4-BE49-F238E27FC236}">
                      <a16:creationId xmlns:a16="http://schemas.microsoft.com/office/drawing/2014/main" id="{A25E1D3B-C8CB-0887-F071-FA5EBEF0A122}"/>
                    </a:ext>
                  </a:extLst>
                </p:cNvPr>
                <p:cNvSpPr/>
                <p:nvPr/>
              </p:nvSpPr>
              <p:spPr>
                <a:xfrm rot="16200000" flipH="1">
                  <a:off x="6108071" y="2704379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noFill/>
                <a:ln w="6350">
                  <a:prstDash val="sysDash"/>
                </a:ln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Parallélogramme 52">
                  <a:extLst>
                    <a:ext uri="{FF2B5EF4-FFF2-40B4-BE49-F238E27FC236}">
                      <a16:creationId xmlns:a16="http://schemas.microsoft.com/office/drawing/2014/main" id="{0BE7D3F1-42A7-8B7A-FFA6-57E9B6C54164}"/>
                    </a:ext>
                  </a:extLst>
                </p:cNvPr>
                <p:cNvSpPr/>
                <p:nvPr/>
              </p:nvSpPr>
              <p:spPr>
                <a:xfrm rot="16200000" flipH="1">
                  <a:off x="6959673" y="3463080"/>
                  <a:ext cx="495301" cy="1371461"/>
                </a:xfrm>
                <a:prstGeom prst="parallelogram">
                  <a:avLst>
                    <a:gd name="adj" fmla="val 59126"/>
                  </a:avLst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44" name="Connecteur droit avec flèche 43">
                <a:extLst>
                  <a:ext uri="{FF2B5EF4-FFF2-40B4-BE49-F238E27FC236}">
                    <a16:creationId xmlns:a16="http://schemas.microsoft.com/office/drawing/2014/main" id="{D3997046-8958-B82E-D6AF-651F7C1BEA7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60435" y="2874649"/>
                <a:ext cx="5464601" cy="490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avec flèche 44">
                <a:extLst>
                  <a:ext uri="{FF2B5EF4-FFF2-40B4-BE49-F238E27FC236}">
                    <a16:creationId xmlns:a16="http://schemas.microsoft.com/office/drawing/2014/main" id="{6377E33B-2312-5659-295B-C2249654DBC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60435" y="1055148"/>
                <a:ext cx="0" cy="1803399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ZoneTexte 45">
                <a:extLst>
                  <a:ext uri="{FF2B5EF4-FFF2-40B4-BE49-F238E27FC236}">
                    <a16:creationId xmlns:a16="http://schemas.microsoft.com/office/drawing/2014/main" id="{78E9C13F-48FE-E22F-0CC6-C88CC8FCDBDE}"/>
                  </a:ext>
                </a:extLst>
              </p:cNvPr>
              <p:cNvSpPr txBox="1"/>
              <p:nvPr/>
            </p:nvSpPr>
            <p:spPr>
              <a:xfrm>
                <a:off x="7416838" y="2928932"/>
                <a:ext cx="421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AR 0</a:t>
                </a:r>
              </a:p>
            </p:txBody>
          </p:sp>
          <p:sp>
            <p:nvSpPr>
              <p:cNvPr id="47" name="ZoneTexte 46">
                <a:extLst>
                  <a:ext uri="{FF2B5EF4-FFF2-40B4-BE49-F238E27FC236}">
                    <a16:creationId xmlns:a16="http://schemas.microsoft.com/office/drawing/2014/main" id="{9B36CE8F-2F34-7392-E20B-6CFB8DD1A77F}"/>
                  </a:ext>
                </a:extLst>
              </p:cNvPr>
              <p:cNvSpPr txBox="1"/>
              <p:nvPr/>
            </p:nvSpPr>
            <p:spPr>
              <a:xfrm>
                <a:off x="8735680" y="2928933"/>
                <a:ext cx="421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AR 1</a:t>
                </a:r>
              </a:p>
            </p:txBody>
          </p:sp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B48967ED-90F2-8B4A-33AF-2B4F90555572}"/>
                  </a:ext>
                </a:extLst>
              </p:cNvPr>
              <p:cNvSpPr txBox="1"/>
              <p:nvPr/>
            </p:nvSpPr>
            <p:spPr>
              <a:xfrm>
                <a:off x="10109779" y="2933974"/>
                <a:ext cx="421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AR 2</a:t>
                </a:r>
              </a:p>
            </p:txBody>
          </p:sp>
          <p:grpSp>
            <p:nvGrpSpPr>
              <p:cNvPr id="49" name="Groupe 48">
                <a:extLst>
                  <a:ext uri="{FF2B5EF4-FFF2-40B4-BE49-F238E27FC236}">
                    <a16:creationId xmlns:a16="http://schemas.microsoft.com/office/drawing/2014/main" id="{7CEF6AE5-34BA-6950-9C38-FC89C557205B}"/>
                  </a:ext>
                </a:extLst>
              </p:cNvPr>
              <p:cNvGrpSpPr/>
              <p:nvPr/>
            </p:nvGrpSpPr>
            <p:grpSpPr>
              <a:xfrm>
                <a:off x="10320735" y="1691235"/>
                <a:ext cx="1247244" cy="1175161"/>
                <a:chOff x="7024524" y="2816029"/>
                <a:chExt cx="2133598" cy="1897415"/>
              </a:xfrm>
            </p:grpSpPr>
            <p:sp>
              <p:nvSpPr>
                <p:cNvPr id="50" name="Parallélogramme 49">
                  <a:extLst>
                    <a:ext uri="{FF2B5EF4-FFF2-40B4-BE49-F238E27FC236}">
                      <a16:creationId xmlns:a16="http://schemas.microsoft.com/office/drawing/2014/main" id="{11EDB6FE-1151-F290-7D99-2CADF6CEE2F8}"/>
                    </a:ext>
                  </a:extLst>
                </p:cNvPr>
                <p:cNvSpPr/>
                <p:nvPr/>
              </p:nvSpPr>
              <p:spPr>
                <a:xfrm rot="16200000" flipH="1">
                  <a:off x="7142615" y="2697938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noFill/>
                <a:ln w="6350">
                  <a:prstDash val="sysDash"/>
                </a:ln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Parallélogramme 50">
                  <a:extLst>
                    <a:ext uri="{FF2B5EF4-FFF2-40B4-BE49-F238E27FC236}">
                      <a16:creationId xmlns:a16="http://schemas.microsoft.com/office/drawing/2014/main" id="{8F9AAB6E-A550-5A96-3E44-36A73DF39B89}"/>
                    </a:ext>
                  </a:extLst>
                </p:cNvPr>
                <p:cNvSpPr/>
                <p:nvPr/>
              </p:nvSpPr>
              <p:spPr>
                <a:xfrm rot="16200000" flipH="1">
                  <a:off x="8654852" y="3229107"/>
                  <a:ext cx="209978" cy="247578"/>
                </a:xfrm>
                <a:prstGeom prst="parallelogram">
                  <a:avLst>
                    <a:gd name="adj" fmla="val 27238"/>
                  </a:avLst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1D30C900-ACAD-9F6F-923B-1FBB3F835113}"/>
                </a:ext>
              </a:extLst>
            </p:cNvPr>
            <p:cNvGrpSpPr/>
            <p:nvPr/>
          </p:nvGrpSpPr>
          <p:grpSpPr>
            <a:xfrm>
              <a:off x="8323913" y="681657"/>
              <a:ext cx="2017772" cy="1184978"/>
              <a:chOff x="686884" y="3663534"/>
              <a:chExt cx="2557966" cy="1451392"/>
            </a:xfrm>
          </p:grpSpPr>
          <p:grpSp>
            <p:nvGrpSpPr>
              <p:cNvPr id="34" name="Groupe 33">
                <a:extLst>
                  <a:ext uri="{FF2B5EF4-FFF2-40B4-BE49-F238E27FC236}">
                    <a16:creationId xmlns:a16="http://schemas.microsoft.com/office/drawing/2014/main" id="{B850A4E1-623D-9FAE-9362-7B93BA4B1A30}"/>
                  </a:ext>
                </a:extLst>
              </p:cNvPr>
              <p:cNvGrpSpPr/>
              <p:nvPr/>
            </p:nvGrpSpPr>
            <p:grpSpPr>
              <a:xfrm>
                <a:off x="686884" y="3663534"/>
                <a:ext cx="2557966" cy="1451392"/>
                <a:chOff x="686884" y="3663533"/>
                <a:chExt cx="4188256" cy="2353505"/>
              </a:xfrm>
            </p:grpSpPr>
            <p:pic>
              <p:nvPicPr>
                <p:cNvPr id="37" name="Picture 4" descr="Personnalisez votre ordinateur avec les applications Windows 11 | Microsoft">
                  <a:extLst>
                    <a:ext uri="{FF2B5EF4-FFF2-40B4-BE49-F238E27FC236}">
                      <a16:creationId xmlns:a16="http://schemas.microsoft.com/office/drawing/2014/main" id="{15DE1FD1-7ED9-9FB4-0232-B046AF1BFE3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6884" y="3663533"/>
                  <a:ext cx="4188256" cy="235350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97D5C3B9-22F8-85C8-AC45-82AADD1DCCE0}"/>
                    </a:ext>
                  </a:extLst>
                </p:cNvPr>
                <p:cNvSpPr/>
                <p:nvPr/>
              </p:nvSpPr>
              <p:spPr>
                <a:xfrm>
                  <a:off x="1964204" y="3896708"/>
                  <a:ext cx="2788772" cy="1681767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39" name="Picture 6" descr="Photograph, Black-and-white, Photography, Monochrome, Film noir, Retro style, Monochrome photography, Style, Movie, ">
                  <a:extLst>
                    <a:ext uri="{FF2B5EF4-FFF2-40B4-BE49-F238E27FC236}">
                      <a16:creationId xmlns:a16="http://schemas.microsoft.com/office/drawing/2014/main" id="{FA70935E-83E5-BB76-A19C-C6AFF7341D2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64204" y="4036408"/>
                  <a:ext cx="2791753" cy="139587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5004C7B3-BD1C-9B26-BFAD-15DCB975AF00}"/>
                  </a:ext>
                </a:extLst>
              </p:cNvPr>
              <p:cNvSpPr/>
              <p:nvPr/>
            </p:nvSpPr>
            <p:spPr>
              <a:xfrm>
                <a:off x="2835965" y="3925957"/>
                <a:ext cx="294861" cy="149086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50" b="1" dirty="0" err="1"/>
                  <a:t>JVeT</a:t>
                </a:r>
                <a:endParaRPr lang="en-US" sz="250" b="1" dirty="0"/>
              </a:p>
              <a:p>
                <a:pPr algn="ctr"/>
                <a:r>
                  <a:rPr lang="en-US" sz="250" b="1" dirty="0"/>
                  <a:t>TV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3516431E-BDE4-3C46-A57C-876BB9FD4212}"/>
                  </a:ext>
                </a:extLst>
              </p:cNvPr>
              <p:cNvSpPr/>
              <p:nvPr/>
            </p:nvSpPr>
            <p:spPr>
              <a:xfrm>
                <a:off x="1490871" y="4634948"/>
                <a:ext cx="1639956" cy="180051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tabLst>
                    <a:tab pos="352425" algn="l"/>
                    <a:tab pos="879475" algn="l"/>
                  </a:tabLst>
                </a:pPr>
                <a:r>
                  <a:rPr lang="en-US" sz="300" b="1" dirty="0"/>
                  <a:t>JVET	9pmYou’re watching:   Casablanca (1942) </a:t>
                </a:r>
              </a:p>
              <a:p>
                <a:pPr>
                  <a:tabLst>
                    <a:tab pos="352425" algn="l"/>
                    <a:tab pos="879475" algn="l"/>
                  </a:tabLst>
                </a:pPr>
                <a:r>
                  <a:rPr lang="en-US" sz="300" b="1" dirty="0"/>
                  <a:t>TV	10:40pmNext:   Paris Blues (1961)</a:t>
                </a:r>
              </a:p>
            </p:txBody>
          </p:sp>
        </p:grpSp>
        <p:sp>
          <p:nvSpPr>
            <p:cNvPr id="11" name="Flèche vers la droite 10">
              <a:extLst>
                <a:ext uri="{FF2B5EF4-FFF2-40B4-BE49-F238E27FC236}">
                  <a16:creationId xmlns:a16="http://schemas.microsoft.com/office/drawing/2014/main" id="{82A65C10-EBDC-41A8-86C8-68A642EB0F8F}"/>
                </a:ext>
              </a:extLst>
            </p:cNvPr>
            <p:cNvSpPr/>
            <p:nvPr/>
          </p:nvSpPr>
          <p:spPr>
            <a:xfrm rot="5400000">
              <a:off x="9124982" y="4288435"/>
              <a:ext cx="415636" cy="889037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1EE98723-A955-792E-FE34-6AF474B3820D}"/>
                </a:ext>
              </a:extLst>
            </p:cNvPr>
            <p:cNvGrpSpPr/>
            <p:nvPr/>
          </p:nvGrpSpPr>
          <p:grpSpPr>
            <a:xfrm>
              <a:off x="8251141" y="2511920"/>
              <a:ext cx="2457346" cy="2203539"/>
              <a:chOff x="3122330" y="1125997"/>
              <a:chExt cx="2457346" cy="2203539"/>
            </a:xfrm>
          </p:grpSpPr>
          <p:grpSp>
            <p:nvGrpSpPr>
              <p:cNvPr id="24" name="Groupe 23">
                <a:extLst>
                  <a:ext uri="{FF2B5EF4-FFF2-40B4-BE49-F238E27FC236}">
                    <a16:creationId xmlns:a16="http://schemas.microsoft.com/office/drawing/2014/main" id="{55B128D8-EBFD-6274-96C5-4902211C56C6}"/>
                  </a:ext>
                </a:extLst>
              </p:cNvPr>
              <p:cNvGrpSpPr/>
              <p:nvPr/>
            </p:nvGrpSpPr>
            <p:grpSpPr>
              <a:xfrm>
                <a:off x="3237977" y="1689671"/>
                <a:ext cx="2017771" cy="1184978"/>
                <a:chOff x="579478" y="3275860"/>
                <a:chExt cx="2557966" cy="1451392"/>
              </a:xfrm>
            </p:grpSpPr>
            <p:grpSp>
              <p:nvGrpSpPr>
                <p:cNvPr id="29" name="Groupe 28">
                  <a:extLst>
                    <a:ext uri="{FF2B5EF4-FFF2-40B4-BE49-F238E27FC236}">
                      <a16:creationId xmlns:a16="http://schemas.microsoft.com/office/drawing/2014/main" id="{8CF532C7-5EBE-E272-CB25-AD2F5E1A4046}"/>
                    </a:ext>
                  </a:extLst>
                </p:cNvPr>
                <p:cNvGrpSpPr/>
                <p:nvPr/>
              </p:nvGrpSpPr>
              <p:grpSpPr>
                <a:xfrm>
                  <a:off x="579478" y="3275860"/>
                  <a:ext cx="2557966" cy="1451392"/>
                  <a:chOff x="4922334" y="3663534"/>
                  <a:chExt cx="2557966" cy="1451392"/>
                </a:xfrm>
              </p:grpSpPr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D5D91336-2377-3663-92D1-BC626F7DB3D5}"/>
                      </a:ext>
                    </a:extLst>
                  </p:cNvPr>
                  <p:cNvSpPr/>
                  <p:nvPr/>
                </p:nvSpPr>
                <p:spPr>
                  <a:xfrm>
                    <a:off x="4922334" y="3663534"/>
                    <a:ext cx="2557966" cy="1451392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style>
                  <a:lnRef idx="2">
                    <a:schemeClr val="accent5">
                      <a:shade val="15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D92A7875-CFFD-F9E7-8A80-54392B811B20}"/>
                      </a:ext>
                    </a:extLst>
                  </p:cNvPr>
                  <p:cNvSpPr/>
                  <p:nvPr/>
                </p:nvSpPr>
                <p:spPr>
                  <a:xfrm>
                    <a:off x="5700633" y="3807332"/>
                    <a:ext cx="1703235" cy="1037135"/>
                  </a:xfrm>
                  <a:prstGeom prst="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AF9BC666-CC0B-8707-D405-918FB35A263C}"/>
                    </a:ext>
                  </a:extLst>
                </p:cNvPr>
                <p:cNvSpPr/>
                <p:nvPr/>
              </p:nvSpPr>
              <p:spPr>
                <a:xfrm>
                  <a:off x="2728559" y="3538283"/>
                  <a:ext cx="294861" cy="14908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00" b="1" dirty="0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EF07D086-FE36-7E0D-3E56-FB5A52C983A8}"/>
                    </a:ext>
                  </a:extLst>
                </p:cNvPr>
                <p:cNvSpPr/>
                <p:nvPr/>
              </p:nvSpPr>
              <p:spPr>
                <a:xfrm>
                  <a:off x="1383465" y="4247274"/>
                  <a:ext cx="1639956" cy="18005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tabLst>
                      <a:tab pos="174625" algn="l"/>
                      <a:tab pos="709613" algn="l"/>
                    </a:tabLst>
                  </a:pPr>
                  <a:endParaRPr lang="en-US" sz="400" b="1" dirty="0"/>
                </a:p>
              </p:txBody>
            </p:sp>
          </p:grpSp>
          <p:sp>
            <p:nvSpPr>
              <p:cNvPr id="26" name="Légende encadrée 1 25">
                <a:extLst>
                  <a:ext uri="{FF2B5EF4-FFF2-40B4-BE49-F238E27FC236}">
                    <a16:creationId xmlns:a16="http://schemas.microsoft.com/office/drawing/2014/main" id="{5210F242-9900-2EB1-C70F-24DCF6EE7B31}"/>
                  </a:ext>
                </a:extLst>
              </p:cNvPr>
              <p:cNvSpPr/>
              <p:nvPr/>
            </p:nvSpPr>
            <p:spPr>
              <a:xfrm>
                <a:off x="3547616" y="1125997"/>
                <a:ext cx="850572" cy="355480"/>
              </a:xfrm>
              <a:prstGeom prst="borderCallout1">
                <a:avLst>
                  <a:gd name="adj1" fmla="val 99533"/>
                  <a:gd name="adj2" fmla="val 48994"/>
                  <a:gd name="adj3" fmla="val 262250"/>
                  <a:gd name="adj4" fmla="val 7371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Annotated region 0</a:t>
                </a:r>
              </a:p>
            </p:txBody>
          </p:sp>
          <p:sp>
            <p:nvSpPr>
              <p:cNvPr id="27" name="Légende encadrée 1 26">
                <a:extLst>
                  <a:ext uri="{FF2B5EF4-FFF2-40B4-BE49-F238E27FC236}">
                    <a16:creationId xmlns:a16="http://schemas.microsoft.com/office/drawing/2014/main" id="{7C8763A5-EE1A-2F06-86A4-D166BBB4B328}"/>
                  </a:ext>
                </a:extLst>
              </p:cNvPr>
              <p:cNvSpPr/>
              <p:nvPr/>
            </p:nvSpPr>
            <p:spPr>
              <a:xfrm>
                <a:off x="3122330" y="2974056"/>
                <a:ext cx="850572" cy="355480"/>
              </a:xfrm>
              <a:prstGeom prst="borderCallout1">
                <a:avLst>
                  <a:gd name="adj1" fmla="val -383"/>
                  <a:gd name="adj2" fmla="val 48994"/>
                  <a:gd name="adj3" fmla="val -118280"/>
                  <a:gd name="adj4" fmla="val 111921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Annotated region 1</a:t>
                </a:r>
              </a:p>
            </p:txBody>
          </p:sp>
          <p:sp>
            <p:nvSpPr>
              <p:cNvPr id="28" name="Légende encadrée 1 27">
                <a:extLst>
                  <a:ext uri="{FF2B5EF4-FFF2-40B4-BE49-F238E27FC236}">
                    <a16:creationId xmlns:a16="http://schemas.microsoft.com/office/drawing/2014/main" id="{5D7B4BEC-ACD2-926E-6F7E-A02E80CFC56B}"/>
                  </a:ext>
                </a:extLst>
              </p:cNvPr>
              <p:cNvSpPr/>
              <p:nvPr/>
            </p:nvSpPr>
            <p:spPr>
              <a:xfrm>
                <a:off x="4729104" y="1134071"/>
                <a:ext cx="850572" cy="355480"/>
              </a:xfrm>
              <a:prstGeom prst="borderCallout1">
                <a:avLst>
                  <a:gd name="adj1" fmla="val 99532"/>
                  <a:gd name="adj2" fmla="val 51659"/>
                  <a:gd name="adj3" fmla="val 219732"/>
                  <a:gd name="adj4" fmla="val 3817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Annotated region 2</a:t>
                </a:r>
              </a:p>
            </p:txBody>
          </p:sp>
        </p:grpSp>
        <p:sp>
          <p:nvSpPr>
            <p:cNvPr id="15" name="Flèche vers la droite 14">
              <a:extLst>
                <a:ext uri="{FF2B5EF4-FFF2-40B4-BE49-F238E27FC236}">
                  <a16:creationId xmlns:a16="http://schemas.microsoft.com/office/drawing/2014/main" id="{20CACEAB-AE14-A2AF-85D8-FD312AC6FABB}"/>
                </a:ext>
              </a:extLst>
            </p:cNvPr>
            <p:cNvSpPr/>
            <p:nvPr/>
          </p:nvSpPr>
          <p:spPr>
            <a:xfrm rot="5400000">
              <a:off x="9124981" y="1789961"/>
              <a:ext cx="415636" cy="889037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31E9C248-9E19-91FC-D33D-1E5B4E585A46}"/>
                </a:ext>
              </a:extLst>
            </p:cNvPr>
            <p:cNvSpPr txBox="1"/>
            <p:nvPr/>
          </p:nvSpPr>
          <p:spPr>
            <a:xfrm rot="20938857">
              <a:off x="7920436" y="5254176"/>
              <a:ext cx="157722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latin typeface="Calibri" panose="020F0502020204030204" pitchFamily="34" charset="0"/>
                </a:rPr>
                <a:t>a</a:t>
              </a:r>
              <a:r>
                <a:rPr lang="en-US" sz="800" dirty="0">
                  <a:effectLst/>
                  <a:latin typeface="Calibri" panose="020F0502020204030204" pitchFamily="34" charset="0"/>
                </a:rPr>
                <a:t>r_object_label_idx[0] = 0</a:t>
              </a:r>
              <a:endParaRPr lang="en-US" sz="800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7ECD82B0-61E2-39A4-E0CE-A624FD43DECC}"/>
                </a:ext>
              </a:extLst>
            </p:cNvPr>
            <p:cNvSpPr txBox="1"/>
            <p:nvPr/>
          </p:nvSpPr>
          <p:spPr>
            <a:xfrm rot="20921390">
              <a:off x="9246651" y="5263254"/>
              <a:ext cx="157722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latin typeface="Calibri" panose="020F0502020204030204" pitchFamily="34" charset="0"/>
                </a:rPr>
                <a:t>a</a:t>
              </a:r>
              <a:r>
                <a:rPr lang="en-US" sz="800" dirty="0">
                  <a:effectLst/>
                  <a:latin typeface="Calibri" panose="020F0502020204030204" pitchFamily="34" charset="0"/>
                </a:rPr>
                <a:t>r_object_label_idx[1] = </a:t>
              </a:r>
              <a:r>
                <a:rPr lang="en-US" sz="800" dirty="0">
                  <a:latin typeface="Calibri" panose="020F0502020204030204" pitchFamily="34" charset="0"/>
                </a:rPr>
                <a:t>1</a:t>
              </a:r>
              <a:endParaRPr lang="en-US" sz="800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B4941845-4988-F5B0-45D7-57A2592B0AC0}"/>
                </a:ext>
              </a:extLst>
            </p:cNvPr>
            <p:cNvSpPr txBox="1"/>
            <p:nvPr/>
          </p:nvSpPr>
          <p:spPr>
            <a:xfrm rot="20907004">
              <a:off x="10666612" y="5255697"/>
              <a:ext cx="157722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latin typeface="Calibri" panose="020F0502020204030204" pitchFamily="34" charset="0"/>
                </a:rPr>
                <a:t>a</a:t>
              </a:r>
              <a:r>
                <a:rPr lang="en-US" sz="800" dirty="0">
                  <a:effectLst/>
                  <a:latin typeface="Calibri" panose="020F0502020204030204" pitchFamily="34" charset="0"/>
                </a:rPr>
                <a:t>r_object_label_idx[2] = </a:t>
              </a:r>
              <a:r>
                <a:rPr lang="en-US" sz="800" dirty="0">
                  <a:latin typeface="Calibri" panose="020F0502020204030204" pitchFamily="34" charset="0"/>
                </a:rPr>
                <a:t>1</a:t>
              </a:r>
              <a:endParaRPr 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23735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6E7090-62A7-D37F-6E73-DB77800CF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(4/4)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FE2BDB-8B8F-21ED-D8F7-3FCA8E2A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084" y="1546057"/>
            <a:ext cx="7444317" cy="2779321"/>
          </a:xfrm>
        </p:spPr>
        <p:txBody>
          <a:bodyPr>
            <a:normAutofit/>
          </a:bodyPr>
          <a:lstStyle/>
          <a:p>
            <a:r>
              <a:rPr lang="en-US" dirty="0"/>
              <a:t>Interpretation of Film Grain Characteristics SEI message</a:t>
            </a:r>
          </a:p>
          <a:p>
            <a:pPr lvl="1"/>
            <a:r>
              <a:rPr lang="en-US" dirty="0"/>
              <a:t>If there is an annotated region SEI message associated to the current picture, check the presence of “FGS-E” and “FGS-D” labels.</a:t>
            </a:r>
          </a:p>
          <a:p>
            <a:pPr lvl="1"/>
            <a:r>
              <a:rPr lang="en-US" dirty="0"/>
              <a:t>If those labels are not defined, apply FGS on the entire picture, otherwise: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45C8DCE8-81C2-85CA-ABFB-DB739C9A1113}"/>
              </a:ext>
            </a:extLst>
          </p:cNvPr>
          <p:cNvGrpSpPr/>
          <p:nvPr/>
        </p:nvGrpSpPr>
        <p:grpSpPr>
          <a:xfrm>
            <a:off x="14251419" y="11535008"/>
            <a:ext cx="2457346" cy="2203539"/>
            <a:chOff x="3122330" y="1125997"/>
            <a:chExt cx="2457346" cy="2203539"/>
          </a:xfrm>
        </p:grpSpPr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2C62EA6F-1BB9-5822-B821-84942795D10D}"/>
                </a:ext>
              </a:extLst>
            </p:cNvPr>
            <p:cNvGrpSpPr/>
            <p:nvPr/>
          </p:nvGrpSpPr>
          <p:grpSpPr>
            <a:xfrm>
              <a:off x="3237977" y="1689671"/>
              <a:ext cx="2017771" cy="1184978"/>
              <a:chOff x="579478" y="3275860"/>
              <a:chExt cx="2557966" cy="1451392"/>
            </a:xfrm>
          </p:grpSpPr>
          <p:grpSp>
            <p:nvGrpSpPr>
              <p:cNvPr id="49" name="Groupe 48">
                <a:extLst>
                  <a:ext uri="{FF2B5EF4-FFF2-40B4-BE49-F238E27FC236}">
                    <a16:creationId xmlns:a16="http://schemas.microsoft.com/office/drawing/2014/main" id="{2DDD30F9-0CE9-4DF9-CE1A-B47506B10CB0}"/>
                  </a:ext>
                </a:extLst>
              </p:cNvPr>
              <p:cNvGrpSpPr/>
              <p:nvPr/>
            </p:nvGrpSpPr>
            <p:grpSpPr>
              <a:xfrm>
                <a:off x="579478" y="3275860"/>
                <a:ext cx="2557966" cy="1451392"/>
                <a:chOff x="4922334" y="3663534"/>
                <a:chExt cx="2557966" cy="1451392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AEBD9AB7-745C-91C2-FE78-70ADE670A9CB}"/>
                    </a:ext>
                  </a:extLst>
                </p:cNvPr>
                <p:cNvSpPr/>
                <p:nvPr/>
              </p:nvSpPr>
              <p:spPr>
                <a:xfrm>
                  <a:off x="4922334" y="3663534"/>
                  <a:ext cx="2557966" cy="145139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8230AD69-42C0-EC6B-4DEC-9662E4719C97}"/>
                    </a:ext>
                  </a:extLst>
                </p:cNvPr>
                <p:cNvSpPr/>
                <p:nvPr/>
              </p:nvSpPr>
              <p:spPr>
                <a:xfrm>
                  <a:off x="5700633" y="3807332"/>
                  <a:ext cx="1703235" cy="1037135"/>
                </a:xfrm>
                <a:prstGeom prst="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AAE1F755-17A9-AA73-94EB-93010AEE6D7F}"/>
                  </a:ext>
                </a:extLst>
              </p:cNvPr>
              <p:cNvSpPr/>
              <p:nvPr/>
            </p:nvSpPr>
            <p:spPr>
              <a:xfrm>
                <a:off x="2728559" y="3538283"/>
                <a:ext cx="294861" cy="14908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" b="1" dirty="0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D13BD86E-8978-400D-E533-404FAC9DEFCF}"/>
                  </a:ext>
                </a:extLst>
              </p:cNvPr>
              <p:cNvSpPr/>
              <p:nvPr/>
            </p:nvSpPr>
            <p:spPr>
              <a:xfrm>
                <a:off x="1383465" y="4247274"/>
                <a:ext cx="1639956" cy="18005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tabLst>
                    <a:tab pos="174625" algn="l"/>
                    <a:tab pos="709613" algn="l"/>
                  </a:tabLst>
                </a:pPr>
                <a:endParaRPr lang="en-US" sz="400" b="1" dirty="0"/>
              </a:p>
            </p:txBody>
          </p:sp>
        </p:grpSp>
        <p:sp>
          <p:nvSpPr>
            <p:cNvPr id="46" name="Légende encadrée 1 45">
              <a:extLst>
                <a:ext uri="{FF2B5EF4-FFF2-40B4-BE49-F238E27FC236}">
                  <a16:creationId xmlns:a16="http://schemas.microsoft.com/office/drawing/2014/main" id="{4739A8E8-64BD-D5AC-8196-232CC5CC4360}"/>
                </a:ext>
              </a:extLst>
            </p:cNvPr>
            <p:cNvSpPr/>
            <p:nvPr/>
          </p:nvSpPr>
          <p:spPr>
            <a:xfrm>
              <a:off x="3547616" y="1125997"/>
              <a:ext cx="850572" cy="355480"/>
            </a:xfrm>
            <a:prstGeom prst="borderCallout1">
              <a:avLst>
                <a:gd name="adj1" fmla="val 99533"/>
                <a:gd name="adj2" fmla="val 48994"/>
                <a:gd name="adj3" fmla="val 262250"/>
                <a:gd name="adj4" fmla="val 7371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Annotated region 0</a:t>
              </a:r>
            </a:p>
          </p:txBody>
        </p:sp>
        <p:sp>
          <p:nvSpPr>
            <p:cNvPr id="47" name="Légende encadrée 1 46">
              <a:extLst>
                <a:ext uri="{FF2B5EF4-FFF2-40B4-BE49-F238E27FC236}">
                  <a16:creationId xmlns:a16="http://schemas.microsoft.com/office/drawing/2014/main" id="{8C3951AA-7232-F371-57FF-671E684DCA3B}"/>
                </a:ext>
              </a:extLst>
            </p:cNvPr>
            <p:cNvSpPr/>
            <p:nvPr/>
          </p:nvSpPr>
          <p:spPr>
            <a:xfrm>
              <a:off x="3122330" y="2974056"/>
              <a:ext cx="850572" cy="355480"/>
            </a:xfrm>
            <a:prstGeom prst="borderCallout1">
              <a:avLst>
                <a:gd name="adj1" fmla="val -383"/>
                <a:gd name="adj2" fmla="val 48994"/>
                <a:gd name="adj3" fmla="val -118280"/>
                <a:gd name="adj4" fmla="val 11192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Annotated region 1</a:t>
              </a:r>
            </a:p>
          </p:txBody>
        </p:sp>
        <p:sp>
          <p:nvSpPr>
            <p:cNvPr id="48" name="Légende encadrée 1 47">
              <a:extLst>
                <a:ext uri="{FF2B5EF4-FFF2-40B4-BE49-F238E27FC236}">
                  <a16:creationId xmlns:a16="http://schemas.microsoft.com/office/drawing/2014/main" id="{3E2FB9F8-C95C-A7CE-5A83-A12575633694}"/>
                </a:ext>
              </a:extLst>
            </p:cNvPr>
            <p:cNvSpPr/>
            <p:nvPr/>
          </p:nvSpPr>
          <p:spPr>
            <a:xfrm>
              <a:off x="4729104" y="1134071"/>
              <a:ext cx="850572" cy="355480"/>
            </a:xfrm>
            <a:prstGeom prst="borderCallout1">
              <a:avLst>
                <a:gd name="adj1" fmla="val 99532"/>
                <a:gd name="adj2" fmla="val 51659"/>
                <a:gd name="adj3" fmla="val 219732"/>
                <a:gd name="adj4" fmla="val 381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Annotated region 2</a:t>
              </a:r>
            </a:p>
          </p:txBody>
        </p:sp>
      </p:grp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92A594F-7BDD-64FE-9F12-005FF863E89C}"/>
              </a:ext>
            </a:extLst>
          </p:cNvPr>
          <p:cNvSpPr txBox="1">
            <a:spLocks/>
          </p:cNvSpPr>
          <p:nvPr/>
        </p:nvSpPr>
        <p:spPr>
          <a:xfrm>
            <a:off x="-134273" y="4343933"/>
            <a:ext cx="6513994" cy="20167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US" dirty="0"/>
              <a:t>Check the label of each annotated objects</a:t>
            </a:r>
          </a:p>
          <a:p>
            <a:pPr lvl="3"/>
            <a:r>
              <a:rPr lang="en-US" dirty="0"/>
              <a:t>For each of them:</a:t>
            </a:r>
          </a:p>
          <a:p>
            <a:pPr lvl="4"/>
            <a:r>
              <a:rPr lang="en-US" dirty="0"/>
              <a:t>If the label corresponds to FGS-E, apply FGS as defined in FGC SEI message within the bounding box of the region</a:t>
            </a:r>
          </a:p>
          <a:p>
            <a:pPr lvl="4"/>
            <a:r>
              <a:rPr lang="en-US" dirty="0"/>
              <a:t>If the label corresponds to FGS-D, keep the input image unchanged in the bounding box of the region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2A090F3-EE54-9420-2587-46CA3CA0680B}"/>
              </a:ext>
            </a:extLst>
          </p:cNvPr>
          <p:cNvGrpSpPr/>
          <p:nvPr/>
        </p:nvGrpSpPr>
        <p:grpSpPr>
          <a:xfrm>
            <a:off x="6600501" y="681657"/>
            <a:ext cx="5643331" cy="6176343"/>
            <a:chOff x="6600501" y="681657"/>
            <a:chExt cx="5643331" cy="6176343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9D1ABD85-1AE2-CD29-5BC4-0EE36FD02A9C}"/>
                </a:ext>
              </a:extLst>
            </p:cNvPr>
            <p:cNvGrpSpPr/>
            <p:nvPr/>
          </p:nvGrpSpPr>
          <p:grpSpPr>
            <a:xfrm>
              <a:off x="6600501" y="4732953"/>
              <a:ext cx="5464601" cy="2125047"/>
              <a:chOff x="6260435" y="1055148"/>
              <a:chExt cx="5464601" cy="2125047"/>
            </a:xfrm>
          </p:grpSpPr>
          <p:cxnSp>
            <p:nvCxnSpPr>
              <p:cNvPr id="72" name="Connecteur droit avec flèche 71">
                <a:extLst>
                  <a:ext uri="{FF2B5EF4-FFF2-40B4-BE49-F238E27FC236}">
                    <a16:creationId xmlns:a16="http://schemas.microsoft.com/office/drawing/2014/main" id="{D2A17AED-8BD1-6913-1EE9-AA0E2E9047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6897" y="2566792"/>
                <a:ext cx="1367638" cy="312833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Groupe 72">
                <a:extLst>
                  <a:ext uri="{FF2B5EF4-FFF2-40B4-BE49-F238E27FC236}">
                    <a16:creationId xmlns:a16="http://schemas.microsoft.com/office/drawing/2014/main" id="{E5C7F930-3D37-3D34-CBDC-C1484531D89F}"/>
                  </a:ext>
                </a:extLst>
              </p:cNvPr>
              <p:cNvGrpSpPr/>
              <p:nvPr/>
            </p:nvGrpSpPr>
            <p:grpSpPr>
              <a:xfrm>
                <a:off x="6260436" y="1693908"/>
                <a:ext cx="1247245" cy="1184976"/>
                <a:chOff x="3441702" y="2823394"/>
                <a:chExt cx="2133598" cy="1897415"/>
              </a:xfrm>
            </p:grpSpPr>
            <p:sp>
              <p:nvSpPr>
                <p:cNvPr id="88" name="Parallélogramme 87">
                  <a:extLst>
                    <a:ext uri="{FF2B5EF4-FFF2-40B4-BE49-F238E27FC236}">
                      <a16:creationId xmlns:a16="http://schemas.microsoft.com/office/drawing/2014/main" id="{AD27B520-CCE5-202F-E5B4-D4F5A5F88032}"/>
                    </a:ext>
                  </a:extLst>
                </p:cNvPr>
                <p:cNvSpPr/>
                <p:nvPr/>
              </p:nvSpPr>
              <p:spPr>
                <a:xfrm rot="16200000" flipH="1">
                  <a:off x="3559793" y="2705303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Parallélogramme 88">
                  <a:extLst>
                    <a:ext uri="{FF2B5EF4-FFF2-40B4-BE49-F238E27FC236}">
                      <a16:creationId xmlns:a16="http://schemas.microsoft.com/office/drawing/2014/main" id="{89F0CA14-40E9-49FF-BFA3-DACD7BE466E5}"/>
                    </a:ext>
                  </a:extLst>
                </p:cNvPr>
                <p:cNvSpPr/>
                <p:nvPr/>
              </p:nvSpPr>
              <p:spPr>
                <a:xfrm rot="16200000" flipH="1">
                  <a:off x="3991775" y="3044272"/>
                  <a:ext cx="1325546" cy="1511298"/>
                </a:xfrm>
                <a:prstGeom prst="parallelogram">
                  <a:avLst>
                    <a:gd name="adj" fmla="val 23967"/>
                  </a:avLst>
                </a:prstGeom>
                <a:solidFill>
                  <a:schemeClr val="accent1"/>
                </a:solidFill>
                <a:ln>
                  <a:prstDash val="solid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Parallélogramme 89">
                  <a:extLst>
                    <a:ext uri="{FF2B5EF4-FFF2-40B4-BE49-F238E27FC236}">
                      <a16:creationId xmlns:a16="http://schemas.microsoft.com/office/drawing/2014/main" id="{CEA11D6A-68B6-1AE8-2B83-E0BF8A577E70}"/>
                    </a:ext>
                  </a:extLst>
                </p:cNvPr>
                <p:cNvSpPr/>
                <p:nvPr/>
              </p:nvSpPr>
              <p:spPr>
                <a:xfrm rot="16200000" flipH="1">
                  <a:off x="4406895" y="3473519"/>
                  <a:ext cx="495301" cy="1371461"/>
                </a:xfrm>
                <a:prstGeom prst="parallelogram">
                  <a:avLst>
                    <a:gd name="adj" fmla="val 59126"/>
                  </a:avLst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Parallélogramme 90">
                  <a:extLst>
                    <a:ext uri="{FF2B5EF4-FFF2-40B4-BE49-F238E27FC236}">
                      <a16:creationId xmlns:a16="http://schemas.microsoft.com/office/drawing/2014/main" id="{3DF2ED9C-9DCA-A73B-78BF-2E21384C8BE4}"/>
                    </a:ext>
                  </a:extLst>
                </p:cNvPr>
                <p:cNvSpPr/>
                <p:nvPr/>
              </p:nvSpPr>
              <p:spPr>
                <a:xfrm rot="16200000" flipH="1">
                  <a:off x="5111498" y="3225622"/>
                  <a:ext cx="209978" cy="247578"/>
                </a:xfrm>
                <a:prstGeom prst="parallelogram">
                  <a:avLst>
                    <a:gd name="adj" fmla="val 27238"/>
                  </a:avLst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e 73">
                <a:extLst>
                  <a:ext uri="{FF2B5EF4-FFF2-40B4-BE49-F238E27FC236}">
                    <a16:creationId xmlns:a16="http://schemas.microsoft.com/office/drawing/2014/main" id="{2576D942-BD21-8258-500C-C129145513AB}"/>
                  </a:ext>
                </a:extLst>
              </p:cNvPr>
              <p:cNvGrpSpPr/>
              <p:nvPr/>
            </p:nvGrpSpPr>
            <p:grpSpPr>
              <a:xfrm>
                <a:off x="7635962" y="1690688"/>
                <a:ext cx="1247245" cy="1191417"/>
                <a:chOff x="5018535" y="2822469"/>
                <a:chExt cx="2133598" cy="1897415"/>
              </a:xfrm>
            </p:grpSpPr>
            <p:sp>
              <p:nvSpPr>
                <p:cNvPr id="86" name="Parallélogramme 85">
                  <a:extLst>
                    <a:ext uri="{FF2B5EF4-FFF2-40B4-BE49-F238E27FC236}">
                      <a16:creationId xmlns:a16="http://schemas.microsoft.com/office/drawing/2014/main" id="{E831E5D1-E3D3-ECD8-4596-31D44D16E04C}"/>
                    </a:ext>
                  </a:extLst>
                </p:cNvPr>
                <p:cNvSpPr/>
                <p:nvPr/>
              </p:nvSpPr>
              <p:spPr>
                <a:xfrm rot="16200000" flipH="1">
                  <a:off x="5136626" y="2704378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noFill/>
                <a:ln w="6350">
                  <a:prstDash val="sysDash"/>
                </a:ln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Parallélogramme 86">
                  <a:extLst>
                    <a:ext uri="{FF2B5EF4-FFF2-40B4-BE49-F238E27FC236}">
                      <a16:creationId xmlns:a16="http://schemas.microsoft.com/office/drawing/2014/main" id="{5902A8D1-381B-7A14-B2C6-E70BFFEBE83D}"/>
                    </a:ext>
                  </a:extLst>
                </p:cNvPr>
                <p:cNvSpPr/>
                <p:nvPr/>
              </p:nvSpPr>
              <p:spPr>
                <a:xfrm rot="16200000" flipH="1">
                  <a:off x="5534825" y="3044272"/>
                  <a:ext cx="1325546" cy="1511298"/>
                </a:xfrm>
                <a:prstGeom prst="parallelogram">
                  <a:avLst>
                    <a:gd name="adj" fmla="val 23967"/>
                  </a:avLst>
                </a:prstGeom>
                <a:solidFill>
                  <a:schemeClr val="accent1">
                    <a:alpha val="68741"/>
                  </a:schemeClr>
                </a:solidFill>
                <a:ln>
                  <a:solidFill>
                    <a:schemeClr val="accent1">
                      <a:shade val="1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5" name="Groupe 74">
                <a:extLst>
                  <a:ext uri="{FF2B5EF4-FFF2-40B4-BE49-F238E27FC236}">
                    <a16:creationId xmlns:a16="http://schemas.microsoft.com/office/drawing/2014/main" id="{7C0C124F-A107-B639-E256-9FABD6774E8D}"/>
                  </a:ext>
                </a:extLst>
              </p:cNvPr>
              <p:cNvGrpSpPr/>
              <p:nvPr/>
            </p:nvGrpSpPr>
            <p:grpSpPr>
              <a:xfrm>
                <a:off x="8946635" y="1690690"/>
                <a:ext cx="1247245" cy="1168775"/>
                <a:chOff x="5989980" y="2822470"/>
                <a:chExt cx="2133598" cy="1897415"/>
              </a:xfrm>
            </p:grpSpPr>
            <p:sp>
              <p:nvSpPr>
                <p:cNvPr id="84" name="Parallélogramme 83">
                  <a:extLst>
                    <a:ext uri="{FF2B5EF4-FFF2-40B4-BE49-F238E27FC236}">
                      <a16:creationId xmlns:a16="http://schemas.microsoft.com/office/drawing/2014/main" id="{D59A9D35-ADBD-9FF9-68B5-E5E5B7C90E63}"/>
                    </a:ext>
                  </a:extLst>
                </p:cNvPr>
                <p:cNvSpPr/>
                <p:nvPr/>
              </p:nvSpPr>
              <p:spPr>
                <a:xfrm rot="16200000" flipH="1">
                  <a:off x="6108071" y="2704379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noFill/>
                <a:ln w="6350">
                  <a:prstDash val="sysDash"/>
                </a:ln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Parallélogramme 84">
                  <a:extLst>
                    <a:ext uri="{FF2B5EF4-FFF2-40B4-BE49-F238E27FC236}">
                      <a16:creationId xmlns:a16="http://schemas.microsoft.com/office/drawing/2014/main" id="{1D55E2FC-D885-A982-744F-0DB300451611}"/>
                    </a:ext>
                  </a:extLst>
                </p:cNvPr>
                <p:cNvSpPr/>
                <p:nvPr/>
              </p:nvSpPr>
              <p:spPr>
                <a:xfrm rot="16200000" flipH="1">
                  <a:off x="6959673" y="3463080"/>
                  <a:ext cx="495301" cy="1371461"/>
                </a:xfrm>
                <a:prstGeom prst="parallelogram">
                  <a:avLst>
                    <a:gd name="adj" fmla="val 59126"/>
                  </a:avLst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76" name="Connecteur droit avec flèche 75">
                <a:extLst>
                  <a:ext uri="{FF2B5EF4-FFF2-40B4-BE49-F238E27FC236}">
                    <a16:creationId xmlns:a16="http://schemas.microsoft.com/office/drawing/2014/main" id="{186FA535-78A8-26E3-773C-87026EC1B33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60435" y="2874649"/>
                <a:ext cx="5464601" cy="490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Connecteur droit avec flèche 76">
                <a:extLst>
                  <a:ext uri="{FF2B5EF4-FFF2-40B4-BE49-F238E27FC236}">
                    <a16:creationId xmlns:a16="http://schemas.microsoft.com/office/drawing/2014/main" id="{C0A0C2E6-AE12-AE7C-44D6-08F8801105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60435" y="1055148"/>
                <a:ext cx="0" cy="1803399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ZoneTexte 77">
                <a:extLst>
                  <a:ext uri="{FF2B5EF4-FFF2-40B4-BE49-F238E27FC236}">
                    <a16:creationId xmlns:a16="http://schemas.microsoft.com/office/drawing/2014/main" id="{E4A519D7-C5B3-F00C-92D7-1A9E80449633}"/>
                  </a:ext>
                </a:extLst>
              </p:cNvPr>
              <p:cNvSpPr txBox="1"/>
              <p:nvPr/>
            </p:nvSpPr>
            <p:spPr>
              <a:xfrm>
                <a:off x="7416838" y="2928932"/>
                <a:ext cx="421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AR 0</a:t>
                </a:r>
              </a:p>
            </p:txBody>
          </p:sp>
          <p:sp>
            <p:nvSpPr>
              <p:cNvPr id="79" name="ZoneTexte 78">
                <a:extLst>
                  <a:ext uri="{FF2B5EF4-FFF2-40B4-BE49-F238E27FC236}">
                    <a16:creationId xmlns:a16="http://schemas.microsoft.com/office/drawing/2014/main" id="{B9ABE102-DAF9-216B-EAC9-5648B9F35315}"/>
                  </a:ext>
                </a:extLst>
              </p:cNvPr>
              <p:cNvSpPr txBox="1"/>
              <p:nvPr/>
            </p:nvSpPr>
            <p:spPr>
              <a:xfrm>
                <a:off x="8735680" y="2928933"/>
                <a:ext cx="421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AR 1</a:t>
                </a:r>
              </a:p>
            </p:txBody>
          </p:sp>
          <p:sp>
            <p:nvSpPr>
              <p:cNvPr id="80" name="ZoneTexte 79">
                <a:extLst>
                  <a:ext uri="{FF2B5EF4-FFF2-40B4-BE49-F238E27FC236}">
                    <a16:creationId xmlns:a16="http://schemas.microsoft.com/office/drawing/2014/main" id="{43C3DDC7-373B-FD49-7265-0D5B05F2899A}"/>
                  </a:ext>
                </a:extLst>
              </p:cNvPr>
              <p:cNvSpPr txBox="1"/>
              <p:nvPr/>
            </p:nvSpPr>
            <p:spPr>
              <a:xfrm>
                <a:off x="10109779" y="2933974"/>
                <a:ext cx="421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AR 2</a:t>
                </a:r>
              </a:p>
            </p:txBody>
          </p:sp>
          <p:grpSp>
            <p:nvGrpSpPr>
              <p:cNvPr id="81" name="Groupe 80">
                <a:extLst>
                  <a:ext uri="{FF2B5EF4-FFF2-40B4-BE49-F238E27FC236}">
                    <a16:creationId xmlns:a16="http://schemas.microsoft.com/office/drawing/2014/main" id="{FE01555D-0658-47ED-076F-E053520A2723}"/>
                  </a:ext>
                </a:extLst>
              </p:cNvPr>
              <p:cNvGrpSpPr/>
              <p:nvPr/>
            </p:nvGrpSpPr>
            <p:grpSpPr>
              <a:xfrm>
                <a:off x="10320735" y="1691235"/>
                <a:ext cx="1247244" cy="1175161"/>
                <a:chOff x="7024524" y="2816029"/>
                <a:chExt cx="2133598" cy="1897415"/>
              </a:xfrm>
            </p:grpSpPr>
            <p:sp>
              <p:nvSpPr>
                <p:cNvPr id="82" name="Parallélogramme 81">
                  <a:extLst>
                    <a:ext uri="{FF2B5EF4-FFF2-40B4-BE49-F238E27FC236}">
                      <a16:creationId xmlns:a16="http://schemas.microsoft.com/office/drawing/2014/main" id="{1F63C49B-6964-EE31-D52D-B1EEC9AAFB4B}"/>
                    </a:ext>
                  </a:extLst>
                </p:cNvPr>
                <p:cNvSpPr/>
                <p:nvPr/>
              </p:nvSpPr>
              <p:spPr>
                <a:xfrm rot="16200000" flipH="1">
                  <a:off x="7142615" y="2697938"/>
                  <a:ext cx="1897415" cy="2133598"/>
                </a:xfrm>
                <a:prstGeom prst="parallelogram">
                  <a:avLst>
                    <a:gd name="adj" fmla="val 23967"/>
                  </a:avLst>
                </a:prstGeom>
                <a:noFill/>
                <a:ln w="6350">
                  <a:prstDash val="sysDash"/>
                </a:ln>
              </p:spPr>
              <p:style>
                <a:lnRef idx="2">
                  <a:schemeClr val="accent5">
                    <a:shade val="15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Parallélogramme 82">
                  <a:extLst>
                    <a:ext uri="{FF2B5EF4-FFF2-40B4-BE49-F238E27FC236}">
                      <a16:creationId xmlns:a16="http://schemas.microsoft.com/office/drawing/2014/main" id="{CAAB3B0A-4207-2997-9CB6-DF1B0520FA7B}"/>
                    </a:ext>
                  </a:extLst>
                </p:cNvPr>
                <p:cNvSpPr/>
                <p:nvPr/>
              </p:nvSpPr>
              <p:spPr>
                <a:xfrm rot="16200000" flipH="1">
                  <a:off x="8654852" y="3229107"/>
                  <a:ext cx="209978" cy="247578"/>
                </a:xfrm>
                <a:prstGeom prst="parallelogram">
                  <a:avLst>
                    <a:gd name="adj" fmla="val 27238"/>
                  </a:avLst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5311CC4F-5020-53B9-2CB5-EFDB38098124}"/>
                </a:ext>
              </a:extLst>
            </p:cNvPr>
            <p:cNvGrpSpPr/>
            <p:nvPr/>
          </p:nvGrpSpPr>
          <p:grpSpPr>
            <a:xfrm>
              <a:off x="8323913" y="681657"/>
              <a:ext cx="2017772" cy="1184978"/>
              <a:chOff x="686884" y="3663534"/>
              <a:chExt cx="2557966" cy="1451392"/>
            </a:xfrm>
          </p:grpSpPr>
          <p:grpSp>
            <p:nvGrpSpPr>
              <p:cNvPr id="66" name="Groupe 65">
                <a:extLst>
                  <a:ext uri="{FF2B5EF4-FFF2-40B4-BE49-F238E27FC236}">
                    <a16:creationId xmlns:a16="http://schemas.microsoft.com/office/drawing/2014/main" id="{1C838FE2-2A74-6941-8AA7-88ABE1DD65D1}"/>
                  </a:ext>
                </a:extLst>
              </p:cNvPr>
              <p:cNvGrpSpPr/>
              <p:nvPr/>
            </p:nvGrpSpPr>
            <p:grpSpPr>
              <a:xfrm>
                <a:off x="686884" y="3663534"/>
                <a:ext cx="2557966" cy="1451392"/>
                <a:chOff x="686884" y="3663533"/>
                <a:chExt cx="4188256" cy="2353505"/>
              </a:xfrm>
            </p:grpSpPr>
            <p:pic>
              <p:nvPicPr>
                <p:cNvPr id="69" name="Picture 4" descr="Personnalisez votre ordinateur avec les applications Windows 11 | Microsoft">
                  <a:extLst>
                    <a:ext uri="{FF2B5EF4-FFF2-40B4-BE49-F238E27FC236}">
                      <a16:creationId xmlns:a16="http://schemas.microsoft.com/office/drawing/2014/main" id="{1ADBD644-D9DD-5FC0-2A5E-6669976B85A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6884" y="3663533"/>
                  <a:ext cx="4188256" cy="235350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BFE2FC6C-A9A2-D79D-EE1C-1EFE2CD34682}"/>
                    </a:ext>
                  </a:extLst>
                </p:cNvPr>
                <p:cNvSpPr/>
                <p:nvPr/>
              </p:nvSpPr>
              <p:spPr>
                <a:xfrm>
                  <a:off x="1964204" y="3896708"/>
                  <a:ext cx="2788772" cy="1681767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71" name="Picture 6" descr="Photograph, Black-and-white, Photography, Monochrome, Film noir, Retro style, Monochrome photography, Style, Movie, ">
                  <a:extLst>
                    <a:ext uri="{FF2B5EF4-FFF2-40B4-BE49-F238E27FC236}">
                      <a16:creationId xmlns:a16="http://schemas.microsoft.com/office/drawing/2014/main" id="{8548D9D4-890D-61D5-BAE2-94334AFB597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64204" y="4036408"/>
                  <a:ext cx="2791753" cy="139587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9523CD0E-0DAF-719F-A2F9-C9D4DEA7E922}"/>
                  </a:ext>
                </a:extLst>
              </p:cNvPr>
              <p:cNvSpPr/>
              <p:nvPr/>
            </p:nvSpPr>
            <p:spPr>
              <a:xfrm>
                <a:off x="2835965" y="3925957"/>
                <a:ext cx="294861" cy="149086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50" b="1" dirty="0" err="1"/>
                  <a:t>JVeT</a:t>
                </a:r>
                <a:endParaRPr lang="en-US" sz="250" b="1" dirty="0"/>
              </a:p>
              <a:p>
                <a:pPr algn="ctr"/>
                <a:r>
                  <a:rPr lang="en-US" sz="250" b="1" dirty="0"/>
                  <a:t>TV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C7AA1FA3-6F01-A9C0-CD57-8561DCB70237}"/>
                  </a:ext>
                </a:extLst>
              </p:cNvPr>
              <p:cNvSpPr/>
              <p:nvPr/>
            </p:nvSpPr>
            <p:spPr>
              <a:xfrm>
                <a:off x="1490871" y="4634948"/>
                <a:ext cx="1639956" cy="180051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tabLst>
                    <a:tab pos="352425" algn="l"/>
                    <a:tab pos="879475" algn="l"/>
                  </a:tabLst>
                </a:pPr>
                <a:r>
                  <a:rPr lang="en-US" sz="300" b="1" dirty="0"/>
                  <a:t>JVET	9pmYou’re watching:   Casablanca (1942) </a:t>
                </a:r>
              </a:p>
              <a:p>
                <a:pPr>
                  <a:tabLst>
                    <a:tab pos="352425" algn="l"/>
                    <a:tab pos="879475" algn="l"/>
                  </a:tabLst>
                </a:pPr>
                <a:r>
                  <a:rPr lang="en-US" sz="300" b="1" dirty="0"/>
                  <a:t>TV	10:40pmNext:   Paris Blues (1961)</a:t>
                </a:r>
              </a:p>
            </p:txBody>
          </p:sp>
        </p:grpSp>
        <p:sp>
          <p:nvSpPr>
            <p:cNvPr id="10" name="Flèche vers la droite 9">
              <a:extLst>
                <a:ext uri="{FF2B5EF4-FFF2-40B4-BE49-F238E27FC236}">
                  <a16:creationId xmlns:a16="http://schemas.microsoft.com/office/drawing/2014/main" id="{4F8B92ED-C33F-F551-C54B-59B037EB813E}"/>
                </a:ext>
              </a:extLst>
            </p:cNvPr>
            <p:cNvSpPr/>
            <p:nvPr/>
          </p:nvSpPr>
          <p:spPr>
            <a:xfrm rot="5400000">
              <a:off x="9124982" y="4288435"/>
              <a:ext cx="415636" cy="889037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92C2128-B9B3-36FA-7691-70DAE414F3C8}"/>
                </a:ext>
              </a:extLst>
            </p:cNvPr>
            <p:cNvGrpSpPr/>
            <p:nvPr/>
          </p:nvGrpSpPr>
          <p:grpSpPr>
            <a:xfrm>
              <a:off x="8251141" y="2511920"/>
              <a:ext cx="2457346" cy="2203539"/>
              <a:chOff x="3122330" y="1125997"/>
              <a:chExt cx="2457346" cy="2203539"/>
            </a:xfrm>
          </p:grpSpPr>
          <p:grpSp>
            <p:nvGrpSpPr>
              <p:cNvPr id="17" name="Groupe 16">
                <a:extLst>
                  <a:ext uri="{FF2B5EF4-FFF2-40B4-BE49-F238E27FC236}">
                    <a16:creationId xmlns:a16="http://schemas.microsoft.com/office/drawing/2014/main" id="{3FE138B4-0348-257A-6015-4EE1E23B8FDE}"/>
                  </a:ext>
                </a:extLst>
              </p:cNvPr>
              <p:cNvGrpSpPr/>
              <p:nvPr/>
            </p:nvGrpSpPr>
            <p:grpSpPr>
              <a:xfrm>
                <a:off x="3237977" y="1689671"/>
                <a:ext cx="2017771" cy="1184978"/>
                <a:chOff x="579478" y="3275860"/>
                <a:chExt cx="2557966" cy="1451392"/>
              </a:xfrm>
            </p:grpSpPr>
            <p:grpSp>
              <p:nvGrpSpPr>
                <p:cNvPr id="61" name="Groupe 60">
                  <a:extLst>
                    <a:ext uri="{FF2B5EF4-FFF2-40B4-BE49-F238E27FC236}">
                      <a16:creationId xmlns:a16="http://schemas.microsoft.com/office/drawing/2014/main" id="{548D65A3-21B5-F731-F8B5-552D98C514ED}"/>
                    </a:ext>
                  </a:extLst>
                </p:cNvPr>
                <p:cNvGrpSpPr/>
                <p:nvPr/>
              </p:nvGrpSpPr>
              <p:grpSpPr>
                <a:xfrm>
                  <a:off x="579478" y="3275860"/>
                  <a:ext cx="2557966" cy="1451392"/>
                  <a:chOff x="4922334" y="3663534"/>
                  <a:chExt cx="2557966" cy="1451392"/>
                </a:xfrm>
              </p:grpSpPr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48A0F3A1-A70B-D237-E70F-634DF454E02B}"/>
                      </a:ext>
                    </a:extLst>
                  </p:cNvPr>
                  <p:cNvSpPr/>
                  <p:nvPr/>
                </p:nvSpPr>
                <p:spPr>
                  <a:xfrm>
                    <a:off x="4922334" y="3663534"/>
                    <a:ext cx="2557966" cy="1451392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style>
                  <a:lnRef idx="2">
                    <a:schemeClr val="accent5">
                      <a:shade val="15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5" name="Rectangle 64">
                    <a:extLst>
                      <a:ext uri="{FF2B5EF4-FFF2-40B4-BE49-F238E27FC236}">
                        <a16:creationId xmlns:a16="http://schemas.microsoft.com/office/drawing/2014/main" id="{1B37EB94-757B-4E96-A033-87A3B969B68B}"/>
                      </a:ext>
                    </a:extLst>
                  </p:cNvPr>
                  <p:cNvSpPr/>
                  <p:nvPr/>
                </p:nvSpPr>
                <p:spPr>
                  <a:xfrm>
                    <a:off x="5700633" y="3807332"/>
                    <a:ext cx="1703235" cy="1037135"/>
                  </a:xfrm>
                  <a:prstGeom prst="rect">
                    <a:avLst/>
                  </a:prstGeom>
                  <a:solidFill>
                    <a:schemeClr val="accent1"/>
                  </a:solidFill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517232EB-D4B3-7375-6029-808DBCDACBA7}"/>
                    </a:ext>
                  </a:extLst>
                </p:cNvPr>
                <p:cNvSpPr/>
                <p:nvPr/>
              </p:nvSpPr>
              <p:spPr>
                <a:xfrm>
                  <a:off x="2728559" y="3538283"/>
                  <a:ext cx="294861" cy="14908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00" b="1" dirty="0"/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8D7C6B0A-8A7B-410B-1F4E-C21F79D01B9D}"/>
                    </a:ext>
                  </a:extLst>
                </p:cNvPr>
                <p:cNvSpPr/>
                <p:nvPr/>
              </p:nvSpPr>
              <p:spPr>
                <a:xfrm>
                  <a:off x="1383465" y="4247274"/>
                  <a:ext cx="1639956" cy="180051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tabLst>
                      <a:tab pos="174625" algn="l"/>
                      <a:tab pos="709613" algn="l"/>
                    </a:tabLst>
                  </a:pPr>
                  <a:endParaRPr lang="en-US" sz="400" b="1" dirty="0"/>
                </a:p>
              </p:txBody>
            </p:sp>
          </p:grpSp>
          <p:sp>
            <p:nvSpPr>
              <p:cNvPr id="58" name="Légende encadrée 1 57">
                <a:extLst>
                  <a:ext uri="{FF2B5EF4-FFF2-40B4-BE49-F238E27FC236}">
                    <a16:creationId xmlns:a16="http://schemas.microsoft.com/office/drawing/2014/main" id="{5057D3C0-1EFB-0E29-8AF9-F39B23583612}"/>
                  </a:ext>
                </a:extLst>
              </p:cNvPr>
              <p:cNvSpPr/>
              <p:nvPr/>
            </p:nvSpPr>
            <p:spPr>
              <a:xfrm>
                <a:off x="3547616" y="1125997"/>
                <a:ext cx="850572" cy="355480"/>
              </a:xfrm>
              <a:prstGeom prst="borderCallout1">
                <a:avLst>
                  <a:gd name="adj1" fmla="val 99533"/>
                  <a:gd name="adj2" fmla="val 48994"/>
                  <a:gd name="adj3" fmla="val 262250"/>
                  <a:gd name="adj4" fmla="val 7371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Annotated region 0</a:t>
                </a:r>
              </a:p>
            </p:txBody>
          </p:sp>
          <p:sp>
            <p:nvSpPr>
              <p:cNvPr id="59" name="Légende encadrée 1 58">
                <a:extLst>
                  <a:ext uri="{FF2B5EF4-FFF2-40B4-BE49-F238E27FC236}">
                    <a16:creationId xmlns:a16="http://schemas.microsoft.com/office/drawing/2014/main" id="{C974BAB2-6723-4B37-9321-31D92EFF3879}"/>
                  </a:ext>
                </a:extLst>
              </p:cNvPr>
              <p:cNvSpPr/>
              <p:nvPr/>
            </p:nvSpPr>
            <p:spPr>
              <a:xfrm>
                <a:off x="3122330" y="2974056"/>
                <a:ext cx="850572" cy="355480"/>
              </a:xfrm>
              <a:prstGeom prst="borderCallout1">
                <a:avLst>
                  <a:gd name="adj1" fmla="val -383"/>
                  <a:gd name="adj2" fmla="val 48994"/>
                  <a:gd name="adj3" fmla="val -118280"/>
                  <a:gd name="adj4" fmla="val 111921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Annotated region 1</a:t>
                </a:r>
              </a:p>
            </p:txBody>
          </p:sp>
          <p:sp>
            <p:nvSpPr>
              <p:cNvPr id="60" name="Légende encadrée 1 59">
                <a:extLst>
                  <a:ext uri="{FF2B5EF4-FFF2-40B4-BE49-F238E27FC236}">
                    <a16:creationId xmlns:a16="http://schemas.microsoft.com/office/drawing/2014/main" id="{7DA944E8-7589-4254-7BD4-D94391BAE173}"/>
                  </a:ext>
                </a:extLst>
              </p:cNvPr>
              <p:cNvSpPr/>
              <p:nvPr/>
            </p:nvSpPr>
            <p:spPr>
              <a:xfrm>
                <a:off x="4729104" y="1134071"/>
                <a:ext cx="850572" cy="355480"/>
              </a:xfrm>
              <a:prstGeom prst="borderCallout1">
                <a:avLst>
                  <a:gd name="adj1" fmla="val 99532"/>
                  <a:gd name="adj2" fmla="val 51659"/>
                  <a:gd name="adj3" fmla="val 219732"/>
                  <a:gd name="adj4" fmla="val 38179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>
                    <a:solidFill>
                      <a:schemeClr val="tx1"/>
                    </a:solidFill>
                  </a:rPr>
                  <a:t>Annotated region 2</a:t>
                </a:r>
              </a:p>
            </p:txBody>
          </p:sp>
        </p:grpSp>
        <p:sp>
          <p:nvSpPr>
            <p:cNvPr id="13" name="Flèche vers la droite 12">
              <a:extLst>
                <a:ext uri="{FF2B5EF4-FFF2-40B4-BE49-F238E27FC236}">
                  <a16:creationId xmlns:a16="http://schemas.microsoft.com/office/drawing/2014/main" id="{ED83157C-7521-5CC8-AF1D-9379A6675A12}"/>
                </a:ext>
              </a:extLst>
            </p:cNvPr>
            <p:cNvSpPr/>
            <p:nvPr/>
          </p:nvSpPr>
          <p:spPr>
            <a:xfrm rot="5400000">
              <a:off x="9124981" y="1789961"/>
              <a:ext cx="415636" cy="889037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5030CCAE-1FD9-96B3-92B9-3679F1948D5B}"/>
                </a:ext>
              </a:extLst>
            </p:cNvPr>
            <p:cNvSpPr txBox="1"/>
            <p:nvPr/>
          </p:nvSpPr>
          <p:spPr>
            <a:xfrm rot="20938857">
              <a:off x="7920436" y="5254176"/>
              <a:ext cx="157722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latin typeface="Calibri" panose="020F0502020204030204" pitchFamily="34" charset="0"/>
                </a:rPr>
                <a:t>a</a:t>
              </a:r>
              <a:r>
                <a:rPr lang="en-US" sz="800" dirty="0">
                  <a:effectLst/>
                  <a:latin typeface="Calibri" panose="020F0502020204030204" pitchFamily="34" charset="0"/>
                </a:rPr>
                <a:t>r_object_label_idx[0] = 0</a:t>
              </a:r>
              <a:endParaRPr lang="en-US" sz="800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8E34F6D8-83F8-99AA-19DB-E22DE5DD8A0B}"/>
                </a:ext>
              </a:extLst>
            </p:cNvPr>
            <p:cNvSpPr txBox="1"/>
            <p:nvPr/>
          </p:nvSpPr>
          <p:spPr>
            <a:xfrm rot="20921390">
              <a:off x="9246651" y="5263254"/>
              <a:ext cx="157722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latin typeface="Calibri" panose="020F0502020204030204" pitchFamily="34" charset="0"/>
                </a:rPr>
                <a:t>a</a:t>
              </a:r>
              <a:r>
                <a:rPr lang="en-US" sz="800" dirty="0">
                  <a:effectLst/>
                  <a:latin typeface="Calibri" panose="020F0502020204030204" pitchFamily="34" charset="0"/>
                </a:rPr>
                <a:t>r_object_label_idx[1] = </a:t>
              </a:r>
              <a:r>
                <a:rPr lang="en-US" sz="800" dirty="0">
                  <a:latin typeface="Calibri" panose="020F0502020204030204" pitchFamily="34" charset="0"/>
                </a:rPr>
                <a:t>1</a:t>
              </a:r>
              <a:endParaRPr lang="en-US" sz="800" dirty="0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E0BF6553-D14E-357D-BE6C-F45607E41847}"/>
                </a:ext>
              </a:extLst>
            </p:cNvPr>
            <p:cNvSpPr txBox="1"/>
            <p:nvPr/>
          </p:nvSpPr>
          <p:spPr>
            <a:xfrm rot="20907004">
              <a:off x="10666612" y="5255697"/>
              <a:ext cx="157722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latin typeface="Calibri" panose="020F0502020204030204" pitchFamily="34" charset="0"/>
                </a:rPr>
                <a:t>a</a:t>
              </a:r>
              <a:r>
                <a:rPr lang="en-US" sz="800" dirty="0">
                  <a:effectLst/>
                  <a:latin typeface="Calibri" panose="020F0502020204030204" pitchFamily="34" charset="0"/>
                </a:rPr>
                <a:t>r_object_label_idx[2] = </a:t>
              </a:r>
              <a:r>
                <a:rPr lang="en-US" sz="800" dirty="0">
                  <a:latin typeface="Calibri" panose="020F0502020204030204" pitchFamily="34" charset="0"/>
                </a:rPr>
                <a:t>1</a:t>
              </a:r>
              <a:endParaRPr 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744122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1855</Words>
  <Application>Microsoft Macintosh PowerPoint</Application>
  <PresentationFormat>Grand écran</PresentationFormat>
  <Paragraphs>156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Times New Roman</vt:lpstr>
      <vt:lpstr>Wingdings</vt:lpstr>
      <vt:lpstr>Thème Office</vt:lpstr>
      <vt:lpstr>Local Film Grain Synthesis using Annotated regions </vt:lpstr>
      <vt:lpstr>Abstract</vt:lpstr>
      <vt:lpstr>Problem statement</vt:lpstr>
      <vt:lpstr>Principle illustration</vt:lpstr>
      <vt:lpstr>Proposed approach</vt:lpstr>
      <vt:lpstr>Example (1/4)</vt:lpstr>
      <vt:lpstr>Example (2/4)</vt:lpstr>
      <vt:lpstr>Example (3/4)</vt:lpstr>
      <vt:lpstr>Example (4/4)</vt:lpstr>
      <vt:lpstr>Proposed new text (as part of the Film Grain Characteristics SEI messages)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Local Film Grain Synthesis using Annotated regions </dc:title>
  <dc:creator>Gilles Teniou</dc:creator>
  <cp:lastModifiedBy>Gilles Teniou</cp:lastModifiedBy>
  <cp:revision>7</cp:revision>
  <dcterms:created xsi:type="dcterms:W3CDTF">2023-10-02T10:29:55Z</dcterms:created>
  <dcterms:modified xsi:type="dcterms:W3CDTF">2023-10-06T14:55:02Z</dcterms:modified>
</cp:coreProperties>
</file>