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1"/>
  </p:notesMasterIdLst>
  <p:sldIdLst>
    <p:sldId id="396" r:id="rId2"/>
    <p:sldId id="399" r:id="rId3"/>
    <p:sldId id="413" r:id="rId4"/>
    <p:sldId id="410" r:id="rId5"/>
    <p:sldId id="411" r:id="rId6"/>
    <p:sldId id="412" r:id="rId7"/>
    <p:sldId id="416" r:id="rId8"/>
    <p:sldId id="417" r:id="rId9"/>
    <p:sldId id="41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298E"/>
    <a:srgbClr val="3A31A1"/>
    <a:srgbClr val="30118E"/>
    <a:srgbClr val="6274D8"/>
    <a:srgbClr val="FF7171"/>
    <a:srgbClr val="615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 autoAdjust="0"/>
    <p:restoredTop sz="95649" autoAdjust="0"/>
  </p:normalViewPr>
  <p:slideViewPr>
    <p:cSldViewPr snapToGrid="0">
      <p:cViewPr varScale="1">
        <p:scale>
          <a:sx n="104" d="100"/>
          <a:sy n="104" d="100"/>
        </p:scale>
        <p:origin x="704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802600-A406-4230-B2D7-435EDCDF25CF}" type="datetimeFigureOut">
              <a:rPr lang="en-GB" smtClean="0"/>
              <a:t>14/10/2023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92C8E6-32BA-4645-BE3F-65A1F0665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471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6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600" b="0">
                <a:solidFill>
                  <a:schemeClr val="accent6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EF58A-C183-3840-8991-E787F91B94C0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4FCCB-C9D8-2247-AECE-F121AEA09882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72C06-4E81-DE49-A4BC-45B7FB98BDFC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87472-AE0C-5B40-8FD5-90069F01375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2A730-00A7-DA44-8B3D-9797CA4D622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F70E4-93A4-964C-AD2A-C897D04DD648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0DCF2-BCC4-3C4E-B35B-B5EA070FF58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C5212-5087-E749-9985-CD15F5C8BDAA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4599C-78F9-D14D-84D2-9B8DA82A234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2pPr>
            <a:lvl3pPr>
              <a:defRPr>
                <a:solidFill>
                  <a:schemeClr val="accent3"/>
                </a:solidFill>
              </a:defRPr>
            </a:lvl3pPr>
            <a:lvl4pPr>
              <a:defRPr>
                <a:solidFill>
                  <a:schemeClr val="accent6">
                    <a:lumMod val="40000"/>
                    <a:lumOff val="60000"/>
                  </a:schemeClr>
                </a:solidFill>
              </a:defRPr>
            </a:lvl4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877F0-025C-B84B-A4E7-4FFB81F2DDD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2B461-4A18-864E-95BB-4502F23C7AA7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E2F16-6BE6-6949-8ED8-15E29A64FA95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E38CB-03E7-2347-8245-A6535CDBE03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A7590-8E52-BA46-9A57-3C410E9263BE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12F37-C943-FD4F-8FDC-DBE484CF1ED3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C3F9C-A869-FB43-A302-2D88377B9782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C9463-B7F2-D14D-ABDA-B79948CF655B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2B1E44E4-E1D8-5047-92BD-E564A9764474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19E64-4AD0-BE49-8881-63AF221D64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799" y="4464028"/>
            <a:ext cx="9144001" cy="2035626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effectLst/>
              </a:rPr>
              <a:t>AHG9: SEI messages for common image metadata</a:t>
            </a:r>
            <a:br>
              <a:rPr lang="en-US" sz="4000" b="1" dirty="0">
                <a:effectLst/>
              </a:rPr>
            </a:br>
            <a:r>
              <a:rPr lang="en-US" sz="4000" b="1" dirty="0">
                <a:effectLst/>
              </a:rPr>
              <a:t> formats (JVET-AF0141)</a:t>
            </a:r>
            <a:br>
              <a:rPr lang="en-US" sz="4000" b="1" dirty="0">
                <a:effectLst/>
              </a:rPr>
            </a:br>
            <a:br>
              <a:rPr lang="en-US" sz="4000" b="1" dirty="0">
                <a:effectLst/>
              </a:rPr>
            </a:br>
            <a:r>
              <a:rPr lang="en-US" sz="4000" dirty="0" err="1">
                <a:effectLst/>
              </a:rPr>
              <a:t>A.Hinds</a:t>
            </a:r>
            <a:r>
              <a:rPr lang="en-US" sz="4000" dirty="0">
                <a:effectLst/>
              </a:rPr>
              <a:t>, S. Wenger (Tencent)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80F1CA-203E-9142-A1D4-E3FFF7C57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09799" y="3551498"/>
            <a:ext cx="9144000" cy="75402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JVET: </a:t>
            </a:r>
            <a:r>
              <a:rPr lang="en-US" dirty="0">
                <a:effectLst/>
                <a:ea typeface="Times New Roman" panose="02020603050405020304" pitchFamily="18" charset="0"/>
              </a:rPr>
              <a:t>32</a:t>
            </a:r>
            <a:r>
              <a:rPr lang="en-US" baseline="30000" dirty="0">
                <a:effectLst/>
                <a:ea typeface="Times New Roman" panose="02020603050405020304" pitchFamily="18" charset="0"/>
              </a:rPr>
              <a:t>nd</a:t>
            </a:r>
            <a:r>
              <a:rPr lang="en-US" dirty="0">
                <a:effectLst/>
                <a:ea typeface="Times New Roman" panose="02020603050405020304" pitchFamily="18" charset="0"/>
              </a:rPr>
              <a:t> Meeting</a:t>
            </a:r>
            <a:r>
              <a:rPr lang="en-CA" dirty="0">
                <a:effectLst/>
                <a:ea typeface="Times New Roman" panose="02020603050405020304" pitchFamily="18" charset="0"/>
              </a:rPr>
              <a:t>, Hannover, DE, 13-20 October 2023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42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Most (all?) digital cameras store metadata in the captured imagery </a:t>
            </a:r>
          </a:p>
          <a:p>
            <a:pPr marL="514350" indent="-514350">
              <a:buAutoNum type="arabicPeriod"/>
            </a:pPr>
            <a:r>
              <a:rPr lang="en-US" dirty="0"/>
              <a:t>Commonly stored metadata formats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EXIF: jointly specified by Camera &amp; Imaging Products Association, and </a:t>
            </a:r>
            <a:r>
              <a:rPr lang="en-US" dirty="0">
                <a:effectLst/>
                <a:ea typeface="Times New Roman" panose="02020603050405020304" pitchFamily="18" charset="0"/>
              </a:rPr>
              <a:t>Japan Electronics and Information Technology Industries Association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JFIF: specified as ITU-T T.871 | ISO/IEC 10918-5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XMP: original spec from Adobe; codified as ISO 16684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These formats are rich in information about the context of the capture process, and the </a:t>
            </a:r>
            <a:r>
              <a:rPr lang="en-US"/>
              <a:t>image source.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20A38-040A-98FE-4A77-C2AD4826E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A6816-5C16-2340-9F8E-0EA514446789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EE0D96-C336-AC3B-61F8-1B1C88199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52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5797C3-863A-A14A-A740-0839907023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775" y="308917"/>
            <a:ext cx="10031176" cy="633901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E5DD54-A6A9-5B0C-5019-915E1FD6B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E71A3-DC3E-B841-A11D-238B638A84C6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A86CB0-4792-350A-F614-6685E158B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258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(small) Example of EXIF*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645" y="1702055"/>
            <a:ext cx="10233800" cy="435133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Components Configuration	: Y, </a:t>
            </a:r>
            <a:r>
              <a:rPr lang="en-US" dirty="0" err="1"/>
              <a:t>Cb</a:t>
            </a:r>
            <a:r>
              <a:rPr lang="en-US" dirty="0"/>
              <a:t>, Cr, -</a:t>
            </a:r>
          </a:p>
          <a:p>
            <a:pPr marL="0" indent="0">
              <a:buNone/>
            </a:pPr>
            <a:r>
              <a:rPr lang="en-US" dirty="0"/>
              <a:t>Shutter Speed Value             	: 1/470</a:t>
            </a:r>
          </a:p>
          <a:p>
            <a:pPr marL="0" indent="0">
              <a:buNone/>
            </a:pPr>
            <a:r>
              <a:rPr lang="en-US" dirty="0"/>
              <a:t>Aperture Value                  	: 2.0</a:t>
            </a:r>
          </a:p>
          <a:p>
            <a:pPr marL="0" indent="0">
              <a:buNone/>
            </a:pPr>
            <a:r>
              <a:rPr lang="en-US" dirty="0"/>
              <a:t>Brightness Value               	 : 8.039639763</a:t>
            </a:r>
          </a:p>
          <a:p>
            <a:pPr marL="0" indent="0">
              <a:buNone/>
            </a:pPr>
            <a:r>
              <a:rPr lang="en-US" dirty="0"/>
              <a:t>Exposure Compensation          	 : 0</a:t>
            </a:r>
          </a:p>
          <a:p>
            <a:pPr marL="0" indent="0">
              <a:buNone/>
            </a:pPr>
            <a:r>
              <a:rPr lang="en-US" dirty="0"/>
              <a:t>Metering Mode                  	 : Multi-segment</a:t>
            </a:r>
          </a:p>
          <a:p>
            <a:pPr marL="0" indent="0">
              <a:buNone/>
            </a:pPr>
            <a:r>
              <a:rPr lang="en-US" dirty="0"/>
              <a:t>Flash                          		 : Off, Did not fire</a:t>
            </a:r>
          </a:p>
          <a:p>
            <a:pPr marL="0" indent="0">
              <a:buNone/>
            </a:pPr>
            <a:r>
              <a:rPr lang="en-US" dirty="0"/>
              <a:t>Focal Length                   		 : 6.0 mm</a:t>
            </a:r>
          </a:p>
          <a:p>
            <a:pPr marL="0" indent="0">
              <a:buNone/>
            </a:pPr>
            <a:r>
              <a:rPr lang="en-US" dirty="0"/>
              <a:t>Subject Area                    		: 2001 1507 2311 1396</a:t>
            </a:r>
          </a:p>
          <a:p>
            <a:pPr marL="0" indent="0">
              <a:buNone/>
            </a:pPr>
            <a:r>
              <a:rPr lang="en-US" dirty="0"/>
              <a:t>Run Time Flags                  	: Valid</a:t>
            </a:r>
          </a:p>
          <a:p>
            <a:pPr marL="0" indent="0">
              <a:buNone/>
            </a:pPr>
            <a:r>
              <a:rPr lang="en-US" dirty="0"/>
              <a:t>Run Time Value                 	 : 552212352209125</a:t>
            </a:r>
          </a:p>
          <a:p>
            <a:pPr marL="0" indent="0">
              <a:buNone/>
            </a:pPr>
            <a:r>
              <a:rPr lang="en-US" dirty="0"/>
              <a:t>Run Time Scale                 	 : 1000000000</a:t>
            </a:r>
          </a:p>
          <a:p>
            <a:pPr marL="0" indent="0">
              <a:buNone/>
            </a:pPr>
            <a:r>
              <a:rPr lang="en-US" dirty="0"/>
              <a:t>Run Time Epoch                 	 : 0</a:t>
            </a:r>
          </a:p>
          <a:p>
            <a:pPr marL="0" indent="0">
              <a:buNone/>
            </a:pPr>
            <a:r>
              <a:rPr lang="en-US" dirty="0"/>
              <a:t>Acceleration Vector            	 : 0.008597208188 -0.8052845599 -0.5863212344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F7CCD8-1416-9BF3-952A-544386A08B3E}"/>
              </a:ext>
            </a:extLst>
          </p:cNvPr>
          <p:cNvSpPr txBox="1">
            <a:spLocks/>
          </p:cNvSpPr>
          <p:nvPr/>
        </p:nvSpPr>
        <p:spPr>
          <a:xfrm>
            <a:off x="990600" y="5806231"/>
            <a:ext cx="9525000" cy="6934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13000"/>
                        <a:lumOff val="87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>
                <a:latin typeface="+mn-lt"/>
              </a:rPr>
              <a:t>*Complete example submitted as attachment to JVET-AF0141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FDCC83-760F-0CB7-8690-F48BD4651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54EF8-A20B-BB49-B99B-305EDC8B3734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F7E00B-E625-45F3-285E-5A804A86A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099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B7BB6-4A58-084A-961B-2BC7DFD5A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XMP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C622D-48CD-BF47-9C6C-D81BFA641C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002" y="1581665"/>
            <a:ext cx="10233800" cy="459529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XMP Toolkit                     			: XMP Core 5.4.0</a:t>
            </a:r>
          </a:p>
          <a:p>
            <a:pPr marL="0" indent="0">
              <a:buNone/>
            </a:pPr>
            <a:r>
              <a:rPr lang="en-US" dirty="0"/>
              <a:t>Creator Tool                   			: 11.4.1</a:t>
            </a:r>
          </a:p>
          <a:p>
            <a:pPr marL="0" indent="0">
              <a:buNone/>
            </a:pPr>
            <a:r>
              <a:rPr lang="en-US" dirty="0"/>
              <a:t>Region Type                     			: Face</a:t>
            </a:r>
          </a:p>
          <a:p>
            <a:pPr marL="0" indent="0">
              <a:buNone/>
            </a:pPr>
            <a:r>
              <a:rPr lang="en-US" dirty="0"/>
              <a:t>Region Area Y                   			: 0.34899999999999998</a:t>
            </a:r>
          </a:p>
          <a:p>
            <a:pPr marL="0" indent="0">
              <a:buNone/>
            </a:pPr>
            <a:r>
              <a:rPr lang="en-US" dirty="0"/>
              <a:t>Region Area W                 		  	: 0.070000000000000007</a:t>
            </a:r>
          </a:p>
          <a:p>
            <a:pPr marL="0" indent="0">
              <a:buNone/>
            </a:pPr>
            <a:r>
              <a:rPr lang="en-US" dirty="0"/>
              <a:t>Region Area X                   			: 0.46699999999999997</a:t>
            </a:r>
          </a:p>
          <a:p>
            <a:pPr marL="0" indent="0">
              <a:buNone/>
            </a:pPr>
            <a:r>
              <a:rPr lang="en-US" dirty="0"/>
              <a:t>Region Area H                  		 	: 0.094000000000000028</a:t>
            </a:r>
          </a:p>
          <a:p>
            <a:pPr marL="0" indent="0">
              <a:buNone/>
            </a:pPr>
            <a:r>
              <a:rPr lang="en-US" dirty="0"/>
              <a:t>Region Area Unit               	 	: normalized</a:t>
            </a:r>
          </a:p>
          <a:p>
            <a:pPr marL="0" indent="0">
              <a:buNone/>
            </a:pPr>
            <a:r>
              <a:rPr lang="en-US" dirty="0"/>
              <a:t>Region Extensions Angle Info Yaw		: 45</a:t>
            </a:r>
          </a:p>
          <a:p>
            <a:pPr marL="0" indent="0">
              <a:buNone/>
            </a:pPr>
            <a:r>
              <a:rPr lang="en-US" dirty="0"/>
              <a:t>Region Extensions Angle Info Roll		: 270</a:t>
            </a:r>
          </a:p>
          <a:p>
            <a:pPr marL="0" indent="0">
              <a:buNone/>
            </a:pPr>
            <a:r>
              <a:rPr lang="en-US" dirty="0"/>
              <a:t>Region Extensions Confidence Level	: 1000</a:t>
            </a:r>
          </a:p>
          <a:p>
            <a:pPr marL="0" indent="0">
              <a:buNone/>
            </a:pPr>
            <a:r>
              <a:rPr lang="en-US" dirty="0"/>
              <a:t>Region Extensions Time Stamp    		: 2147483647</a:t>
            </a:r>
          </a:p>
          <a:p>
            <a:pPr marL="0" indent="0">
              <a:buNone/>
            </a:pPr>
            <a:r>
              <a:rPr lang="en-US" dirty="0"/>
              <a:t>Region Extensions Face ID      	 	: 3</a:t>
            </a:r>
          </a:p>
          <a:p>
            <a:pPr marL="0" indent="0">
              <a:buNone/>
            </a:pPr>
            <a:r>
              <a:rPr lang="en-US" dirty="0"/>
              <a:t>Region Applied To Dimensions H  		: 3024</a:t>
            </a:r>
          </a:p>
          <a:p>
            <a:pPr marL="0" indent="0">
              <a:buNone/>
            </a:pPr>
            <a:r>
              <a:rPr lang="en-US" dirty="0"/>
              <a:t>Region Applied To Dimensions W  		: 4032</a:t>
            </a:r>
          </a:p>
          <a:p>
            <a:pPr marL="0" indent="0">
              <a:buNone/>
            </a:pPr>
            <a:r>
              <a:rPr lang="en-US" dirty="0"/>
              <a:t>Region Applied To Dimensions Unit	: pixel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CA12C7-BF8E-EBB4-6771-6F6DDB0569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BEE94-3C5C-2A4C-A5E6-07DF34A2DCFE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69FBB8-F11E-2037-1323-347FE5626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929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(EXIF)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52046FD-7573-8050-150F-2E85EBB89D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30186"/>
              </p:ext>
            </p:extLst>
          </p:nvPr>
        </p:nvGraphicFramePr>
        <p:xfrm>
          <a:off x="3617530" y="1690688"/>
          <a:ext cx="4362138" cy="378072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237876">
                  <a:extLst>
                    <a:ext uri="{9D8B030D-6E8A-4147-A177-3AD203B41FA5}">
                      <a16:colId xmlns:a16="http://schemas.microsoft.com/office/drawing/2014/main" val="330186560"/>
                    </a:ext>
                  </a:extLst>
                </a:gridCol>
                <a:gridCol w="1124262">
                  <a:extLst>
                    <a:ext uri="{9D8B030D-6E8A-4147-A177-3AD203B41FA5}">
                      <a16:colId xmlns:a16="http://schemas.microsoft.com/office/drawing/2014/main" val="3702157057"/>
                    </a:ext>
                  </a:extLst>
                </a:gridCol>
              </a:tblGrid>
              <a:tr h="308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exif_metadata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(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payloadSize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) {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Descriptor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9189163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    exif_cancel_flag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</a:rPr>
                        <a:t>u(1)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6723810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if (!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exif_cancel_flag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) {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161781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exif_persistence_flag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</a:rPr>
                        <a:t>u(1)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14996885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	exif_mode_id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</a:rPr>
                        <a:t>u(8)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4257361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   if(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exif_mode_id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== 0) {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31424830"/>
                  </a:ext>
                </a:extLst>
              </a:tr>
              <a:tr h="289354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	for(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= 1;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 &lt;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payloadSize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; </a:t>
                      </a:r>
                      <a:r>
                        <a:rPr lang="en-GB" sz="1600" dirty="0" err="1">
                          <a:solidFill>
                            <a:schemeClr val="bg1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++ )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3385631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		exif_data_payload_byte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</a:rPr>
                        <a:t>b(8)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6574357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    }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5909632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    else if(exif_mode_id == 1) {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0703561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45720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exif_data_URI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 err="1">
                          <a:effectLst/>
                        </a:rPr>
                        <a:t>st</a:t>
                      </a:r>
                      <a:r>
                        <a:rPr lang="en-GB" sz="1600" dirty="0">
                          <a:effectLst/>
                        </a:rPr>
                        <a:t>(v)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1164048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    }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0308472"/>
                  </a:ext>
                </a:extLst>
              </a:tr>
              <a:tr h="26304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6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0732888"/>
                  </a:ext>
                </a:extLst>
              </a:tr>
              <a:tr h="2893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bg1"/>
                          </a:solidFill>
                          <a:effectLst/>
                        </a:rPr>
                        <a:t>}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65192117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40826C-E810-F579-1B5F-F8552741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2F7FF-F395-C247-8775-921ABF561C5D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A30004-2A2C-D975-6A22-A648EA604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68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020" y="2007314"/>
            <a:ext cx="10515600" cy="1325563"/>
          </a:xfrm>
        </p:spPr>
        <p:txBody>
          <a:bodyPr/>
          <a:lstStyle/>
          <a:p>
            <a:r>
              <a:rPr lang="en-US" dirty="0"/>
              <a:t>Proposed syntax (JFIF)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596C1B9-A69D-4936-E31F-2BF94513F5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79273"/>
              </p:ext>
            </p:extLst>
          </p:nvPr>
        </p:nvGraphicFramePr>
        <p:xfrm>
          <a:off x="7081935" y="529294"/>
          <a:ext cx="4460035" cy="56225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3368351">
                  <a:extLst>
                    <a:ext uri="{9D8B030D-6E8A-4147-A177-3AD203B41FA5}">
                      <a16:colId xmlns:a16="http://schemas.microsoft.com/office/drawing/2014/main" val="1077165568"/>
                    </a:ext>
                  </a:extLst>
                </a:gridCol>
                <a:gridCol w="1091684">
                  <a:extLst>
                    <a:ext uri="{9D8B030D-6E8A-4147-A177-3AD203B41FA5}">
                      <a16:colId xmlns:a16="http://schemas.microsoft.com/office/drawing/2014/main" val="1739648307"/>
                    </a:ext>
                  </a:extLst>
                </a:gridCol>
              </a:tblGrid>
              <a:tr h="220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jfif_metadata( payloadSize ) {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Descriptor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53187757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 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jfif_cancel_flag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u(1)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30279496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jfif_type_id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u(8)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8551365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if (!jfif_cancel_flag) {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8373641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jfif_persistence_flag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u(1)</a:t>
                      </a:r>
                      <a:endParaRPr lang="en-US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4190440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    if(jfif_type_id == 0) {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b="1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5349773"/>
                  </a:ext>
                </a:extLst>
              </a:tr>
              <a:tr h="441759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	for(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= 1;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&lt;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payloadSize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++ 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4980847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	  jfif_data_payload_byte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b(8)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70073040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    }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3455405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    else if(jfif_type_id == 1) {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1377703"/>
                  </a:ext>
                </a:extLst>
              </a:tr>
              <a:tr h="441759">
                <a:tc>
                  <a:txBody>
                    <a:bodyPr/>
                    <a:lstStyle/>
                    <a:p>
                      <a:pPr marL="41148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for(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= 1;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&lt;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payloadSize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++ 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6279552"/>
                  </a:ext>
                </a:extLst>
              </a:tr>
              <a:tr h="441759">
                <a:tc>
                  <a:txBody>
                    <a:bodyPr/>
                    <a:lstStyle/>
                    <a:p>
                      <a:pPr marL="45720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jfif_extension_payload_byte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b(8)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6072847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    }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1051569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   else if(jfif_type_id == 2) {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2539732"/>
                  </a:ext>
                </a:extLst>
              </a:tr>
              <a:tr h="441759">
                <a:tc>
                  <a:txBody>
                    <a:bodyPr/>
                    <a:lstStyle/>
                    <a:p>
                      <a:pPr marL="41148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for(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= 1;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&lt;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payloadSize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;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++ 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6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4606930"/>
                  </a:ext>
                </a:extLst>
              </a:tr>
              <a:tr h="44175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         </a:t>
                      </a:r>
                      <a:r>
                        <a:rPr lang="en-GB" sz="16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jfif_header_payload_byte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b(8)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6002534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    }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58482569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}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6630143"/>
                  </a:ext>
                </a:extLst>
              </a:tr>
              <a:tr h="220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}</a:t>
                      </a:r>
                      <a:endParaRPr lang="en-US" sz="16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4009605"/>
                  </a:ext>
                </a:extLst>
              </a:tr>
            </a:tbl>
          </a:graphicData>
        </a:graphic>
      </p:graphicFrame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9D38CE-AD8D-FE32-6D1E-F324CF665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64FBE-E821-7E48-ACE8-9FB450A5B051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5BAD88-9820-DA20-BE81-DAF2479A0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939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(XMP)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AF34371-491D-689E-82CB-72F247DCE0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313493"/>
              </p:ext>
            </p:extLst>
          </p:nvPr>
        </p:nvGraphicFramePr>
        <p:xfrm>
          <a:off x="2687216" y="2174033"/>
          <a:ext cx="6430431" cy="2910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878">
                  <a:extLst>
                    <a:ext uri="{9D8B030D-6E8A-4147-A177-3AD203B41FA5}">
                      <a16:colId xmlns:a16="http://schemas.microsoft.com/office/drawing/2014/main" val="1271055925"/>
                    </a:ext>
                  </a:extLst>
                </a:gridCol>
                <a:gridCol w="1438553">
                  <a:extLst>
                    <a:ext uri="{9D8B030D-6E8A-4147-A177-3AD203B41FA5}">
                      <a16:colId xmlns:a16="http://schemas.microsoft.com/office/drawing/2014/main" val="2380106648"/>
                    </a:ext>
                  </a:extLst>
                </a:gridCol>
              </a:tblGrid>
              <a:tr h="3163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ysClr val="windowText" lastClr="000000"/>
                          </a:solidFill>
                          <a:effectLst/>
                        </a:rPr>
                        <a:t>xmp_metadata( payloadSize ) {</a:t>
                      </a:r>
                      <a:endParaRPr lang="en-US" sz="18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Descriptor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9100246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ysClr val="windowText" lastClr="000000"/>
                          </a:solidFill>
                          <a:effectLst/>
                        </a:rPr>
                        <a:t>    xmp_cancel_flag</a:t>
                      </a:r>
                      <a:endParaRPr lang="en-US" sz="18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u(1)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2174740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 if (!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xmp_cancel_flag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) {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5456242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27432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>
                          <a:solidFill>
                            <a:sysClr val="windowText" lastClr="000000"/>
                          </a:solidFill>
                          <a:effectLst/>
                        </a:rPr>
                        <a:t>xmp_persistence_flag</a:t>
                      </a:r>
                      <a:endParaRPr lang="en-US" sz="18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u(1)</a:t>
                      </a:r>
                      <a:endParaRPr lang="en-US" sz="18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3907276"/>
                  </a:ext>
                </a:extLst>
              </a:tr>
              <a:tr h="34803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	for( 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 = 1; 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 &lt; 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payloadSize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; 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i</a:t>
                      </a: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++ 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US" sz="18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3142207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	  </a:t>
                      </a:r>
                      <a:r>
                        <a:rPr lang="en-GB" sz="18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xmp_data_payload_byte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b(8)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93932348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    }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2886183"/>
                  </a:ext>
                </a:extLst>
              </a:tr>
              <a:tr h="316397">
                <a:tc>
                  <a:txBody>
                    <a:bodyPr/>
                    <a:lstStyle/>
                    <a:p>
                      <a:pPr marL="13716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}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96666327"/>
                  </a:ext>
                </a:extLst>
              </a:tr>
              <a:tr h="3480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800" dirty="0">
                          <a:solidFill>
                            <a:sysClr val="windowText" lastClr="000000"/>
                          </a:solidFill>
                          <a:effectLst/>
                        </a:rPr>
                        <a:t>}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9270243"/>
                  </a:ext>
                </a:extLst>
              </a:tr>
            </a:tbl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313C1E-24A5-7F03-183F-4CCEF8B23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716B24-4379-124E-A6F9-AD0F320C4262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27BCF4-4C2B-9F83-5752-E32A7F20E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617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C1DA-5506-1E42-87AB-1737702A9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B6A18-E72D-074F-8AB4-7B81C87ED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 you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33A11-BF66-EE21-0CEE-2B3523936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0DC0D7-B455-B34D-874C-B76550135AF4}" type="datetime1">
              <a:rPr lang="en-US" smtClean="0"/>
              <a:t>10/14/23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A76F0-E598-AEA2-FAD9-D3A88D1A9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109614"/>
      </p:ext>
    </p:extLst>
  </p:cSld>
  <p:clrMapOvr>
    <a:masterClrMapping/>
  </p:clrMapOvr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B4B4B"/>
      </a:dk2>
      <a:lt2>
        <a:srgbClr val="8ED5C1"/>
      </a:lt2>
      <a:accent1>
        <a:srgbClr val="73CBB2"/>
      </a:accent1>
      <a:accent2>
        <a:srgbClr val="AACD5B"/>
      </a:accent2>
      <a:accent3>
        <a:srgbClr val="65A9E1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47428100-C732-4B2E-A30A-5273F581A0F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26778</TotalTime>
  <Words>781</Words>
  <Application>Microsoft Macintosh PowerPoint</Application>
  <PresentationFormat>Widescreen</PresentationFormat>
  <Paragraphs>147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Corbel</vt:lpstr>
      <vt:lpstr>Times New Roman</vt:lpstr>
      <vt:lpstr>Depth</vt:lpstr>
      <vt:lpstr>AHG9: SEI messages for common image metadata  formats (JVET-AF0141)  A.Hinds, S. Wenger (Tencent) </vt:lpstr>
      <vt:lpstr>Background</vt:lpstr>
      <vt:lpstr>PowerPoint Presentation</vt:lpstr>
      <vt:lpstr>(small) Example of EXIF*</vt:lpstr>
      <vt:lpstr>Example of XMP</vt:lpstr>
      <vt:lpstr>Proposed syntax (EXIF)</vt:lpstr>
      <vt:lpstr>Proposed syntax (JFIF)</vt:lpstr>
      <vt:lpstr>Proposed syntax (XMP)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Requirements for OMAF V.2</dc:title>
  <dc:creator>Koenen, R.H. (Rob)</dc:creator>
  <cp:lastModifiedBy>Arianne Hinds</cp:lastModifiedBy>
  <cp:revision>418</cp:revision>
  <dcterms:created xsi:type="dcterms:W3CDTF">2018-01-20T11:00:54Z</dcterms:created>
  <dcterms:modified xsi:type="dcterms:W3CDTF">2023-10-14T10:23:21Z</dcterms:modified>
</cp:coreProperties>
</file>