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8" r:id="rId10"/>
    <p:sldId id="267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87"/>
    <p:restoredTop sz="94648"/>
  </p:normalViewPr>
  <p:slideViewPr>
    <p:cSldViewPr snapToGrid="0">
      <p:cViewPr varScale="1">
        <p:scale>
          <a:sx n="112" d="100"/>
          <a:sy n="112" d="100"/>
        </p:scale>
        <p:origin x="37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D398561-3469-4AC2-9C21-079862CDB7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5C80C2-833F-CE05-07D5-61FC38EC4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663FD0-E194-5FDC-B1D7-E546653F98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6250F6D-F2C3-8124-5962-BAB8FB3DA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1BBCEEE-0A0C-8D51-40D1-535C9280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11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BAA6F4-E8F2-C4F2-6ABF-DACF50C64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C1A58658-EFBB-5949-802D-3C109EEC17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E1D907-62B8-ABCE-5865-408236865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AB0DA4-7F81-5FCB-72DC-7DF6DC72C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192C554-C07C-9843-F27C-DA4305EEF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19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C784ABA-49EF-ECCC-3597-DCD7CB9866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55184E5-79E9-3D9F-DBCD-6F8F2743D3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D2F655-5BC1-398E-9077-6A5F9DB0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94522A3-CBDA-407A-FFDD-3D3D777E8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020E2A-E007-DEFA-73C4-E359B759C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210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4B9ACE5-A2D2-F926-EEBF-E919C8A5D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F3BB166-2804-EC53-8947-09103D8BE5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ACC8AC8-F1CE-A103-E1FE-5EC1DF970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B26F55-FB1D-56D0-9A10-B1AD96EB2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D50F57-C84A-059E-0CF1-41EBE48BC3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1758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5CF542-650B-C7D7-F6CA-436F1E5D92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52868A-5487-797E-7C15-D3A56FA2A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7A932D-ED4E-815C-53C7-468530E1B5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457473C-3B54-76A3-1DF0-3CE6DA239D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811BF17-D8AA-1459-E10F-5D6ECAD04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415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D3419E-5C49-FF7B-1E10-738720F99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74C96B2-B237-8526-C80F-1081A01A4C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E961001-92DF-BD60-756D-F8DA7A2D5D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2B5A4E-EB6A-3360-9176-0D30629C7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96214B-3ABD-A282-32DC-A98FD0F74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148082-F431-66A1-5687-A5D5CC708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666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FC3E42-75DB-08C4-E9D2-EA7A0850F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2685A95-97AD-5218-8691-49756AD760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3BDFDDA-E253-B638-0B84-8CB5A2EE50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9A0D2E43-6143-E0E1-2C14-43EA3E1B1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5A1EDBDB-0C2C-5BF0-9FDD-4DDE290882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7D2F252-2598-FCDF-C4FF-3A954F61A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C747D4D-2D88-3594-937B-8F3D9C17C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72A26EF-28B3-9533-69ED-6AE9153E5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352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9027F1-757E-1F17-B0C2-304634B9B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0BD8FB-F72E-C239-7994-24075021EF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3C0DA4-7AD6-71B7-6612-18C2F71BBD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8F0A074-2B7C-D403-FAB5-8E9A50188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10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A3A84D2-F499-CEBA-EA29-6961B9647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4D6BA4-5E23-632B-19CB-743F92F0F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2DC3732-D2D9-7FB3-8E7E-464971396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60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D1A1911-B499-7C15-705D-E7177DD75B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F3C14D6-4DF3-BC16-410E-AB5F30C526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9492F40-C057-2319-AE7B-CD7FC1B7C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BB30538-DEF5-8ED8-D142-3151D46CF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38B4068-1D7A-B8F1-2A85-CE869FE2C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7258018-4D89-2FD8-04B7-A55DFEF214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110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86B2C3E-E776-3D4E-BAA7-0EF268C2A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17995C61-7A0A-0BED-5503-BA5C2823B4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05EEF8-9856-BEA0-95A5-7974C815C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FCA82DE-39EB-4B14-4AB3-B0A3A24CD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EACFC4C1-0DC6-380D-B86E-F9161B27F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94F36F3-D011-D409-8995-7847D216B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265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E897D77-B2BB-6F7A-96FB-C81D02535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7EC874-DFDE-7E82-0554-E5D2B67FD9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E08CFCF-AFA1-C66D-6BC6-3363F72413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BEE9E-F0EA-4F41-A5A2-5534E35A4163}" type="datetimeFigureOut">
              <a:rPr lang="en-US" smtClean="0"/>
              <a:t>10/6/23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1BAE4A-2C98-993D-9070-00A9CDDA0D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66D02BF-7C91-C6B0-6723-CD0AD10EB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14CED9-5889-E34F-9C67-E0398F13367A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493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FC53F8-5FDE-74B6-5E7E-A1BC3B0B3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 Picture Dependency </a:t>
            </a:r>
            <a:br>
              <a:rPr lang="en-US" dirty="0"/>
            </a:br>
            <a:r>
              <a:rPr lang="en-US" dirty="0"/>
              <a:t>SEI message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2F6AC7B-F9B7-B2DB-2E4A-BAF74A39C8E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JVET-AF0140-v1</a:t>
            </a:r>
          </a:p>
          <a:p>
            <a:r>
              <a:rPr lang="en-US" dirty="0"/>
              <a:t>Gilles Teniou, Stephan Wenger, Shan Liu (Tencent, US)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93542E6-D67E-0219-051B-D778574A8623}"/>
              </a:ext>
            </a:extLst>
          </p:cNvPr>
          <p:cNvSpPr txBox="1"/>
          <p:nvPr/>
        </p:nvSpPr>
        <p:spPr>
          <a:xfrm>
            <a:off x="5344031" y="830759"/>
            <a:ext cx="15039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dirty="0"/>
              <a:t>AHG9</a:t>
            </a:r>
          </a:p>
        </p:txBody>
      </p:sp>
    </p:spTree>
    <p:extLst>
      <p:ext uri="{BB962C8B-B14F-4D97-AF65-F5344CB8AC3E}">
        <p14:creationId xmlns:p14="http://schemas.microsoft.com/office/powerpoint/2010/main" val="2518655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A60313-3E24-7F1C-D234-2A7F71148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542262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79F49EA-CD09-061A-38BE-10FE0C7BF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Abstract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22A5959-89D2-6058-27C4-80CF568B9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39818" cy="466725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Video decoder implementations rely more and more on mixed software/hardware configurations.</a:t>
            </a:r>
          </a:p>
          <a:p>
            <a:pPr lvl="1"/>
            <a:r>
              <a:rPr lang="en-US" dirty="0"/>
              <a:t>E.g. Cloud-based decoders using GPUs</a:t>
            </a:r>
          </a:p>
          <a:p>
            <a:r>
              <a:rPr lang="en-US" dirty="0"/>
              <a:t>Many scenarios require the fastest possible decoding process (e.g., de-linearized TV content on VoD portals)</a:t>
            </a:r>
          </a:p>
          <a:p>
            <a:r>
              <a:rPr lang="en-US" dirty="0"/>
              <a:t>Parallel decoding may already be enabled at slices, tiles and subpicture level under some constraints.</a:t>
            </a:r>
          </a:p>
          <a:p>
            <a:r>
              <a:rPr lang="en-US" dirty="0"/>
              <a:t>A generic complementary approach is to exploit the picture-based decoding parallel processing when possible</a:t>
            </a:r>
          </a:p>
          <a:p>
            <a:pPr lvl="1"/>
            <a:r>
              <a:rPr lang="en-US" dirty="0"/>
              <a:t>The (in)dependency of the following picture in decoding order therefore needs to be signaled.</a:t>
            </a:r>
          </a:p>
          <a:p>
            <a:r>
              <a:rPr lang="en-US" dirty="0"/>
              <a:t>It is proposed to create a dedicated SEI message.</a:t>
            </a:r>
          </a:p>
        </p:txBody>
      </p:sp>
    </p:spTree>
    <p:extLst>
      <p:ext uri="{BB962C8B-B14F-4D97-AF65-F5344CB8AC3E}">
        <p14:creationId xmlns:p14="http://schemas.microsoft.com/office/powerpoint/2010/main" val="2449649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53115A-D5EB-0500-A6E9-BB2EEC4872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81D3F9E-0FBB-1AE5-A9F9-4EA2149450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Parallel decoding is already enabled at different levels:</a:t>
            </a:r>
          </a:p>
          <a:p>
            <a:pPr lvl="1"/>
            <a:r>
              <a:rPr lang="en-US" b="1" dirty="0"/>
              <a:t>Slice</a:t>
            </a:r>
            <a:r>
              <a:rPr lang="en-US" dirty="0"/>
              <a:t> level (after entropy decoding): when constraints on independent slices are met.</a:t>
            </a:r>
          </a:p>
          <a:p>
            <a:pPr lvl="1"/>
            <a:r>
              <a:rPr lang="en-US" b="1" dirty="0"/>
              <a:t>Tiles</a:t>
            </a:r>
            <a:r>
              <a:rPr lang="en-US" dirty="0"/>
              <a:t> and </a:t>
            </a:r>
            <a:r>
              <a:rPr lang="en-US" b="1" dirty="0"/>
              <a:t>Sub-picture </a:t>
            </a:r>
            <a:r>
              <a:rPr lang="en-US" dirty="0"/>
              <a:t>level: if cross-tiles prediction and entropy dependencies are avoided.</a:t>
            </a:r>
          </a:p>
          <a:p>
            <a:pPr lvl="1"/>
            <a:r>
              <a:rPr lang="en-US" b="1" dirty="0"/>
              <a:t>Wavefront Parallel Processing </a:t>
            </a:r>
            <a:r>
              <a:rPr lang="en-US" dirty="0"/>
              <a:t>(WPP) also allows creation of picture partitions that can be processed in parallel.</a:t>
            </a:r>
          </a:p>
          <a:p>
            <a:r>
              <a:rPr lang="en-US" dirty="0"/>
              <a:t>When computing resources are available, a faster decoding may be implemented at the Picture Unit level, for cases in which the dependencies with the previous picture unit in decoding order are correctly signaled.</a:t>
            </a:r>
          </a:p>
        </p:txBody>
      </p:sp>
    </p:spTree>
    <p:extLst>
      <p:ext uri="{BB962C8B-B14F-4D97-AF65-F5344CB8AC3E}">
        <p14:creationId xmlns:p14="http://schemas.microsoft.com/office/powerpoint/2010/main" val="19032971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level decoding process (1/3)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24430"/>
          </a:xfrm>
        </p:spPr>
        <p:txBody>
          <a:bodyPr>
            <a:normAutofit/>
          </a:bodyPr>
          <a:lstStyle/>
          <a:p>
            <a:r>
              <a:rPr lang="en-US" dirty="0"/>
              <a:t>Assume the following coding structure with the reference pictures dependencies illustrated in blue</a:t>
            </a:r>
          </a:p>
          <a:p>
            <a:pPr lvl="1"/>
            <a:r>
              <a:rPr lang="en-US" dirty="0"/>
              <a:t>A default decoder configuration addresses the pictures sequentially in decoding order</a:t>
            </a:r>
          </a:p>
        </p:txBody>
      </p:sp>
      <p:sp>
        <p:nvSpPr>
          <p:cNvPr id="182" name="Espace réservé du contenu 2">
            <a:extLst>
              <a:ext uri="{FF2B5EF4-FFF2-40B4-BE49-F238E27FC236}">
                <a16:creationId xmlns:a16="http://schemas.microsoft.com/office/drawing/2014/main" id="{12F87F5E-095A-2017-493F-68CA213AE5B5}"/>
              </a:ext>
            </a:extLst>
          </p:cNvPr>
          <p:cNvSpPr txBox="1">
            <a:spLocks/>
          </p:cNvSpPr>
          <p:nvPr/>
        </p:nvSpPr>
        <p:spPr>
          <a:xfrm>
            <a:off x="825086" y="3422888"/>
            <a:ext cx="5270914" cy="2959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However, identifying if the following picture in decoding order needs the current one or not, would allow to instantiate a parallel picture decoder when such a dependency does not exist.</a:t>
            </a:r>
          </a:p>
        </p:txBody>
      </p:sp>
      <p:pic>
        <p:nvPicPr>
          <p:cNvPr id="4" name="Image 3" descr="Une image contenant capture d’écran, ligne, diagramme, Rectangle&#10;&#10;Description générée automatiquement">
            <a:extLst>
              <a:ext uri="{FF2B5EF4-FFF2-40B4-BE49-F238E27FC236}">
                <a16:creationId xmlns:a16="http://schemas.microsoft.com/office/drawing/2014/main" id="{2A45A018-D558-D3DA-2778-B7032068E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03954"/>
            <a:ext cx="5943600" cy="278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229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level decoding process (2/3)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5203" y="1825625"/>
            <a:ext cx="5346797" cy="4824430"/>
          </a:xfrm>
        </p:spPr>
        <p:txBody>
          <a:bodyPr>
            <a:normAutofit/>
          </a:bodyPr>
          <a:lstStyle/>
          <a:p>
            <a:r>
              <a:rPr lang="en-US" dirty="0"/>
              <a:t>The table below illustrates the possible decoding picture parallelization options</a:t>
            </a:r>
          </a:p>
          <a:p>
            <a:pPr lvl="1"/>
            <a:r>
              <a:rPr lang="en-US" dirty="0"/>
              <a:t>Could be further parallelized when the reference picture is not used by the next one</a:t>
            </a:r>
          </a:p>
        </p:txBody>
      </p:sp>
      <p:pic>
        <p:nvPicPr>
          <p:cNvPr id="4" name="Image 3" descr="Une image contenant capture d’écran, ligne, diagramme, Rectangle&#10;&#10;Description générée automatiquement">
            <a:extLst>
              <a:ext uri="{FF2B5EF4-FFF2-40B4-BE49-F238E27FC236}">
                <a16:creationId xmlns:a16="http://schemas.microsoft.com/office/drawing/2014/main" id="{542E320C-E92D-C422-8143-F248A3C2B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03954"/>
            <a:ext cx="5943600" cy="2780030"/>
          </a:xfrm>
          <a:prstGeom prst="rect">
            <a:avLst/>
          </a:prstGeom>
        </p:spPr>
      </p:pic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7B9768BE-D430-7F87-AD9F-C73584F553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268081"/>
              </p:ext>
            </p:extLst>
          </p:nvPr>
        </p:nvGraphicFramePr>
        <p:xfrm>
          <a:off x="152400" y="1446365"/>
          <a:ext cx="6442490" cy="536346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10278">
                  <a:extLst>
                    <a:ext uri="{9D8B030D-6E8A-4147-A177-3AD203B41FA5}">
                      <a16:colId xmlns:a16="http://schemas.microsoft.com/office/drawing/2014/main" val="1918783163"/>
                    </a:ext>
                  </a:extLst>
                </a:gridCol>
                <a:gridCol w="1610278">
                  <a:extLst>
                    <a:ext uri="{9D8B030D-6E8A-4147-A177-3AD203B41FA5}">
                      <a16:colId xmlns:a16="http://schemas.microsoft.com/office/drawing/2014/main" val="4148794232"/>
                    </a:ext>
                  </a:extLst>
                </a:gridCol>
                <a:gridCol w="1610967">
                  <a:extLst>
                    <a:ext uri="{9D8B030D-6E8A-4147-A177-3AD203B41FA5}">
                      <a16:colId xmlns:a16="http://schemas.microsoft.com/office/drawing/2014/main" val="3293869486"/>
                    </a:ext>
                  </a:extLst>
                </a:gridCol>
                <a:gridCol w="1610967">
                  <a:extLst>
                    <a:ext uri="{9D8B030D-6E8A-4147-A177-3AD203B41FA5}">
                      <a16:colId xmlns:a16="http://schemas.microsoft.com/office/drawing/2014/main" val="1058433746"/>
                    </a:ext>
                  </a:extLst>
                </a:gridCol>
              </a:tblGrid>
              <a:tr h="121818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Current PU decoding order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Dependent of latest PU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Parallel decoding with the previous PU?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800" dirty="0">
                          <a:effectLst/>
                        </a:rPr>
                        <a:t>Number of parallel instances of PU decoder</a:t>
                      </a:r>
                      <a:endParaRPr lang="fr-FR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1768743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-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9854312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4513966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634601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0476589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73179929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75816891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6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2027171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5890589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8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7379512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9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7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0927153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0557887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8010177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12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61406262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13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11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1425880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10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91844572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3197239"/>
                  </a:ext>
                </a:extLst>
              </a:tr>
              <a:tr h="16919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14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yes</a:t>
                      </a:r>
                      <a:endParaRPr lang="fr-FR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</a:t>
                      </a:r>
                      <a:endParaRPr lang="fr-F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6692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8008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6E7090-62A7-D37F-6E73-DB77800CF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Picture level decoding process (3/3)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4FE2BDB-8B8F-21ED-D8F7-3FCA8E2A36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330700" cy="4824430"/>
          </a:xfrm>
        </p:spPr>
        <p:txBody>
          <a:bodyPr>
            <a:normAutofit/>
          </a:bodyPr>
          <a:lstStyle/>
          <a:p>
            <a:r>
              <a:rPr lang="en-US" dirty="0"/>
              <a:t>In this scenario, the decoding process of the Picture Units could be instantiated as follow with multiple picture decoder instances. 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DC54220-1FE4-EADE-076C-340E0BDA7D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12237"/>
              </p:ext>
            </p:extLst>
          </p:nvPr>
        </p:nvGraphicFramePr>
        <p:xfrm>
          <a:off x="5287906" y="1354657"/>
          <a:ext cx="6751694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4374">
                  <a:extLst>
                    <a:ext uri="{9D8B030D-6E8A-4147-A177-3AD203B41FA5}">
                      <a16:colId xmlns:a16="http://schemas.microsoft.com/office/drawing/2014/main" val="1918783163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4148794232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2648820637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2027615406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2084470290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3820287752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72741513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2343011282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3388386993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723098908"/>
                    </a:ext>
                  </a:extLst>
                </a:gridCol>
                <a:gridCol w="523732">
                  <a:extLst>
                    <a:ext uri="{9D8B030D-6E8A-4147-A177-3AD203B41FA5}">
                      <a16:colId xmlns:a16="http://schemas.microsoft.com/office/drawing/2014/main" val="2958870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+mn-lt"/>
                        </a:rPr>
                        <a:t>PU Decoder instance</a:t>
                      </a: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+mn-lt"/>
                        </a:rPr>
                        <a:t>t0</a:t>
                      </a: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t9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17687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+mn-lt"/>
                        </a:rPr>
                        <a:t>1</a:t>
                      </a: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+mn-lt"/>
                        </a:rPr>
                        <a:t>0</a:t>
                      </a: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45139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 dirty="0">
                          <a:effectLst/>
                          <a:latin typeface="+mn-lt"/>
                        </a:rPr>
                        <a:t>2</a:t>
                      </a: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16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6346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800">
                          <a:effectLst/>
                          <a:latin typeface="+mn-lt"/>
                        </a:rPr>
                        <a:t>3</a:t>
                      </a:r>
                      <a:endParaRPr lang="fr-FR" sz="28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fr-FR" sz="28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fr-FR" sz="28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0476589"/>
                  </a:ext>
                </a:extLst>
              </a:tr>
            </a:tbl>
          </a:graphicData>
        </a:graphic>
      </p:graphicFrame>
      <p:pic>
        <p:nvPicPr>
          <p:cNvPr id="8" name="Image 7" descr="Une image contenant capture d’écran, ligne, diagramme, Rectangle&#10;&#10;Description générée automatiquement">
            <a:extLst>
              <a:ext uri="{FF2B5EF4-FFF2-40B4-BE49-F238E27FC236}">
                <a16:creationId xmlns:a16="http://schemas.microsoft.com/office/drawing/2014/main" id="{6CABE0D1-5ED4-958C-7220-C4F9947FFA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003954"/>
            <a:ext cx="5943600" cy="278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0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564EEF7-60DB-BB81-A6CA-A4D7B27E8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745" y="3265661"/>
            <a:ext cx="7205749" cy="359233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1D26EFF-8F19-2F89-7BB0-3AF8DA5624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generic approach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041CF70-E552-1182-9655-83851F5E5F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506" y="1529542"/>
            <a:ext cx="10773294" cy="4647421"/>
          </a:xfrm>
        </p:spPr>
        <p:txBody>
          <a:bodyPr/>
          <a:lstStyle/>
          <a:p>
            <a:r>
              <a:rPr lang="en-US" dirty="0"/>
              <a:t>At the encoder:</a:t>
            </a:r>
          </a:p>
          <a:p>
            <a:pPr lvl="1"/>
            <a:r>
              <a:rPr lang="en-US" dirty="0"/>
              <a:t>For each Picture Unit, if the previous PU has not been used as a reference picture, set a flag </a:t>
            </a:r>
            <a:r>
              <a:rPr lang="en-US" b="1" dirty="0" err="1"/>
              <a:t>current_picture_independent</a:t>
            </a:r>
            <a:r>
              <a:rPr lang="en-US" b="1" dirty="0"/>
              <a:t> </a:t>
            </a:r>
            <a:r>
              <a:rPr lang="en-US" dirty="0"/>
              <a:t>to a non null value.</a:t>
            </a:r>
          </a:p>
          <a:p>
            <a:pPr lvl="2"/>
            <a:r>
              <a:rPr lang="en-US" dirty="0"/>
              <a:t>could be the identifier of the decoder instance, the the id of the latest picture used as a reference.</a:t>
            </a:r>
          </a:p>
          <a:p>
            <a:pPr lvl="2"/>
            <a:endParaRPr lang="en-US" dirty="0"/>
          </a:p>
          <a:p>
            <a:r>
              <a:rPr lang="en-US" dirty="0"/>
              <a:t>At the decoder:</a:t>
            </a:r>
          </a:p>
          <a:p>
            <a:pPr lvl="1"/>
            <a:r>
              <a:rPr lang="en-US" dirty="0"/>
              <a:t>Interpret the inter </a:t>
            </a:r>
          </a:p>
          <a:p>
            <a:pPr marL="457200" lvl="1" indent="0">
              <a:buNone/>
            </a:pPr>
            <a:r>
              <a:rPr lang="en-US" dirty="0"/>
              <a:t>   Picture dependency (IPD)</a:t>
            </a:r>
          </a:p>
          <a:p>
            <a:pPr marL="457200" lvl="1" indent="0">
              <a:buNone/>
            </a:pPr>
            <a:r>
              <a:rPr lang="en-US" dirty="0"/>
              <a:t>   SEI message when present</a:t>
            </a:r>
          </a:p>
        </p:txBody>
      </p:sp>
    </p:spTree>
    <p:extLst>
      <p:ext uri="{BB962C8B-B14F-4D97-AF65-F5344CB8AC3E}">
        <p14:creationId xmlns:p14="http://schemas.microsoft.com/office/powerpoint/2010/main" val="41814909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7E7E87-5C28-E585-58D6-1653F9AF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</a:t>
            </a:r>
            <a:br>
              <a:rPr lang="en-US" dirty="0"/>
            </a:br>
            <a:r>
              <a:rPr lang="en-US" dirty="0"/>
              <a:t>(1/2)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4E08E-4021-8381-0054-62ADEEC2D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944" y="3646170"/>
            <a:ext cx="11421634" cy="3000290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0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ipd_update_flag</a:t>
            </a:r>
            <a:r>
              <a:rPr lang="en-GB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equal to 0 indicates that the number picture decoders is not present </a:t>
            </a: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equal to 1 indicates that the number of picture decoders is present and signalled in 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simulataneous_decoded_picture_minus1</a:t>
            </a:r>
            <a:r>
              <a:rPr lang="en-GB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r-FR" sz="16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When </a:t>
            </a:r>
            <a:r>
              <a:rPr lang="en-GB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simulataneous_decoded_picture_minus1 </a:t>
            </a:r>
            <a:r>
              <a:rPr lang="en-GB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is </a:t>
            </a:r>
            <a:r>
              <a:rPr lang="en-GB" sz="20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present:</a:t>
            </a:r>
            <a:endParaRPr lang="fr-FR" sz="20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NbPictureDecoders</a:t>
            </a:r>
            <a:r>
              <a:rPr lang="en-GB" sz="16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Max(</a:t>
            </a:r>
            <a:r>
              <a:rPr lang="en-GB" sz="1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simulataneous_decoded_picture_minus1</a:t>
            </a:r>
            <a:r>
              <a:rPr lang="en-GB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+1, </a:t>
            </a:r>
            <a:r>
              <a:rPr lang="en-GB" sz="1600" dirty="0" err="1">
                <a:effectLst/>
                <a:latin typeface="Courier New" panose="020703090202050204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NbPictureDecoders</a:t>
            </a:r>
            <a:r>
              <a:rPr lang="en-GB" sz="1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fr-FR" sz="16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Espace réservé du contenu 3">
            <a:extLst>
              <a:ext uri="{FF2B5EF4-FFF2-40B4-BE49-F238E27FC236}">
                <a16:creationId xmlns:a16="http://schemas.microsoft.com/office/drawing/2014/main" id="{6D9CE4B7-CD74-A1A8-8AC9-F64E9B24C3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13627409"/>
              </p:ext>
            </p:extLst>
          </p:nvPr>
        </p:nvGraphicFramePr>
        <p:xfrm>
          <a:off x="5076358" y="30076"/>
          <a:ext cx="7115642" cy="3494467"/>
        </p:xfrm>
        <a:graphic>
          <a:graphicData uri="http://schemas.openxmlformats.org/drawingml/2006/table">
            <a:tbl>
              <a:tblPr firstRow="1" firstCol="1" bandRow="1"/>
              <a:tblGrid>
                <a:gridCol w="5116578">
                  <a:extLst>
                    <a:ext uri="{9D8B030D-6E8A-4147-A177-3AD203B41FA5}">
                      <a16:colId xmlns:a16="http://schemas.microsoft.com/office/drawing/2014/main" val="429092205"/>
                    </a:ext>
                  </a:extLst>
                </a:gridCol>
                <a:gridCol w="419644">
                  <a:extLst>
                    <a:ext uri="{9D8B030D-6E8A-4147-A177-3AD203B41FA5}">
                      <a16:colId xmlns:a16="http://schemas.microsoft.com/office/drawing/2014/main" val="3874908592"/>
                    </a:ext>
                  </a:extLst>
                </a:gridCol>
                <a:gridCol w="1579420">
                  <a:extLst>
                    <a:ext uri="{9D8B030D-6E8A-4147-A177-3AD203B41FA5}">
                      <a16:colId xmlns:a16="http://schemas.microsoft.com/office/drawing/2014/main" val="1719124476"/>
                    </a:ext>
                  </a:extLst>
                </a:gridCol>
              </a:tblGrid>
              <a:tr h="453996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Inter_picture_dependency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payloadSize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>
                          <a:effectLst/>
                          <a:latin typeface="Times New Roman" panose="02020603050405020304" pitchFamily="18" charset="0"/>
                        </a:rPr>
                        <a:t>Descriptor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687931"/>
                  </a:ext>
                </a:extLst>
              </a:tr>
              <a:tr h="332509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ipd_update_flag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u(1)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484826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if(</a:t>
                      </a: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ipd_update_flag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095886"/>
                  </a:ext>
                </a:extLst>
              </a:tr>
              <a:tr h="382716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       simultaneous_decoded_picture_minus1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ue(v)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239568"/>
                  </a:ext>
                </a:extLst>
              </a:tr>
              <a:tr h="266008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}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548537"/>
                  </a:ext>
                </a:extLst>
              </a:tr>
              <a:tr h="249713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current_picture_dependency_id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077714"/>
                  </a:ext>
                </a:extLst>
              </a:tr>
              <a:tr h="297987">
                <a:tc gridSpan="3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or</a:t>
                      </a: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77153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current_picture_serial_number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581502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picture_dependency_serial_number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628989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}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3929716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190E4234-156F-3219-4A86-972F560AE275}"/>
              </a:ext>
            </a:extLst>
          </p:cNvPr>
          <p:cNvSpPr txBox="1"/>
          <p:nvPr/>
        </p:nvSpPr>
        <p:spPr>
          <a:xfrm>
            <a:off x="5359372" y="6458592"/>
            <a:ext cx="6549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proposed implementations described in the attached contribution</a:t>
            </a:r>
          </a:p>
        </p:txBody>
      </p:sp>
    </p:spTree>
    <p:extLst>
      <p:ext uri="{BB962C8B-B14F-4D97-AF65-F5344CB8AC3E}">
        <p14:creationId xmlns:p14="http://schemas.microsoft.com/office/powerpoint/2010/main" val="4028541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7E7E87-5C28-E585-58D6-1653F9AF4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syntax</a:t>
            </a:r>
            <a:br>
              <a:rPr lang="en-US" dirty="0"/>
            </a:br>
            <a:r>
              <a:rPr lang="en-US" dirty="0"/>
              <a:t>(2/2)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374E08E-4021-8381-0054-62ADEEC2D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794" y="3524543"/>
            <a:ext cx="11421634" cy="3121917"/>
          </a:xfrm>
        </p:spPr>
        <p:txBody>
          <a:bodyPr>
            <a:normAutofit/>
          </a:bodyPr>
          <a:lstStyle/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0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current_picture_dependency_id</a:t>
            </a:r>
            <a:endParaRPr lang="en-GB" sz="2000" b="1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indicate if the current picture is independent from the previous one in decoding order, and signal the recommended picture decoder instance to use.</a:t>
            </a: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May indicate </a:t>
            </a:r>
            <a:r>
              <a:rPr lang="en-GB" sz="16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picture order count of the latest required picture to be fully decoded</a:t>
            </a:r>
          </a:p>
          <a:p>
            <a:pPr lvl="1"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16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</a:t>
            </a:r>
          </a:p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1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current_picture_serial_number</a:t>
            </a:r>
            <a:r>
              <a:rPr lang="en-GB" sz="2100" b="1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indicates the serial number of the current picture unit.</a:t>
            </a:r>
          </a:p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100" b="1" dirty="0" err="1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picture_dependency_serial_number</a:t>
            </a:r>
            <a:r>
              <a:rPr lang="en-GB" sz="2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indicates the serial number of the latest picture in decoding order required to be decoded before being able to decode the current picture unit.</a:t>
            </a:r>
            <a:r>
              <a:rPr lang="en-US" sz="2100" dirty="0"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fr-FR" sz="2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Espace réservé du contenu 3">
            <a:extLst>
              <a:ext uri="{FF2B5EF4-FFF2-40B4-BE49-F238E27FC236}">
                <a16:creationId xmlns:a16="http://schemas.microsoft.com/office/drawing/2014/main" id="{6D9CE4B7-CD74-A1A8-8AC9-F64E9B24C3BC}"/>
              </a:ext>
            </a:extLst>
          </p:cNvPr>
          <p:cNvGraphicFramePr>
            <a:graphicFrameLocks/>
          </p:cNvGraphicFramePr>
          <p:nvPr/>
        </p:nvGraphicFramePr>
        <p:xfrm>
          <a:off x="5076358" y="30076"/>
          <a:ext cx="7115642" cy="3494467"/>
        </p:xfrm>
        <a:graphic>
          <a:graphicData uri="http://schemas.openxmlformats.org/drawingml/2006/table">
            <a:tbl>
              <a:tblPr firstRow="1" firstCol="1" bandRow="1"/>
              <a:tblGrid>
                <a:gridCol w="5116578">
                  <a:extLst>
                    <a:ext uri="{9D8B030D-6E8A-4147-A177-3AD203B41FA5}">
                      <a16:colId xmlns:a16="http://schemas.microsoft.com/office/drawing/2014/main" val="429092205"/>
                    </a:ext>
                  </a:extLst>
                </a:gridCol>
                <a:gridCol w="419644">
                  <a:extLst>
                    <a:ext uri="{9D8B030D-6E8A-4147-A177-3AD203B41FA5}">
                      <a16:colId xmlns:a16="http://schemas.microsoft.com/office/drawing/2014/main" val="3874908592"/>
                    </a:ext>
                  </a:extLst>
                </a:gridCol>
                <a:gridCol w="1579420">
                  <a:extLst>
                    <a:ext uri="{9D8B030D-6E8A-4147-A177-3AD203B41FA5}">
                      <a16:colId xmlns:a16="http://schemas.microsoft.com/office/drawing/2014/main" val="1719124476"/>
                    </a:ext>
                  </a:extLst>
                </a:gridCol>
              </a:tblGrid>
              <a:tr h="453996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Inter_picture_dependency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</a:t>
                      </a: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payloadSize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>
                          <a:effectLst/>
                          <a:latin typeface="Times New Roman" panose="02020603050405020304" pitchFamily="18" charset="0"/>
                        </a:rPr>
                        <a:t>C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>
                          <a:effectLst/>
                          <a:latin typeface="Times New Roman" panose="02020603050405020304" pitchFamily="18" charset="0"/>
                        </a:rPr>
                        <a:t>Descriptor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6687931"/>
                  </a:ext>
                </a:extLst>
              </a:tr>
              <a:tr h="332509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ipd_update_flag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u(1)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4484826"/>
                  </a:ext>
                </a:extLst>
              </a:tr>
              <a:tr h="282632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if(</a:t>
                      </a: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ipd_update_flag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) {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1095886"/>
                  </a:ext>
                </a:extLst>
              </a:tr>
              <a:tr h="382716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1" i="0" u="none" strike="noStrike" dirty="0">
                          <a:effectLst/>
                          <a:latin typeface="Times New Roman" panose="02020603050405020304" pitchFamily="18" charset="0"/>
                        </a:rPr>
                        <a:t>       simultaneous_decoded_picture_minus1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ue(v)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239568"/>
                  </a:ext>
                </a:extLst>
              </a:tr>
              <a:tr h="266008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}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8548537"/>
                  </a:ext>
                </a:extLst>
              </a:tr>
              <a:tr h="249713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current_picture_dependency_id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077714"/>
                  </a:ext>
                </a:extLst>
              </a:tr>
              <a:tr h="297987">
                <a:tc gridSpan="3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</a:rPr>
                        <a:t>or</a:t>
                      </a: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177153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current_picture_serial_number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2581502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2286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    </a:t>
                      </a:r>
                      <a:r>
                        <a:rPr lang="en-US" sz="2000" b="1" i="0" u="none" strike="noStrike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</a:rPr>
                        <a:t>picture_dependency_serial_number</a:t>
                      </a:r>
                      <a:endParaRPr lang="en-US" sz="4000" b="1" i="0" u="none" strike="noStrike" dirty="0"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 err="1">
                          <a:effectLst/>
                          <a:latin typeface="Times New Roman" panose="02020603050405020304" pitchFamily="18" charset="0"/>
                        </a:rPr>
                        <a:t>ue</a:t>
                      </a: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(v)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2628989"/>
                  </a:ext>
                </a:extLst>
              </a:tr>
              <a:tr h="297987">
                <a:tc>
                  <a:txBody>
                    <a:bodyPr/>
                    <a:lstStyle/>
                    <a:p>
                      <a:pPr marL="457200" indent="-457200" algn="just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}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indent="-457200" algn="ctr" fontAlgn="t" hangingPunct="0">
                        <a:spcBef>
                          <a:spcPts val="12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b="0" i="0" u="none" strike="noStrike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97122" marR="197122" marT="27378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3929716"/>
                  </a:ext>
                </a:extLst>
              </a:tr>
            </a:tbl>
          </a:graphicData>
        </a:graphic>
      </p:graphicFrame>
      <p:sp>
        <p:nvSpPr>
          <p:cNvPr id="4" name="ZoneTexte 3">
            <a:extLst>
              <a:ext uri="{FF2B5EF4-FFF2-40B4-BE49-F238E27FC236}">
                <a16:creationId xmlns:a16="http://schemas.microsoft.com/office/drawing/2014/main" id="{190E4234-156F-3219-4A86-972F560AE275}"/>
              </a:ext>
            </a:extLst>
          </p:cNvPr>
          <p:cNvSpPr txBox="1"/>
          <p:nvPr/>
        </p:nvSpPr>
        <p:spPr>
          <a:xfrm>
            <a:off x="5359372" y="6458592"/>
            <a:ext cx="6549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 proposed implementations described in the attached contribution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8CE38D80-04BA-31F6-0824-EF2E58276385}"/>
              </a:ext>
            </a:extLst>
          </p:cNvPr>
          <p:cNvSpPr txBox="1">
            <a:spLocks/>
          </p:cNvSpPr>
          <p:nvPr/>
        </p:nvSpPr>
        <p:spPr>
          <a:xfrm>
            <a:off x="418771" y="1721461"/>
            <a:ext cx="4589007" cy="1621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680"/>
              </a:spcBef>
              <a:tabLst>
                <a:tab pos="252095" algn="l"/>
                <a:tab pos="504190" algn="l"/>
                <a:tab pos="756285" algn="l"/>
                <a:tab pos="1008380" algn="l"/>
                <a:tab pos="1260475" algn="l"/>
                <a:tab pos="1511935" algn="l"/>
                <a:tab pos="1764030" algn="l"/>
                <a:tab pos="2016125" algn="l"/>
                <a:tab pos="2268220" algn="l"/>
              </a:tabLst>
            </a:pPr>
            <a:r>
              <a:rPr lang="en-GB" sz="2000" b="1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current_picture_independency_id</a:t>
            </a:r>
            <a:r>
              <a:rPr lang="en-GB" sz="2000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equal to 0 indicates that the current picture unit requires the availability the decoded previous picture in decoding order.</a:t>
            </a:r>
            <a:endParaRPr lang="fr-FR" sz="2000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67584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952</Words>
  <Application>Microsoft Macintosh PowerPoint</Application>
  <PresentationFormat>Grand écran</PresentationFormat>
  <Paragraphs>212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Courier New</vt:lpstr>
      <vt:lpstr>Times New Roman</vt:lpstr>
      <vt:lpstr>Thème Office</vt:lpstr>
      <vt:lpstr>Inter Picture Dependency  SEI message</vt:lpstr>
      <vt:lpstr>Abstract</vt:lpstr>
      <vt:lpstr>Problem statement</vt:lpstr>
      <vt:lpstr>Picture level decoding process (1/3)</vt:lpstr>
      <vt:lpstr>Picture level decoding process (2/3)</vt:lpstr>
      <vt:lpstr>Picture level decoding process (3/3)</vt:lpstr>
      <vt:lpstr>Proposed generic approach</vt:lpstr>
      <vt:lpstr>Proposed syntax (1/2)</vt:lpstr>
      <vt:lpstr>Proposed syntax (2/2)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Picture Unit Dependency  SEI message</dc:title>
  <dc:creator>Gilles Teniou</dc:creator>
  <cp:lastModifiedBy>Gilles Teniou</cp:lastModifiedBy>
  <cp:revision>8</cp:revision>
  <dcterms:created xsi:type="dcterms:W3CDTF">2023-10-01T14:09:28Z</dcterms:created>
  <dcterms:modified xsi:type="dcterms:W3CDTF">2023-10-06T13:58:45Z</dcterms:modified>
</cp:coreProperties>
</file>