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71" r:id="rId4"/>
    <p:sldId id="270" r:id="rId5"/>
    <p:sldId id="269" r:id="rId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18"/>
  </p:normalViewPr>
  <p:slideViewPr>
    <p:cSldViewPr snapToGrid="0" snapToObjects="1">
      <p:cViewPr varScale="1">
        <p:scale>
          <a:sx n="61" d="100"/>
          <a:sy n="61" d="100"/>
        </p:scale>
        <p:origin x="156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1" name="Shape 51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13382" y="773756"/>
            <a:ext cx="2091746" cy="973485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23568812" y="130810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B84B1B2-72C7-4C6A-8F98-A91D98EE02A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20700" y="662631"/>
            <a:ext cx="20320000" cy="1619250"/>
          </a:xfrm>
        </p:spPr>
        <p:txBody>
          <a:bodyPr>
            <a:noAutofit/>
          </a:bodyPr>
          <a:lstStyle>
            <a:lvl1pPr algn="l">
              <a:defRPr sz="880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defRPr>
            </a:lvl1pPr>
            <a:lvl2pPr>
              <a:defRPr sz="880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defRPr>
            </a:lvl2pPr>
            <a:lvl3pPr>
              <a:defRPr sz="880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defRPr>
            </a:lvl3pPr>
            <a:lvl4pPr>
              <a:defRPr sz="880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defRPr>
            </a:lvl4pPr>
            <a:lvl5pPr>
              <a:defRPr sz="880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646017B5-1117-438A-8922-4EE871C777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0700" y="2781300"/>
            <a:ext cx="23710900" cy="9963150"/>
          </a:xfrm>
        </p:spPr>
        <p:txBody>
          <a:bodyPr>
            <a:noAutofit/>
          </a:bodyPr>
          <a:lstStyle>
            <a:lvl1pPr algn="l">
              <a:defRPr sz="5400">
                <a:latin typeface="DengXian" panose="02010600030101010101" pitchFamily="2" charset="-122"/>
                <a:ea typeface="DengXian" panose="02010600030101010101" pitchFamily="2" charset="-122"/>
              </a:defRPr>
            </a:lvl1pPr>
            <a:lvl2pPr marL="914400" algn="l">
              <a:defRPr sz="5400">
                <a:latin typeface="DengXian" panose="02010600030101010101" pitchFamily="2" charset="-122"/>
                <a:ea typeface="DengXian" panose="02010600030101010101" pitchFamily="2" charset="-122"/>
              </a:defRPr>
            </a:lvl2pPr>
            <a:lvl3pPr marL="1828800" algn="l">
              <a:defRPr sz="5400">
                <a:latin typeface="DengXian" panose="02010600030101010101" pitchFamily="2" charset="-122"/>
                <a:ea typeface="DengXian" panose="02010600030101010101" pitchFamily="2" charset="-122"/>
              </a:defRPr>
            </a:lvl3pPr>
            <a:lvl4pPr marL="1828800" algn="l">
              <a:defRPr sz="5400">
                <a:latin typeface="DengXian" panose="02010600030101010101" pitchFamily="2" charset="-122"/>
                <a:ea typeface="DengXian" panose="02010600030101010101" pitchFamily="2" charset="-122"/>
              </a:defRPr>
            </a:lvl4pPr>
            <a:lvl5pPr marL="1828800" algn="l">
              <a:defRPr sz="5400">
                <a:latin typeface="DengXian" panose="02010600030101010101" pitchFamily="2" charset="-122"/>
                <a:ea typeface="DengXian" panose="02010600030101010101" pitchFamily="2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像" descr="图像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2583" y="917878"/>
            <a:ext cx="2412247" cy="1122643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20202521" y="10347556"/>
            <a:ext cx="20828001" cy="4648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r>
              <a:t>标题文本</a:t>
            </a:r>
          </a:p>
        </p:txBody>
      </p:sp>
      <p:sp>
        <p:nvSpPr>
          <p:cNvPr id="4" name="正文级别 1…"/>
          <p:cNvSpPr txBox="1">
            <a:spLocks noGrp="1"/>
          </p:cNvSpPr>
          <p:nvPr>
            <p:ph type="body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rPr dirty="0" err="1"/>
              <a:t>正文级别</a:t>
            </a:r>
            <a:r>
              <a:rPr dirty="0"/>
              <a:t> 1</a:t>
            </a:r>
          </a:p>
          <a:p>
            <a:pPr lvl="1"/>
            <a:r>
              <a:rPr dirty="0" err="1"/>
              <a:t>正文级别</a:t>
            </a:r>
            <a:r>
              <a:rPr dirty="0"/>
              <a:t> 2</a:t>
            </a:r>
          </a:p>
          <a:p>
            <a:pPr lvl="2"/>
            <a:r>
              <a:rPr dirty="0" err="1"/>
              <a:t>正文级别</a:t>
            </a:r>
            <a:r>
              <a:rPr dirty="0"/>
              <a:t> 3</a:t>
            </a:r>
          </a:p>
          <a:p>
            <a:pPr lvl="3"/>
            <a:r>
              <a:rPr dirty="0" err="1"/>
              <a:t>正文级别</a:t>
            </a:r>
            <a:r>
              <a:rPr dirty="0"/>
              <a:t> 4</a:t>
            </a:r>
          </a:p>
          <a:p>
            <a:pPr lvl="4"/>
            <a:r>
              <a:rPr dirty="0" err="1"/>
              <a:t>正文级别</a:t>
            </a:r>
            <a:r>
              <a:rPr dirty="0"/>
              <a:t> 5</a:t>
            </a:r>
          </a:p>
        </p:txBody>
      </p:sp>
      <p:sp>
        <p:nvSpPr>
          <p:cNvPr id="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请输入你的主标题内容"/>
          <p:cNvSpPr txBox="1"/>
          <p:nvPr/>
        </p:nvSpPr>
        <p:spPr>
          <a:xfrm>
            <a:off x="1083131" y="4801591"/>
            <a:ext cx="19728538" cy="18617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60948" tIns="60948" rIns="60948" bIns="60948">
            <a:normAutofit fontScale="70000" lnSpcReduction="20000"/>
          </a:bodyPr>
          <a:lstStyle>
            <a:lvl1pPr algn="l" defTabSz="457200">
              <a:defRPr sz="10000" b="0">
                <a:latin typeface="Alibaba-PuHuiTi-M"/>
                <a:ea typeface="Alibaba-PuHuiTi-M"/>
                <a:cs typeface="Alibaba-PuHuiTi-M"/>
                <a:sym typeface="Alibaba-PuHuiTi-M"/>
              </a:defRPr>
            </a:lvl1pPr>
          </a:lstStyle>
          <a:p>
            <a:r>
              <a:rPr lang="en-US" dirty="0"/>
              <a:t>JVET-AF0135 </a:t>
            </a:r>
            <a:br>
              <a:rPr lang="en-US" dirty="0"/>
            </a:br>
            <a:r>
              <a:rPr lang="en-US" dirty="0"/>
              <a:t>AHG12: Additional </a:t>
            </a:r>
            <a:r>
              <a:rPr lang="en-US" dirty="0" err="1"/>
              <a:t>SbTMVP</a:t>
            </a:r>
            <a:r>
              <a:rPr lang="en-US" dirty="0"/>
              <a:t> candidates </a:t>
            </a:r>
            <a:endParaRPr dirty="0"/>
          </a:p>
        </p:txBody>
      </p:sp>
      <p:pic>
        <p:nvPicPr>
          <p:cNvPr id="6" name="图像" descr="图像">
            <a:extLst>
              <a:ext uri="{FF2B5EF4-FFF2-40B4-BE49-F238E27FC236}">
                <a16:creationId xmlns:a16="http://schemas.microsoft.com/office/drawing/2014/main" id="{D51E281A-F69C-F34A-A6D7-795236644D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8810" y="1083775"/>
            <a:ext cx="670740" cy="820399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A5D107-26B8-3146-8F4B-CA4DA34223E1}"/>
              </a:ext>
            </a:extLst>
          </p:cNvPr>
          <p:cNvSpPr txBox="1"/>
          <p:nvPr/>
        </p:nvSpPr>
        <p:spPr>
          <a:xfrm>
            <a:off x="1083131" y="9098706"/>
            <a:ext cx="9885720" cy="19492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zh-CN" sz="4000" b="0" i="0" u="sng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Ru-Ling Liao</a:t>
            </a:r>
            <a:r>
              <a:rPr kumimoji="0" lang="en-US" altLang="zh-CN" sz="4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, </a:t>
            </a:r>
            <a:r>
              <a:rPr kumimoji="0" lang="en-US" altLang="zh-CN" sz="4000" b="0" i="0" u="none" strike="noStrike" cap="none" spc="0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Jie</a:t>
            </a:r>
            <a:r>
              <a:rPr kumimoji="0" lang="en-US" altLang="zh-CN" sz="4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Chen, Yan Ye, </a:t>
            </a:r>
            <a:r>
              <a:rPr kumimoji="0" lang="en-US" altLang="zh-CN" sz="4000" b="0" i="0" u="none" strike="noStrike" cap="none" spc="0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Xinwei</a:t>
            </a:r>
            <a:r>
              <a:rPr kumimoji="0" lang="en-US" altLang="zh-CN" sz="40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Alibaba PuHuiTi R" pitchFamily="18" charset="-122"/>
                <a:ea typeface="Alibaba PuHuiTi R" pitchFamily="18" charset="-122"/>
                <a:cs typeface="Alibaba PuHuiTi R" pitchFamily="18" charset="-122"/>
                <a:sym typeface="Helvetica Neue"/>
              </a:rPr>
              <a:t> Li</a:t>
            </a:r>
          </a:p>
          <a:p>
            <a:pPr marL="0" marR="0" indent="0" algn="l" defTabSz="8255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4000" b="0" dirty="0">
                <a:solidFill>
                  <a:schemeClr val="tx1"/>
                </a:solidFill>
                <a:latin typeface="Alibaba PuHuiTi R" pitchFamily="18" charset="-122"/>
                <a:ea typeface="Alibaba PuHuiTi R" pitchFamily="18" charset="-122"/>
                <a:cs typeface="Alibaba PuHuiTi R" pitchFamily="18" charset="-122"/>
              </a:rPr>
              <a:t>Alibaba group</a:t>
            </a:r>
            <a:endParaRPr kumimoji="0" lang="zh-CN" altLang="en-US" sz="4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Alibaba PuHuiTi R" pitchFamily="18" charset="-122"/>
              <a:ea typeface="Alibaba PuHuiTi R" pitchFamily="18" charset="-122"/>
              <a:cs typeface="Alibaba PuHuiTi R" pitchFamily="18" charset="-122"/>
              <a:sym typeface="Helvetica Neue"/>
            </a:endParaRPr>
          </a:p>
        </p:txBody>
      </p:sp>
      <p:sp>
        <p:nvSpPr>
          <p:cNvPr id="55" name="文本框 2" hidden="1"/>
          <p:cNvSpPr txBox="1"/>
          <p:nvPr/>
        </p:nvSpPr>
        <p:spPr>
          <a:xfrm>
            <a:off x="-30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1100"/>
          </a:p>
          <a:p>
            <a:pPr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BBAAD9C20180234D78A0072836F0B99042B9B20B1A023BA0AAD98430B1382B056B46B738D1636B0C22092308C84662EB99F921AA31D02B511BBFC2F17AAE2DD524FCC1ADE02C8657A4982AF760424ABFE727E5B875AD4FD64887119CFF410CE8DCD624979E3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文本框 1" hidden="1"/>
          <p:cNvSpPr txBox="1"/>
          <p:nvPr/>
        </p:nvSpPr>
        <p:spPr>
          <a:xfrm>
            <a:off x="-30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1100"/>
          </a:p>
          <a:p>
            <a:pPr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BBAAD9C20180234D78A0072836F0B99042B9B20B1A023BA0AAD98430B1382B056B46B738D1636B0C22092308C84662EB99F921AA31D02B511BBFC2F17AAE2DD524FCC1ADE02C8657A4982AF760424ABFE727E5B875AD4FD64887119CFF410CE8DCD624979E3</a:t>
            </a:r>
          </a:p>
        </p:txBody>
      </p:sp>
      <p:sp>
        <p:nvSpPr>
          <p:cNvPr id="28" name="内容占位符 2">
            <a:extLst>
              <a:ext uri="{FF2B5EF4-FFF2-40B4-BE49-F238E27FC236}">
                <a16:creationId xmlns:a16="http://schemas.microsoft.com/office/drawing/2014/main" id="{121E7F37-D454-40D2-B83A-1BDED4726A98}"/>
              </a:ext>
            </a:extLst>
          </p:cNvPr>
          <p:cNvSpPr txBox="1">
            <a:spLocks/>
          </p:cNvSpPr>
          <p:nvPr/>
        </p:nvSpPr>
        <p:spPr>
          <a:xfrm>
            <a:off x="549088" y="2175247"/>
            <a:ext cx="23285824" cy="11163773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0" marR="0" indent="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0" marR="0" indent="3556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0" marR="0" indent="7112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0" marR="0" indent="10668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0" marR="0" indent="1422400" algn="ctr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400" b="0" i="0" u="none" strike="noStrike" cap="none" spc="0" baseline="0">
                <a:solidFill>
                  <a:srgbClr val="000000"/>
                </a:solidFill>
                <a:uFillTx/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algn="l" hangingPunct="1"/>
            <a:endParaRPr lang="en-US" altLang="zh-CN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484583E-712E-45EC-A279-F295287F02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9D2C49C-3AE8-4BA2-A8D5-35BAF011E03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0700" y="2781300"/>
            <a:ext cx="23672800" cy="9963150"/>
          </a:xfrm>
        </p:spPr>
        <p:txBody>
          <a:bodyPr/>
          <a:lstStyle/>
          <a:p>
            <a:pPr marL="857250" indent="-857250" algn="l">
              <a:buFont typeface="Arial" panose="020B0604020202020204" pitchFamily="34" charset="0"/>
              <a:buChar char="•"/>
            </a:pPr>
            <a:r>
              <a:rPr lang="en-US" sz="5400" b="0" dirty="0" err="1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rPr>
              <a:t>SbTMVP</a:t>
            </a:r>
            <a:r>
              <a:rPr lang="en-US" sz="5400" b="0" dirty="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rPr>
              <a:t> mode allows flexible reference pictures for subblocks</a:t>
            </a:r>
          </a:p>
          <a:p>
            <a:pPr marL="1463040" lvl="5" indent="-857250" algn="l">
              <a:buFont typeface="Arial" panose="020B0604020202020204" pitchFamily="34" charset="0"/>
              <a:buChar char="•"/>
            </a:pPr>
            <a:r>
              <a:rPr lang="en-US" sz="4800" dirty="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rPr>
              <a:t>Each subblock selects reference picture whose scaling factor is the closest to 1</a:t>
            </a:r>
            <a:endParaRPr lang="en-US" sz="48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endParaRPr lang="en-US" sz="5400" dirty="0"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endParaRPr lang="en-US" sz="54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endParaRPr lang="en-US" sz="5400" dirty="0"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endParaRPr lang="en-US" sz="54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endParaRPr lang="en-US" sz="5400" dirty="0"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endParaRPr lang="en-US" sz="54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endParaRPr lang="en-US" sz="54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r>
              <a:rPr lang="en-US" sz="5400" dirty="0">
                <a:cs typeface="Calibri" panose="020F0502020204030204" pitchFamily="34" charset="0"/>
              </a:rPr>
              <a:t>At most 4 </a:t>
            </a:r>
            <a:r>
              <a:rPr lang="en-US" sz="5400" dirty="0" err="1">
                <a:cs typeface="Calibri" panose="020F0502020204030204" pitchFamily="34" charset="0"/>
              </a:rPr>
              <a:t>SbTMVP</a:t>
            </a:r>
            <a:r>
              <a:rPr lang="en-US" sz="5400" dirty="0">
                <a:cs typeface="Calibri" panose="020F0502020204030204" pitchFamily="34" charset="0"/>
              </a:rPr>
              <a:t> candidates are added to affine merge list</a:t>
            </a:r>
          </a:p>
          <a:p>
            <a:pPr marL="857250" indent="-857250" algn="l">
              <a:buFont typeface="Arial" panose="020B0604020202020204" pitchFamily="34" charset="0"/>
              <a:buChar char="•"/>
            </a:pPr>
            <a:endParaRPr lang="en-US" sz="5400" dirty="0">
              <a:cs typeface="Calibri" panose="020F0502020204030204" pitchFamily="34" charset="0"/>
            </a:endParaRPr>
          </a:p>
          <a:p>
            <a:pPr marL="857250" indent="-857250" algn="l">
              <a:buFont typeface="Arial" panose="020B0604020202020204" pitchFamily="34" charset="0"/>
              <a:buChar char="•"/>
            </a:pPr>
            <a:r>
              <a:rPr lang="en-US" sz="5400" b="0" dirty="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rPr>
              <a:t>It is proposed to add </a:t>
            </a:r>
            <a:r>
              <a:rPr lang="en-US" sz="5400" b="0" dirty="0" err="1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rPr>
              <a:t>SbTMVP</a:t>
            </a:r>
            <a:r>
              <a:rPr lang="en-US" sz="5400" b="0" dirty="0">
                <a:latin typeface="DengXian" panose="02010600030101010101" pitchFamily="2" charset="-122"/>
                <a:ea typeface="DengXian" panose="02010600030101010101" pitchFamily="2" charset="-122"/>
                <a:cs typeface="Calibri" panose="020F0502020204030204" pitchFamily="34" charset="0"/>
              </a:rPr>
              <a:t> candidates with fixed reference picture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sz="54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sz="54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sz="5400" b="0" dirty="0">
              <a:latin typeface="DengXian" panose="02010600030101010101" pitchFamily="2" charset="-122"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endParaRPr lang="en-US" sz="5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90B90EF-8900-4196-B869-2D2E8C9F36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1971" y="4659572"/>
            <a:ext cx="9876779" cy="5032377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239BE6-42B3-4684-AE84-9B253B9DC97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E2FBBBE-63B1-4739-B93A-E55B65EC27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sz="5400" dirty="0"/>
              <a:t>Additional 4 </a:t>
            </a:r>
            <a:r>
              <a:rPr lang="en-US" sz="5400" dirty="0" err="1"/>
              <a:t>SbTMVP</a:t>
            </a:r>
            <a:r>
              <a:rPr lang="en-US" sz="5400" dirty="0"/>
              <a:t> candidates with reference picture indices of all subblocks are set to 0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dirty="0"/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dirty="0"/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dirty="0"/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dirty="0"/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dirty="0"/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dirty="0"/>
              <a:t>The proposed </a:t>
            </a:r>
            <a:r>
              <a:rPr lang="en-US" dirty="0" err="1"/>
              <a:t>SbTMVP</a:t>
            </a:r>
            <a:r>
              <a:rPr lang="en-US" dirty="0"/>
              <a:t> candidates are inserted right after the existing </a:t>
            </a:r>
            <a:r>
              <a:rPr lang="en-US" dirty="0" err="1"/>
              <a:t>SbTMVP</a:t>
            </a:r>
            <a:r>
              <a:rPr lang="en-US" dirty="0"/>
              <a:t> candidates</a:t>
            </a:r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dirty="0"/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dirty="0"/>
          </a:p>
          <a:p>
            <a:pPr marL="857250" indent="-857250">
              <a:buFont typeface="Arial" panose="020B0604020202020204" pitchFamily="34" charset="0"/>
              <a:buChar char="•"/>
            </a:pPr>
            <a:r>
              <a:rPr lang="en-US" dirty="0"/>
              <a:t>The proposed </a:t>
            </a:r>
            <a:r>
              <a:rPr lang="en-US" dirty="0" err="1"/>
              <a:t>SbTMVP</a:t>
            </a:r>
            <a:r>
              <a:rPr lang="en-US" dirty="0"/>
              <a:t> candidates are sorted with other affine candidates</a:t>
            </a:r>
            <a:endParaRPr lang="en-US" sz="5400" dirty="0"/>
          </a:p>
          <a:p>
            <a:pPr marL="857250" indent="-857250">
              <a:buFont typeface="Arial" panose="020B0604020202020204" pitchFamily="34" charset="0"/>
              <a:buChar char="•"/>
            </a:pPr>
            <a:endParaRPr lang="en-US" sz="5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AEF5BC4-CC72-43EF-B646-99B7CD9DB2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7052" y="4002570"/>
            <a:ext cx="8444300" cy="4608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94701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AB26BE-D9BC-4E25-A04F-E01B4ECF2B7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7F10D0D4-F270-4643-B050-7041099902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dirty="0"/>
              <a:t>It is recommend to further study this proposal in EE2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/>
              <a:t>Thanks to </a:t>
            </a:r>
            <a:r>
              <a:rPr lang="en-US" dirty="0" err="1"/>
              <a:t>Bytedance</a:t>
            </a:r>
            <a:r>
              <a:rPr lang="en-US" dirty="0"/>
              <a:t> for cross-checking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AFC5FD9-27EB-4137-BFBD-D98F054432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07492" y="4026588"/>
            <a:ext cx="15270480" cy="54126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4A60EC3-9904-455E-AA6F-E4087F2576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0700" y="4026588"/>
            <a:ext cx="15270480" cy="5412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42812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成组">
            <a:extLst>
              <a:ext uri="{FF2B5EF4-FFF2-40B4-BE49-F238E27FC236}">
                <a16:creationId xmlns:a16="http://schemas.microsoft.com/office/drawing/2014/main" id="{7B13E09B-E088-3644-8C41-561A67BB7800}"/>
              </a:ext>
            </a:extLst>
          </p:cNvPr>
          <p:cNvGrpSpPr/>
          <p:nvPr/>
        </p:nvGrpSpPr>
        <p:grpSpPr>
          <a:xfrm>
            <a:off x="7634844" y="5575597"/>
            <a:ext cx="8588132" cy="2564805"/>
            <a:chOff x="21265" y="292988"/>
            <a:chExt cx="8588131" cy="2564804"/>
          </a:xfrm>
        </p:grpSpPr>
        <p:pic>
          <p:nvPicPr>
            <p:cNvPr id="6" name="图像" descr="图像">
              <a:extLst>
                <a:ext uri="{FF2B5EF4-FFF2-40B4-BE49-F238E27FC236}">
                  <a16:creationId xmlns:a16="http://schemas.microsoft.com/office/drawing/2014/main" id="{C7638CF3-4372-2E4B-A41F-247978429C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95508" y="1116561"/>
              <a:ext cx="913888" cy="111779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" name="thanks">
              <a:extLst>
                <a:ext uri="{FF2B5EF4-FFF2-40B4-BE49-F238E27FC236}">
                  <a16:creationId xmlns:a16="http://schemas.microsoft.com/office/drawing/2014/main" id="{0DCDDACA-948C-D143-BC8F-4BCD86D92FA5}"/>
                </a:ext>
              </a:extLst>
            </p:cNvPr>
            <p:cNvSpPr txBox="1"/>
            <p:nvPr/>
          </p:nvSpPr>
          <p:spPr>
            <a:xfrm>
              <a:off x="21265" y="292988"/>
              <a:ext cx="7282442" cy="25648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algn="l" defTabSz="457200">
                <a:defRPr sz="16000" b="1">
                  <a:solidFill>
                    <a:srgbClr val="FFFFFF"/>
                  </a:solidFill>
                  <a:latin typeface="Alibaba-PuHuiTi-R"/>
                  <a:ea typeface="Alibaba-PuHuiTi-R"/>
                  <a:cs typeface="Alibaba-PuHuiTi-R"/>
                  <a:sym typeface="Alibaba-PuHuiTi-R"/>
                </a:defRPr>
              </a:lvl1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T</a:t>
              </a:r>
              <a:r>
                <a:rPr dirty="0">
                  <a:solidFill>
                    <a:schemeClr val="tx1"/>
                  </a:solidFill>
                </a:rPr>
                <a:t>hanks</a:t>
              </a:r>
            </a:p>
          </p:txBody>
        </p:sp>
      </p:grpSp>
      <p:sp>
        <p:nvSpPr>
          <p:cNvPr id="8" name="文本框 1" hidden="1"/>
          <p:cNvSpPr txBox="1"/>
          <p:nvPr/>
        </p:nvSpPr>
        <p:spPr>
          <a:xfrm>
            <a:off x="-30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algn="l"/>
            <a:endParaRPr lang="en-US" sz="1100"/>
          </a:p>
          <a:p>
            <a:pPr>
              <a:buClr>
                <a:srgbClr val="FFFFFF"/>
              </a:buClr>
            </a:pPr>
            <a:r>
              <a:rPr lang="en-US">
                <a:solidFill>
                  <a:srgbClr val="FFFFFF"/>
                </a:solidFill>
              </a:rPr>
              <a:t>BBAAD9C20180234D78A0072836F0B99042B9B20B1A023BA0AAD98430B1382B056B46B738D1636B0C22092308C84662EB99F921AA31D02B511BBFC2F17AAE2DD524FCC1ADE02C8657A4982AF760424ABFE727E5B875AD4FD64887119CFF410CE8DCD624979E3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125</Words>
  <Application>Microsoft Office PowerPoint</Application>
  <PresentationFormat>Custom</PresentationFormat>
  <Paragraphs>49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Alibaba PuHuiTi R</vt:lpstr>
      <vt:lpstr>Alibaba-PuHuiTi-M</vt:lpstr>
      <vt:lpstr>Alibaba-PuHuiTi-R</vt:lpstr>
      <vt:lpstr>DengXian</vt:lpstr>
      <vt:lpstr>Helvetica Neue</vt:lpstr>
      <vt:lpstr>Helvetica Neue Light</vt:lpstr>
      <vt:lpstr>Helvetica Neue Medium</vt:lpstr>
      <vt:lpstr>Arial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rl</cp:lastModifiedBy>
  <cp:revision>12</cp:revision>
  <dcterms:modified xsi:type="dcterms:W3CDTF">2023-10-16T07:04:22Z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operty1">
    <vt:lpwstr>BBAAD9C20180234D78A0072836F0B99042B9B20B1A023BA0AAD98430B1382B056B46B738D1636B0C22092308C84662EB99F921AA31D02B511BBFC2F17AAE2DD524FCC1ADE02C8657A4982AF760424ABFE727E5B875AD4FD64887119CFF410CE8DCD624979E3</vt:lpwstr>
  </property>
</Properties>
</file>