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72" r:id="rId4"/>
    <p:sldId id="271" r:id="rId5"/>
    <p:sldId id="270" r:id="rId6"/>
    <p:sldId id="269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20" autoAdjust="0"/>
    <p:restoredTop sz="94618"/>
  </p:normalViewPr>
  <p:slideViewPr>
    <p:cSldViewPr snapToGrid="0" snapToObjects="1">
      <p:cViewPr varScale="1">
        <p:scale>
          <a:sx n="68" d="100"/>
          <a:sy n="68" d="100"/>
        </p:scale>
        <p:origin x="1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{4, 8, 12, 16}-pel or {64, 128, 192, 256}-pel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522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82" y="773756"/>
            <a:ext cx="2091746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568812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84B1B2-72C7-4C6A-8F98-A91D98EE02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0320000" cy="1619250"/>
          </a:xfrm>
        </p:spPr>
        <p:txBody>
          <a:bodyPr>
            <a:noAutofit/>
          </a:bodyPr>
          <a:lstStyle>
            <a:lvl1pPr algn="l"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1pPr>
            <a:lvl2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2pPr>
            <a:lvl3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3pPr>
            <a:lvl4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4pPr>
            <a:lvl5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6017B5-1117-438A-8922-4EE871C777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710900" cy="9963150"/>
          </a:xfrm>
        </p:spPr>
        <p:txBody>
          <a:bodyPr>
            <a:noAutofit/>
          </a:bodyPr>
          <a:lstStyle>
            <a:lvl1pPr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1pPr>
            <a:lvl2pPr marL="9144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2pPr>
            <a:lvl3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3pPr>
            <a:lvl4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4pPr>
            <a:lvl5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583" y="917878"/>
            <a:ext cx="2412247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1083131" y="4801591"/>
            <a:ext cx="19728538" cy="1861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48" tIns="60948" rIns="60948" bIns="60948">
            <a:normAutofit fontScale="70000" lnSpcReduction="20000"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dirty="0"/>
              <a:t>JVET-AF0134 </a:t>
            </a:r>
            <a:br>
              <a:rPr lang="en-US" dirty="0"/>
            </a:br>
            <a:r>
              <a:rPr lang="en-US" dirty="0"/>
              <a:t>AHG12: AMVP with </a:t>
            </a:r>
            <a:r>
              <a:rPr lang="en-US" dirty="0" err="1"/>
              <a:t>SbTMVP</a:t>
            </a:r>
            <a:r>
              <a:rPr lang="en-US" dirty="0"/>
              <a:t> mode</a:t>
            </a:r>
            <a:endParaRPr dirty="0"/>
          </a:p>
        </p:txBody>
      </p:sp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810" y="1083775"/>
            <a:ext cx="670740" cy="82039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988572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sng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Li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121E7F37-D454-40D2-B83A-1BDED4726A98}"/>
              </a:ext>
            </a:extLst>
          </p:cNvPr>
          <p:cNvSpPr txBox="1">
            <a:spLocks/>
          </p:cNvSpPr>
          <p:nvPr/>
        </p:nvSpPr>
        <p:spPr>
          <a:xfrm>
            <a:off x="549088" y="2175247"/>
            <a:ext cx="23285824" cy="111637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endParaRPr lang="en-US" altLang="zh-C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84583E-712E-45EC-A279-F295287F02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D2C49C-3AE8-4BA2-A8D5-35BAF011E0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9963150"/>
          </a:xfrm>
        </p:spPr>
        <p:txBody>
          <a:bodyPr/>
          <a:lstStyle/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5400" dirty="0">
                <a:cs typeface="Calibri" panose="020F0502020204030204" pitchFamily="34" charset="0"/>
              </a:rPr>
              <a:t>AMVP with </a:t>
            </a:r>
            <a:r>
              <a:rPr lang="en-US" sz="5400" dirty="0" err="1">
                <a:cs typeface="Calibri" panose="020F0502020204030204" pitchFamily="34" charset="0"/>
              </a:rPr>
              <a:t>SbTMVP</a:t>
            </a:r>
            <a:r>
              <a:rPr lang="en-US" sz="5400" dirty="0">
                <a:cs typeface="Calibri" panose="020F0502020204030204" pitchFamily="34" charset="0"/>
              </a:rPr>
              <a:t> mode was proposed in JVET-AC0103 and JVET-AD0152</a:t>
            </a:r>
          </a:p>
          <a:p>
            <a:pPr marL="1771650" lvl="1" indent="-857250">
              <a:buFont typeface="Arial" panose="020B0604020202020204" pitchFamily="34" charset="0"/>
              <a:buChar char="•"/>
            </a:pPr>
            <a:r>
              <a:rPr lang="en-US" dirty="0">
                <a:cs typeface="Calibri" panose="020F0502020204030204" pitchFamily="34" charset="0"/>
              </a:rPr>
              <a:t>RA: -0.06% luma gain with 102% </a:t>
            </a:r>
            <a:r>
              <a:rPr lang="en-US" dirty="0" err="1">
                <a:cs typeface="Calibri" panose="020F0502020204030204" pitchFamily="34" charset="0"/>
              </a:rPr>
              <a:t>encT</a:t>
            </a:r>
            <a:r>
              <a:rPr lang="en-US" dirty="0">
                <a:cs typeface="Calibri" panose="020F0502020204030204" pitchFamily="34" charset="0"/>
              </a:rPr>
              <a:t> and 100% </a:t>
            </a:r>
            <a:r>
              <a:rPr lang="en-US" dirty="0" err="1">
                <a:cs typeface="Calibri" panose="020F0502020204030204" pitchFamily="34" charset="0"/>
              </a:rPr>
              <a:t>decT</a:t>
            </a:r>
            <a:r>
              <a:rPr lang="en-US" dirty="0">
                <a:cs typeface="Calibri" panose="020F0502020204030204" pitchFamily="34" charset="0"/>
              </a:rPr>
              <a:t> over ECM-8.0</a:t>
            </a:r>
          </a:p>
          <a:p>
            <a:pPr marL="1771650" lvl="1" indent="-857250">
              <a:buFont typeface="Arial" panose="020B0604020202020204" pitchFamily="34" charset="0"/>
              <a:buChar char="•"/>
            </a:pPr>
            <a:r>
              <a:rPr lang="en-US" dirty="0">
                <a:cs typeface="Calibri" panose="020F0502020204030204" pitchFamily="34" charset="0"/>
              </a:rPr>
              <a:t>LB:</a:t>
            </a:r>
            <a:r>
              <a:rPr lang="zh-TW" altLang="en-US" dirty="0">
                <a:cs typeface="Calibri" panose="020F0502020204030204" pitchFamily="34" charset="0"/>
              </a:rPr>
              <a:t> </a:t>
            </a:r>
            <a:r>
              <a:rPr lang="en-US" dirty="0">
                <a:cs typeface="Calibri" panose="020F0502020204030204" pitchFamily="34" charset="0"/>
              </a:rPr>
              <a:t> -0.22% luma gain with 102% </a:t>
            </a:r>
            <a:r>
              <a:rPr lang="en-US" dirty="0" err="1">
                <a:cs typeface="Calibri" panose="020F0502020204030204" pitchFamily="34" charset="0"/>
              </a:rPr>
              <a:t>encT</a:t>
            </a:r>
            <a:r>
              <a:rPr lang="en-US" dirty="0">
                <a:cs typeface="Calibri" panose="020F0502020204030204" pitchFamily="34" charset="0"/>
              </a:rPr>
              <a:t> and 100% </a:t>
            </a:r>
            <a:r>
              <a:rPr lang="en-US" dirty="0" err="1">
                <a:cs typeface="Calibri" panose="020F0502020204030204" pitchFamily="34" charset="0"/>
              </a:rPr>
              <a:t>decT</a:t>
            </a:r>
            <a:r>
              <a:rPr lang="en-US" dirty="0">
                <a:cs typeface="Calibri" panose="020F0502020204030204" pitchFamily="34" charset="0"/>
              </a:rPr>
              <a:t> </a:t>
            </a:r>
            <a:r>
              <a:rPr lang="en-US">
                <a:cs typeface="Calibri" panose="020F0502020204030204" pitchFamily="34" charset="0"/>
              </a:rPr>
              <a:t>over ECM-8.0</a:t>
            </a:r>
            <a:endParaRPr lang="en-US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dirty="0">
                <a:cs typeface="Calibri" panose="020F0502020204030204" pitchFamily="34" charset="0"/>
              </a:rPr>
              <a:t>It was</a:t>
            </a:r>
            <a:r>
              <a:rPr lang="zh-TW" altLang="en-US" dirty="0">
                <a:cs typeface="Calibri" panose="020F0502020204030204" pitchFamily="34" charset="0"/>
              </a:rPr>
              <a:t> </a:t>
            </a:r>
            <a:r>
              <a:rPr lang="en-US" dirty="0">
                <a:cs typeface="Calibri" panose="020F0502020204030204" pitchFamily="34" charset="0"/>
              </a:rPr>
              <a:t>commented that the results did not provide attractive benefit in terms of compression, compared to the increased encoder</a:t>
            </a: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5400" b="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Improvement to coding efficiency and complexity are proposed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5400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070CE6-3DDC-4042-B494-8F97C151CC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699" y="662631"/>
            <a:ext cx="21980071" cy="1619250"/>
          </a:xfrm>
        </p:spPr>
        <p:txBody>
          <a:bodyPr/>
          <a:lstStyle/>
          <a:p>
            <a:r>
              <a:rPr lang="en-US" dirty="0"/>
              <a:t>Overview to AMVP with </a:t>
            </a:r>
            <a:r>
              <a:rPr lang="en-US" dirty="0" err="1"/>
              <a:t>SbTMVP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872F5-B22F-4CD0-B850-DE4E506E26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Apply </a:t>
            </a:r>
            <a:r>
              <a:rPr lang="en-US" dirty="0" err="1"/>
              <a:t>SbTMVP</a:t>
            </a:r>
            <a:r>
              <a:rPr lang="en-US" dirty="0"/>
              <a:t> to normal AMVP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Collocated block is obtained using MVP with a signaled MVD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Only one collocated picture is used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Number of non-zero MVD is set to 16, 32 or 64 according to low delay condition and POC distance between current picture and collocated picture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OBMC</a:t>
            </a:r>
            <a:r>
              <a:rPr lang="zh-TW" altLang="en-US" dirty="0"/>
              <a:t> </a:t>
            </a:r>
            <a:r>
              <a:rPr lang="en-US" altLang="zh-TW" dirty="0"/>
              <a:t>is always applied to this mode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dirty="0"/>
              <a:t>AMVR, LIC, MHP are not applied to this mode</a:t>
            </a: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E4792D1F-8B3B-4794-B41A-48A14F41E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1104" y="9547217"/>
            <a:ext cx="8192196" cy="416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7792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39BE6-42B3-4684-AE84-9B253B9DC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2FBBBE-63B1-4739-B93A-E55B65EC27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dirty="0"/>
              <a:t>Two collocated pictures for low delay picture, and one collocated picture for non-low delay picture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dirty="0"/>
              <a:t>The reference picture indices of subblocks are fixed to 0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dirty="0"/>
              <a:t>The number of non-zero MVD is always set to 16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dirty="0"/>
              <a:t>AMVR is enabled for picture resolution </a:t>
            </a:r>
            <a:r>
              <a:rPr lang="en-US" dirty="0"/>
              <a:t>≥ 1280x720</a:t>
            </a:r>
            <a:endParaRPr lang="en-US" sz="5400" dirty="0"/>
          </a:p>
          <a:p>
            <a:pPr marL="1771650" lvl="1" indent="-857250">
              <a:buFont typeface="Arial" panose="020B0604020202020204" pitchFamily="34" charset="0"/>
              <a:buChar char="•"/>
            </a:pPr>
            <a:r>
              <a:rPr lang="en-US" sz="5400" dirty="0"/>
              <a:t>one flag to indicate MVD resolution to be 4-pel or 64-pel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7018D6-4C6B-463A-9AD9-B266E78C2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8067" y="6858000"/>
            <a:ext cx="7345233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4701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0D0D4-F270-4643-B050-704109990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It is recommend to further study this proposal in EE2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/>
              <a:t>Thanks to </a:t>
            </a:r>
            <a:r>
              <a:rPr lang="en-US" dirty="0"/>
              <a:t>Dolby for cross-checking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EA0F27-1D2A-4BF0-9137-77BD0597C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4857" y="4536555"/>
            <a:ext cx="15270480" cy="54126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AA1F0C-4630-4068-94B6-B361463DA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827" y="4536555"/>
            <a:ext cx="15270480" cy="541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2812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7634844" y="5575597"/>
            <a:ext cx="8588132" cy="2564805"/>
            <a:chOff x="21265" y="292988"/>
            <a:chExt cx="8588131" cy="2564804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8"/>
              <a:ext cx="7282442" cy="25648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</a:t>
              </a:r>
              <a:r>
                <a:rPr dirty="0">
                  <a:solidFill>
                    <a:schemeClr val="tx1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265</Words>
  <Application>Microsoft Office PowerPoint</Application>
  <PresentationFormat>Custom</PresentationFormat>
  <Paragraphs>59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Alibaba PuHuiTi R</vt:lpstr>
      <vt:lpstr>Alibaba-PuHuiTi-M</vt:lpstr>
      <vt:lpstr>Alibaba-PuHuiTi-R</vt:lpstr>
      <vt:lpstr>DengXian</vt:lpstr>
      <vt:lpstr>Helvetica Neue</vt:lpstr>
      <vt:lpstr>Helvetica Neue Light</vt:lpstr>
      <vt:lpstr>Helvetica Neue Medium</vt:lpstr>
      <vt:lpstr>Arial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rl</cp:lastModifiedBy>
  <cp:revision>33</cp:revision>
  <dcterms:modified xsi:type="dcterms:W3CDTF">2023-10-16T14:35:46Z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BBAAD9C20180234D78A0072836F0B99042B9B20B1A023BA0AAD98430B1382B056B46B738D1636B0C22092308C84662EB99F921AA31D02B511BBFC2F17AAE2DD524FCC1ADE02C8657A4982AF760424ABFE727E5B875AD4FD64887119CFF410CE8DCD624979E3</vt:lpwstr>
  </property>
</Properties>
</file>