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6"/>
  </p:notesMasterIdLst>
  <p:sldIdLst>
    <p:sldId id="256" r:id="rId2"/>
    <p:sldId id="257" r:id="rId3"/>
    <p:sldId id="273" r:id="rId4"/>
    <p:sldId id="27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592" y="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60E5C0-60D2-4E6A-8B7D-61C12787C1F7}" type="datetimeFigureOut">
              <a:rPr lang="zh-CN" altLang="en-US" smtClean="0"/>
              <a:t>2023/10/14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747BED-4CF9-4A74-BC9A-C7E495EFE9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509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192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2736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2023/10/14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785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2023/10/14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09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2023/10/14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870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2023/10/14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214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2023/10/14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619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2023/10/14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559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2023/10/14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874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2023/10/14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70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2023/10/14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730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2023/10/14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87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2023/10/14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332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EF876096-ABCF-456B-9083-CAB33B0A8774}" type="datetimeFigureOut">
              <a:rPr lang="zh-CN" altLang="en-US" smtClean="0"/>
              <a:t>2023/10/14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16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>
            <a:extLst>
              <a:ext uri="{FF2B5EF4-FFF2-40B4-BE49-F238E27FC236}">
                <a16:creationId xmlns:a16="http://schemas.microsoft.com/office/drawing/2014/main" id="{574AFCDA-900F-4EC3-B1FF-6F4C4F56FD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367211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48C8377-5051-4FD7-A5B9-2F0741E29D4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768581"/>
            <a:ext cx="12192000" cy="3185887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815B6130-4687-40CC-936D-9C43F03C17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3672115"/>
            <a:ext cx="11582399" cy="2002822"/>
          </a:xfrm>
        </p:spPr>
        <p:txBody>
          <a:bodyPr>
            <a:normAutofit/>
          </a:bodyPr>
          <a:lstStyle/>
          <a:p>
            <a:pPr algn="l"/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JVET-AF0132</a:t>
            </a:r>
            <a:b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</a:br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Non-EE2: Optimization of TIMD blending mode</a:t>
            </a:r>
            <a:b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</a:br>
            <a:b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</a:br>
            <a:r>
              <a:rPr lang="en-US" altLang="zh-CN" sz="31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   C.</a:t>
            </a:r>
            <a:r>
              <a:rPr lang="zh-CN" altLang="en-US" sz="31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zh-CN" sz="31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Zhou, Z. lv</a:t>
            </a:r>
            <a:endParaRPr lang="zh-CN" altLang="en-US" sz="3100" b="1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4DAFE43-6313-44D6-B263-D52230C79B7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113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73102"/>
            <a:ext cx="10515600" cy="1325562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Proposal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内容占位符 2">
                <a:extLst>
                  <a:ext uri="{FF2B5EF4-FFF2-40B4-BE49-F238E27FC236}">
                    <a16:creationId xmlns:a16="http://schemas.microsoft.com/office/drawing/2014/main" id="{490F9A8D-FEF2-4D93-AC7E-ADD673E9945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50499" y="1382996"/>
                <a:ext cx="11808973" cy="5078764"/>
              </a:xfrm>
            </p:spPr>
            <p:txBody>
              <a:bodyPr>
                <a:noAutofit/>
              </a:bodyPr>
              <a:lstStyle/>
              <a:p>
                <a:pPr hangingPunct="0">
                  <a:lnSpc>
                    <a:spcPct val="150000"/>
                  </a:lnSpc>
                </a:pPr>
                <a:r>
                  <a:rPr lang="en-CA" altLang="zh-CN" sz="2400" dirty="0">
                    <a:cs typeface="Times New Roman" panose="02020603050405020304" pitchFamily="18" charset="0"/>
                  </a:rPr>
                  <a:t>In ECM, for TIMD mode with blending, the first mode uses reference line </a:t>
                </a:r>
                <a14:m>
                  <m:oMath xmlns:m="http://schemas.openxmlformats.org/officeDocument/2006/math">
                    <m:r>
                      <a:rPr lang="en-CA" altLang="zh-CN" sz="2400">
                        <a:cs typeface="Times New Roman" panose="02020603050405020304" pitchFamily="18" charset="0"/>
                      </a:rPr>
                      <m:t>𝑙</m:t>
                    </m:r>
                  </m:oMath>
                </a14:m>
                <a:r>
                  <a:rPr lang="en-CA" altLang="zh-CN" sz="2400" dirty="0">
                    <a:cs typeface="Times New Roman" panose="02020603050405020304" pitchFamily="18" charset="0"/>
                  </a:rPr>
                  <a:t>. While the second mode can use reference line </a:t>
                </a:r>
                <a14:m>
                  <m:oMath xmlns:m="http://schemas.openxmlformats.org/officeDocument/2006/math">
                    <m:r>
                      <a:rPr lang="en-CA" altLang="zh-CN" sz="2400">
                        <a:cs typeface="Times New Roman" panose="02020603050405020304" pitchFamily="18" charset="0"/>
                      </a:rPr>
                      <m:t>𝑙</m:t>
                    </m:r>
                  </m:oMath>
                </a14:m>
                <a:r>
                  <a:rPr lang="en-CA" altLang="zh-CN" sz="2400" dirty="0">
                    <a:cs typeface="Times New Roman" panose="02020603050405020304" pitchFamily="18" charset="0"/>
                  </a:rPr>
                  <a:t> or </a:t>
                </a:r>
                <a14:m>
                  <m:oMath xmlns:m="http://schemas.openxmlformats.org/officeDocument/2006/math">
                    <m:r>
                      <a:rPr lang="en-CA" altLang="zh-CN" sz="2400">
                        <a:cs typeface="Times New Roman" panose="02020603050405020304" pitchFamily="18" charset="0"/>
                      </a:rPr>
                      <m:t>𝑙</m:t>
                    </m:r>
                  </m:oMath>
                </a14:m>
                <a:r>
                  <a:rPr lang="en-CA" altLang="zh-CN" sz="2400" dirty="0">
                    <a:cs typeface="Times New Roman" panose="02020603050405020304" pitchFamily="18" charset="0"/>
                  </a:rPr>
                  <a:t>+1</a:t>
                </a:r>
                <a:r>
                  <a:rPr lang="en-US" altLang="zh-CN" sz="2400" dirty="0"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>
          <p:sp>
            <p:nvSpPr>
              <p:cNvPr id="8" name="内容占位符 2">
                <a:extLst>
                  <a:ext uri="{FF2B5EF4-FFF2-40B4-BE49-F238E27FC236}">
                    <a16:creationId xmlns:a16="http://schemas.microsoft.com/office/drawing/2014/main" id="{490F9A8D-FEF2-4D93-AC7E-ADD673E9945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0499" y="1382996"/>
                <a:ext cx="11808973" cy="5078764"/>
              </a:xfrm>
              <a:blipFill>
                <a:blip r:embed="rId5"/>
                <a:stretch>
                  <a:fillRect l="-6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BABB157-9C4F-4FFD-8E17-F87719D42070}"/>
                  </a:ext>
                </a:extLst>
              </p:cNvPr>
              <p:cNvSpPr txBox="1"/>
              <p:nvPr/>
            </p:nvSpPr>
            <p:spPr>
              <a:xfrm>
                <a:off x="150499" y="2525767"/>
                <a:ext cx="5863473" cy="18364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marL="342900" lvl="0" indent="-342900" algn="just" hangingPunct="0">
                  <a:spcBef>
                    <a:spcPts val="680"/>
                  </a:spcBef>
                  <a:spcAft>
                    <a:spcPts val="0"/>
                  </a:spcAft>
                  <a:buFont typeface="Times New Roman" panose="02020603050405020304" pitchFamily="18" charset="0"/>
                  <a:buChar char="–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-196215" algn="l"/>
                    <a:tab pos="180340" algn="l"/>
                    <a:tab pos="504190" algn="l"/>
                    <a:tab pos="756285" algn="l"/>
                    <a:tab pos="1008380" algn="l"/>
                    <a:tab pos="1260475" algn="l"/>
                  </a:tabLst>
                </a:pPr>
                <a:r>
                  <a:rPr lang="en-GB" altLang="zh-CN" dirty="0">
                    <a:latin typeface="Times New Roman" panose="02020603050405020304" pitchFamily="18" charset="0"/>
                  </a:rPr>
                  <a:t>If all of the following conditions are true, </a:t>
                </a:r>
                <a14:m>
                  <m:oMath xmlns:m="http://schemas.openxmlformats.org/officeDocument/2006/math">
                    <m:r>
                      <a:rPr lang="en-CA" altLang="zh-CN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𝑙</m:t>
                    </m:r>
                    <m:r>
                      <a:rPr lang="en-CA" altLang="zh-CN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+1</m:t>
                    </m:r>
                  </m:oMath>
                </a14:m>
                <a:r>
                  <a:rPr lang="en-CA" altLang="zh-CN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is chosen</a:t>
                </a:r>
                <a:r>
                  <a:rPr lang="en-GB" altLang="zh-CN" dirty="0">
                    <a:latin typeface="Times New Roman" panose="02020603050405020304" pitchFamily="18" charset="0"/>
                  </a:rPr>
                  <a:t>.</a:t>
                </a:r>
                <a:endParaRPr lang="zh-CN" altLang="zh-CN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342900" lvl="0" indent="-342900" algn="just" hangingPunct="0">
                  <a:spcBef>
                    <a:spcPts val="680"/>
                  </a:spcBef>
                  <a:spcAft>
                    <a:spcPts val="0"/>
                  </a:spcAft>
                  <a:buFont typeface="Arial" panose="020B0604020202020204" pitchFamily="34" charset="0"/>
                  <a:buChar char="•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54000" algn="l"/>
                    <a:tab pos="450215" algn="l"/>
                    <a:tab pos="504190" algn="l"/>
                    <a:tab pos="756285" algn="l"/>
                    <a:tab pos="1008380" algn="l"/>
                    <a:tab pos="1260475" algn="l"/>
                    <a:tab pos="1890395" algn="l"/>
                  </a:tabLst>
                </a:pPr>
                <a:r>
                  <a:rPr lang="en-GB" altLang="zh-CN" dirty="0"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the current block is not ISP block</a:t>
                </a:r>
                <a:endParaRPr lang="zh-CN" altLang="zh-CN" dirty="0"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  <a:p>
                <a:pPr marL="342900" lvl="0" indent="-342900" algn="just" hangingPunct="0">
                  <a:spcBef>
                    <a:spcPts val="680"/>
                  </a:spcBef>
                  <a:spcAft>
                    <a:spcPts val="0"/>
                  </a:spcAft>
                  <a:buFont typeface="Arial" panose="020B0604020202020204" pitchFamily="34" charset="0"/>
                  <a:buChar char="•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54000" algn="l"/>
                    <a:tab pos="450215" algn="l"/>
                    <a:tab pos="504190" algn="l"/>
                    <a:tab pos="756285" algn="l"/>
                    <a:tab pos="1008380" algn="l"/>
                    <a:tab pos="1260475" algn="l"/>
                    <a:tab pos="1890395" algn="l"/>
                  </a:tabLst>
                </a:pPr>
                <a:r>
                  <a:rPr lang="en-CA" altLang="zh-CN" dirty="0"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the </a:t>
                </a:r>
                <a:r>
                  <a:rPr lang="en-CA" altLang="zh-CN" u="sng" dirty="0"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second mode </a:t>
                </a:r>
                <a:r>
                  <a:rPr lang="en-CA" altLang="zh-CN" dirty="0"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is </a:t>
                </a:r>
                <a:r>
                  <a:rPr lang="en-US" altLang="zh-CN" dirty="0"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angular prediction mode</a:t>
                </a:r>
                <a:endParaRPr lang="zh-CN" altLang="zh-CN" dirty="0"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  <a:p>
                <a:pPr marL="342900" lvl="0" indent="-342900" algn="just" hangingPunct="0">
                  <a:spcBef>
                    <a:spcPts val="680"/>
                  </a:spcBef>
                  <a:spcAft>
                    <a:spcPts val="0"/>
                  </a:spcAft>
                  <a:buFont typeface="Arial" panose="020B0604020202020204" pitchFamily="34" charset="0"/>
                  <a:buChar char="•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54000" algn="l"/>
                    <a:tab pos="450215" algn="l"/>
                    <a:tab pos="504190" algn="l"/>
                    <a:tab pos="756285" algn="l"/>
                    <a:tab pos="1008380" algn="l"/>
                    <a:tab pos="1260475" algn="l"/>
                    <a:tab pos="1890395" algn="l"/>
                  </a:tabLst>
                </a:pPr>
                <a:r>
                  <a:rPr lang="en-GB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</a:t>
                </a:r>
                <a:r>
                  <a:rPr lang="en-GB" altLang="zh-CN" u="sng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second mode</a:t>
                </a:r>
                <a:r>
                  <a:rPr lang="en-GB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does not represent </a:t>
                </a:r>
                <a:r>
                  <a:rPr lang="en-GB" altLang="zh-CN" dirty="0"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non-fractional angles</a:t>
                </a:r>
                <a:endParaRPr lang="zh-CN" altLang="zh-CN" dirty="0"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  <a:p>
                <a:pPr marL="342900" lvl="0" indent="-342900" algn="just" hangingPunct="0">
                  <a:spcBef>
                    <a:spcPts val="680"/>
                  </a:spcBef>
                  <a:spcAft>
                    <a:spcPts val="0"/>
                  </a:spcAft>
                  <a:buFont typeface="Times New Roman" panose="02020603050405020304" pitchFamily="18" charset="0"/>
                  <a:buChar char="–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-196215" algn="l"/>
                    <a:tab pos="180340" algn="l"/>
                    <a:tab pos="504190" algn="l"/>
                    <a:tab pos="756285" algn="l"/>
                    <a:tab pos="1008380" algn="l"/>
                    <a:tab pos="1260475" algn="l"/>
                  </a:tabLst>
                </a:pPr>
                <a:r>
                  <a:rPr lang="en-CA" altLang="zh-CN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Otherwise, </a:t>
                </a:r>
                <a14:m>
                  <m:oMath xmlns:m="http://schemas.openxmlformats.org/officeDocument/2006/math">
                    <m:r>
                      <a:rPr lang="en-CA" altLang="zh-CN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𝑙</m:t>
                    </m:r>
                  </m:oMath>
                </a14:m>
                <a:r>
                  <a:rPr lang="en-CA" altLang="zh-CN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is chosen.</a:t>
                </a:r>
                <a:endParaRPr lang="zh-CN" altLang="zh-CN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BABB157-9C4F-4FFD-8E17-F87719D420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499" y="2525767"/>
                <a:ext cx="5863473" cy="1836400"/>
              </a:xfrm>
              <a:prstGeom prst="rect">
                <a:avLst/>
              </a:prstGeom>
              <a:blipFill>
                <a:blip r:embed="rId6"/>
                <a:stretch>
                  <a:fillRect l="-728" t="-1656" b="-43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28C5C65-543E-49F9-A23F-77203BC3EFE3}"/>
                  </a:ext>
                </a:extLst>
              </p:cNvPr>
              <p:cNvSpPr txBox="1"/>
              <p:nvPr/>
            </p:nvSpPr>
            <p:spPr>
              <a:xfrm>
                <a:off x="6096000" y="2520721"/>
                <a:ext cx="5863473" cy="367536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marL="342900" lvl="0" indent="-342900" algn="just" hangingPunct="0">
                  <a:spcBef>
                    <a:spcPts val="680"/>
                  </a:spcBef>
                  <a:spcAft>
                    <a:spcPts val="0"/>
                  </a:spcAft>
                  <a:buFont typeface="Times New Roman" panose="02020603050405020304" pitchFamily="18" charset="0"/>
                  <a:buChar char="–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-196215" algn="l"/>
                    <a:tab pos="180340" algn="l"/>
                    <a:tab pos="504190" algn="l"/>
                    <a:tab pos="756285" algn="l"/>
                    <a:tab pos="1008380" algn="l"/>
                    <a:tab pos="1260475" algn="l"/>
                  </a:tabLst>
                </a:pPr>
                <a:r>
                  <a:rPr lang="en-GB" altLang="zh-CN" dirty="0">
                    <a:latin typeface="Times New Roman" panose="02020603050405020304" pitchFamily="18" charset="0"/>
                  </a:rPr>
                  <a:t>If all of the following conditions are true, </a:t>
                </a:r>
                <a14:m>
                  <m:oMath xmlns:m="http://schemas.openxmlformats.org/officeDocument/2006/math">
                    <m:r>
                      <a:rPr lang="en-CA" altLang="zh-CN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𝑙</m:t>
                    </m:r>
                    <m:r>
                      <a:rPr lang="en-CA" altLang="zh-CN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+1</m:t>
                    </m:r>
                  </m:oMath>
                </a14:m>
                <a:r>
                  <a:rPr lang="en-CA" altLang="zh-CN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is chosen</a:t>
                </a:r>
                <a:r>
                  <a:rPr lang="en-GB" altLang="zh-CN" dirty="0">
                    <a:latin typeface="Times New Roman" panose="02020603050405020304" pitchFamily="18" charset="0"/>
                  </a:rPr>
                  <a:t>.</a:t>
                </a:r>
                <a:endParaRPr lang="zh-CN" altLang="zh-CN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342900" lvl="0" indent="-342900" algn="just" hangingPunct="0">
                  <a:spcBef>
                    <a:spcPts val="680"/>
                  </a:spcBef>
                  <a:spcAft>
                    <a:spcPts val="0"/>
                  </a:spcAft>
                  <a:buFont typeface="Arial" panose="020B0604020202020204" pitchFamily="34" charset="0"/>
                  <a:buChar char="•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54000" algn="l"/>
                    <a:tab pos="450215" algn="l"/>
                    <a:tab pos="504190" algn="l"/>
                    <a:tab pos="756285" algn="l"/>
                    <a:tab pos="1008380" algn="l"/>
                    <a:tab pos="1260475" algn="l"/>
                    <a:tab pos="1890395" algn="l"/>
                  </a:tabLst>
                </a:pPr>
                <a:r>
                  <a:rPr lang="en-GB" altLang="zh-CN" dirty="0"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the current block is not ISP block</a:t>
                </a:r>
                <a:endParaRPr lang="zh-CN" altLang="zh-CN" dirty="0"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  <a:p>
                <a:pPr marL="342900" lvl="0" indent="-342900" algn="just" hangingPunct="0">
                  <a:spcBef>
                    <a:spcPts val="680"/>
                  </a:spcBef>
                  <a:spcAft>
                    <a:spcPts val="0"/>
                  </a:spcAft>
                  <a:buFont typeface="Arial" panose="020B0604020202020204" pitchFamily="34" charset="0"/>
                  <a:buChar char="•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54000" algn="l"/>
                    <a:tab pos="450215" algn="l"/>
                    <a:tab pos="504190" algn="l"/>
                    <a:tab pos="756285" algn="l"/>
                    <a:tab pos="1008380" algn="l"/>
                    <a:tab pos="1260475" algn="l"/>
                    <a:tab pos="1890395" algn="l"/>
                  </a:tabLst>
                </a:pPr>
                <a:r>
                  <a:rPr lang="en-GB" altLang="zh-CN" dirty="0"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both the </a:t>
                </a:r>
                <a:r>
                  <a:rPr lang="en-GB" altLang="zh-CN" u="sng" dirty="0"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first mode and second mode</a:t>
                </a:r>
                <a:r>
                  <a:rPr lang="en-GB" altLang="zh-CN" dirty="0"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 are angular prediction mode</a:t>
                </a:r>
                <a:endParaRPr lang="zh-CN" altLang="zh-CN" dirty="0"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  <a:p>
                <a:pPr marL="342900" lvl="0" indent="-342900" algn="just" hangingPunct="0">
                  <a:spcBef>
                    <a:spcPts val="680"/>
                  </a:spcBef>
                  <a:spcAft>
                    <a:spcPts val="0"/>
                  </a:spcAft>
                  <a:buFont typeface="Arial" panose="020B0604020202020204" pitchFamily="34" charset="0"/>
                  <a:buChar char="•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254000" algn="l"/>
                    <a:tab pos="450215" algn="l"/>
                    <a:tab pos="504190" algn="l"/>
                    <a:tab pos="756285" algn="l"/>
                    <a:tab pos="1008380" algn="l"/>
                    <a:tab pos="1260475" algn="l"/>
                    <a:tab pos="1890395" algn="l"/>
                  </a:tabLst>
                </a:pPr>
                <a:r>
                  <a:rPr lang="en-GB" altLang="zh-CN" dirty="0"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all of the following conditions are false</a:t>
                </a:r>
                <a:endParaRPr lang="zh-CN" altLang="zh-CN" dirty="0"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  <a:p>
                <a:pPr marL="742950" lvl="1" indent="-285750" algn="just" hangingPunct="0">
                  <a:spcBef>
                    <a:spcPts val="680"/>
                  </a:spcBef>
                  <a:spcAft>
                    <a:spcPts val="0"/>
                  </a:spcAft>
                  <a:buFont typeface="Times New Roman" panose="02020603050405020304" pitchFamily="18" charset="0"/>
                  <a:buChar char="–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504190" algn="l"/>
                    <a:tab pos="756285" algn="l"/>
                    <a:tab pos="971550" algn="l"/>
                    <a:tab pos="1008380" algn="l"/>
                    <a:tab pos="1260475" algn="l"/>
                  </a:tabLst>
                </a:pPr>
                <a:r>
                  <a:rPr lang="en-GB" altLang="zh-CN" sz="1400" b="1" dirty="0">
                    <a:latin typeface="Times New Roman" panose="02020603050405020304" pitchFamily="18" charset="0"/>
                  </a:rPr>
                  <a:t>abs(predModeIntra1 – predModeIntra2) is greater than Threshold. The value of Threshold is set to 8 or 4.</a:t>
                </a:r>
                <a:endParaRPr lang="zh-CN" altLang="zh-CN" sz="1400" b="1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742950" lvl="1" indent="-285750" algn="just" hangingPunct="0">
                  <a:spcBef>
                    <a:spcPts val="680"/>
                  </a:spcBef>
                  <a:spcAft>
                    <a:spcPts val="0"/>
                  </a:spcAft>
                  <a:buFont typeface="Times New Roman" panose="02020603050405020304" pitchFamily="18" charset="0"/>
                  <a:buChar char="–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504190" algn="l"/>
                    <a:tab pos="756285" algn="l"/>
                    <a:tab pos="971550" algn="l"/>
                    <a:tab pos="1008380" algn="l"/>
                    <a:tab pos="1260475" algn="l"/>
                  </a:tabLst>
                </a:pPr>
                <a:r>
                  <a:rPr lang="en-GB" altLang="zh-CN" sz="1400" b="1" dirty="0">
                    <a:latin typeface="Times New Roman" panose="02020603050405020304" pitchFamily="18" charset="0"/>
                  </a:rPr>
                  <a:t>(predModeIntra1 - EXT_HOR_IDX) * (predModeIntra2 - EXT_HOR_IDX) is less than 0.</a:t>
                </a:r>
                <a:endParaRPr lang="zh-CN" altLang="zh-CN" sz="1400" b="1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742950" lvl="1" indent="-285750" algn="just" hangingPunct="0">
                  <a:spcBef>
                    <a:spcPts val="680"/>
                  </a:spcBef>
                  <a:spcAft>
                    <a:spcPts val="0"/>
                  </a:spcAft>
                  <a:buFont typeface="Times New Roman" panose="02020603050405020304" pitchFamily="18" charset="0"/>
                  <a:buChar char="–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504190" algn="l"/>
                    <a:tab pos="756285" algn="l"/>
                    <a:tab pos="971550" algn="l"/>
                    <a:tab pos="1008380" algn="l"/>
                    <a:tab pos="1260475" algn="l"/>
                  </a:tabLst>
                </a:pPr>
                <a:r>
                  <a:rPr lang="en-GB" altLang="zh-CN" sz="1400" b="1" dirty="0">
                    <a:latin typeface="Times New Roman" panose="02020603050405020304" pitchFamily="18" charset="0"/>
                  </a:rPr>
                  <a:t>(predModeIntra1 - EXT_VER_IDX) * (predModeIntra2 - EXT_VER_IDX) is less than 0.</a:t>
                </a:r>
                <a:endParaRPr lang="zh-CN" altLang="zh-CN" sz="1400" b="1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342900" lvl="0" indent="-342900" algn="just" hangingPunct="0">
                  <a:spcBef>
                    <a:spcPts val="680"/>
                  </a:spcBef>
                  <a:spcAft>
                    <a:spcPts val="0"/>
                  </a:spcAft>
                  <a:buFont typeface="Times New Roman" panose="02020603050405020304" pitchFamily="18" charset="0"/>
                  <a:buChar char="–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  <a:tab pos="-196215" algn="l"/>
                    <a:tab pos="180340" algn="l"/>
                    <a:tab pos="504190" algn="l"/>
                    <a:tab pos="756285" algn="l"/>
                    <a:tab pos="1008380" algn="l"/>
                    <a:tab pos="1260475" algn="l"/>
                  </a:tabLst>
                </a:pPr>
                <a:r>
                  <a:rPr lang="en-CA" altLang="zh-CN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Otherwise, </a:t>
                </a:r>
                <a14:m>
                  <m:oMath xmlns:m="http://schemas.openxmlformats.org/officeDocument/2006/math">
                    <m:r>
                      <a:rPr lang="en-CA" altLang="zh-CN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𝑙</m:t>
                    </m:r>
                  </m:oMath>
                </a14:m>
                <a:r>
                  <a:rPr lang="en-CA" altLang="zh-CN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is chosen.</a:t>
                </a:r>
                <a:endParaRPr lang="zh-CN" altLang="zh-CN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28C5C65-543E-49F9-A23F-77203BC3EF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2520721"/>
                <a:ext cx="5863473" cy="3675365"/>
              </a:xfrm>
              <a:prstGeom prst="rect">
                <a:avLst/>
              </a:prstGeom>
              <a:blipFill>
                <a:blip r:embed="rId7"/>
                <a:stretch>
                  <a:fillRect l="-624" t="-997" r="-832" b="-18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B803CEC7-7957-412D-B369-2F589733F8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3639595"/>
              </p:ext>
            </p:extLst>
          </p:nvPr>
        </p:nvGraphicFramePr>
        <p:xfrm>
          <a:off x="726386" y="4521376"/>
          <a:ext cx="4711698" cy="1781175"/>
        </p:xfrm>
        <a:graphic>
          <a:graphicData uri="http://schemas.openxmlformats.org/drawingml/2006/table">
            <a:tbl>
              <a:tblPr/>
              <a:tblGrid>
                <a:gridCol w="949506">
                  <a:extLst>
                    <a:ext uri="{9D8B030D-6E8A-4147-A177-3AD203B41FA5}">
                      <a16:colId xmlns:a16="http://schemas.microsoft.com/office/drawing/2014/main" val="3290983998"/>
                    </a:ext>
                  </a:extLst>
                </a:gridCol>
                <a:gridCol w="627032">
                  <a:extLst>
                    <a:ext uri="{9D8B030D-6E8A-4147-A177-3AD203B41FA5}">
                      <a16:colId xmlns:a16="http://schemas.microsoft.com/office/drawing/2014/main" val="1163076720"/>
                    </a:ext>
                  </a:extLst>
                </a:gridCol>
                <a:gridCol w="627032">
                  <a:extLst>
                    <a:ext uri="{9D8B030D-6E8A-4147-A177-3AD203B41FA5}">
                      <a16:colId xmlns:a16="http://schemas.microsoft.com/office/drawing/2014/main" val="2288690484"/>
                    </a:ext>
                  </a:extLst>
                </a:gridCol>
                <a:gridCol w="627032">
                  <a:extLst>
                    <a:ext uri="{9D8B030D-6E8A-4147-A177-3AD203B41FA5}">
                      <a16:colId xmlns:a16="http://schemas.microsoft.com/office/drawing/2014/main" val="77766173"/>
                    </a:ext>
                  </a:extLst>
                </a:gridCol>
                <a:gridCol w="627032">
                  <a:extLst>
                    <a:ext uri="{9D8B030D-6E8A-4147-A177-3AD203B41FA5}">
                      <a16:colId xmlns:a16="http://schemas.microsoft.com/office/drawing/2014/main" val="226319697"/>
                    </a:ext>
                  </a:extLst>
                </a:gridCol>
                <a:gridCol w="627032">
                  <a:extLst>
                    <a:ext uri="{9D8B030D-6E8A-4147-A177-3AD203B41FA5}">
                      <a16:colId xmlns:a16="http://schemas.microsoft.com/office/drawing/2014/main" val="607485292"/>
                    </a:ext>
                  </a:extLst>
                </a:gridCol>
                <a:gridCol w="627032">
                  <a:extLst>
                    <a:ext uri="{9D8B030D-6E8A-4147-A177-3AD203B41FA5}">
                      <a16:colId xmlns:a16="http://schemas.microsoft.com/office/drawing/2014/main" val="427738801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 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0327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ECM-10.0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98364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VmPeak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15152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57024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57381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8529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99857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4808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2758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242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04872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4617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73102"/>
            <a:ext cx="10515600" cy="1325562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Conclusion</a:t>
            </a:r>
            <a:endParaRPr lang="zh-CN" altLang="en-US" sz="3600" dirty="0">
              <a:solidFill>
                <a:schemeClr val="bg1"/>
              </a:solidFill>
              <a:latin typeface="Times New Roman" panose="02020603050405020304" pitchFamily="18" charset="0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8" name="内容占位符 2">
            <a:extLst>
              <a:ext uri="{FF2B5EF4-FFF2-40B4-BE49-F238E27FC236}">
                <a16:creationId xmlns:a16="http://schemas.microsoft.com/office/drawing/2014/main" id="{490F9A8D-FEF2-4D93-AC7E-ADD673E994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238" y="1382996"/>
            <a:ext cx="11223524" cy="5078764"/>
          </a:xfrm>
        </p:spPr>
        <p:txBody>
          <a:bodyPr>
            <a:noAutofit/>
          </a:bodyPr>
          <a:lstStyle/>
          <a:p>
            <a:pPr hangingPunct="0">
              <a:lnSpc>
                <a:spcPct val="150000"/>
              </a:lnSpc>
            </a:pPr>
            <a:r>
              <a:rPr lang="en-CA" altLang="zh-CN" sz="2400" dirty="0">
                <a:cs typeface="Times New Roman" panose="02020603050405020304" pitchFamily="18" charset="0"/>
              </a:rPr>
              <a:t>It is proposed to </a:t>
            </a:r>
            <a:r>
              <a:rPr lang="en-US" altLang="zh-CN" sz="2400" dirty="0">
                <a:cs typeface="Times New Roman" panose="02020603050405020304" pitchFamily="18" charset="0"/>
              </a:rPr>
              <a:t>optimize the TIMD blending mode by simply modify the conditions.</a:t>
            </a:r>
            <a:endParaRPr lang="en-CA" altLang="zh-CN" sz="1800" dirty="0">
              <a:cs typeface="Times New Roman" panose="02020603050405020304" pitchFamily="18" charset="0"/>
            </a:endParaRP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On top of ECM-10.0, it achieves</a:t>
            </a:r>
          </a:p>
          <a:p>
            <a:pPr marL="0" indent="0" hangingPunct="0">
              <a:lnSpc>
                <a:spcPct val="150000"/>
              </a:lnSpc>
              <a:buNone/>
            </a:pPr>
            <a:r>
              <a:rPr lang="en-US" altLang="zh-CN" sz="2400" dirty="0">
                <a:cs typeface="Times New Roman" panose="02020603050405020304" pitchFamily="18" charset="0"/>
              </a:rPr>
              <a:t>            AI    {-0.03%, -0.02%, -0.10%}</a:t>
            </a: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It is suggested to investigate in the next round of EE2.</a:t>
            </a:r>
          </a:p>
          <a:p>
            <a:pPr hangingPunct="0">
              <a:lnSpc>
                <a:spcPct val="150000"/>
              </a:lnSpc>
            </a:pPr>
            <a:endParaRPr lang="en-US" altLang="zh-CN" sz="2400" dirty="0">
              <a:cs typeface="Times New Roman" panose="02020603050405020304" pitchFamily="18" charset="0"/>
            </a:endParaRP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Thanks Qualcomm for cross-checking!</a:t>
            </a:r>
          </a:p>
        </p:txBody>
      </p:sp>
    </p:spTree>
    <p:extLst>
      <p:ext uri="{BB962C8B-B14F-4D97-AF65-F5344CB8AC3E}">
        <p14:creationId xmlns:p14="http://schemas.microsoft.com/office/powerpoint/2010/main" val="36366455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842"/>
            <a:ext cx="12192000" cy="686084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6076" y="572877"/>
            <a:ext cx="716013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>
                <a:solidFill>
                  <a:schemeClr val="bg1"/>
                </a:solidFill>
                <a:latin typeface="Bodoni MT Condensed" panose="02070606080606020203" pitchFamily="18" charset="0"/>
                <a:cs typeface="Segoe UI Light" panose="020B0502040204020203" pitchFamily="34" charset="0"/>
              </a:rPr>
              <a:t>THANK </a:t>
            </a:r>
          </a:p>
          <a:p>
            <a:r>
              <a:rPr lang="en-US" altLang="zh-CN" sz="11500">
                <a:solidFill>
                  <a:schemeClr val="bg1"/>
                </a:solidFill>
                <a:latin typeface="Bodoni MT Condensed" panose="02070606080606020203" pitchFamily="18" charset="0"/>
                <a:cs typeface="Segoe UI Light" panose="020B0502040204020203" pitchFamily="34" charset="0"/>
              </a:rPr>
              <a:t>YOU</a:t>
            </a:r>
            <a:endParaRPr lang="zh-CN" altLang="en-US" sz="11500" dirty="0">
              <a:solidFill>
                <a:schemeClr val="bg1"/>
              </a:solidFill>
              <a:latin typeface="Bodoni MT Condensed" panose="02070606080606020203" pitchFamily="18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893227"/>
      </p:ext>
    </p:extLst>
  </p:cSld>
  <p:clrMapOvr>
    <a:masterClrMapping/>
  </p:clrMapOvr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TM02892315[[fn=丝状]]</Template>
  <TotalTime>8476</TotalTime>
  <Words>408</Words>
  <Application>Microsoft Office PowerPoint</Application>
  <PresentationFormat>宽屏</PresentationFormat>
  <Paragraphs>91</Paragraphs>
  <Slides>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6" baseType="lpstr">
      <vt:lpstr>Meiryo UI</vt:lpstr>
      <vt:lpstr>等线</vt:lpstr>
      <vt:lpstr>宋体</vt:lpstr>
      <vt:lpstr>Arial</vt:lpstr>
      <vt:lpstr>Bodoni MT Condensed</vt:lpstr>
      <vt:lpstr>Calibri</vt:lpstr>
      <vt:lpstr>Calibri Light</vt:lpstr>
      <vt:lpstr>Cambria Math</vt:lpstr>
      <vt:lpstr>Segoe UI Light</vt:lpstr>
      <vt:lpstr>Times New Roman</vt:lpstr>
      <vt:lpstr>Wingdings 2</vt:lpstr>
      <vt:lpstr>HDOfficeLightV0</vt:lpstr>
      <vt:lpstr>JVET-AF0132 Non-EE2: Optimization of TIMD blending mode     C. Zhou, Z. lv</vt:lpstr>
      <vt:lpstr>Proposal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JVET-X EE2-related: Optimization on the second mode derivation of DIMD blending mode</dc:title>
  <dc:creator>周川</dc:creator>
  <cp:lastModifiedBy>周川</cp:lastModifiedBy>
  <cp:revision>122</cp:revision>
  <dcterms:created xsi:type="dcterms:W3CDTF">2021-09-24T18:02:39Z</dcterms:created>
  <dcterms:modified xsi:type="dcterms:W3CDTF">2023-10-14T08:23:09Z</dcterms:modified>
</cp:coreProperties>
</file>