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emf" ContentType="image/x-emf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bookmarkIdSeed="6">
  <p:sldMasterIdLst>
    <p:sldMasterId id="2147483648" r:id="rId1"/>
  </p:sldMasterIdLst>
  <p:notesMasterIdLst>
    <p:notesMasterId r:id="rId4"/>
  </p:notesMasterIdLst>
  <p:handoutMasterIdLst>
    <p:handoutMasterId r:id="rId15"/>
  </p:handoutMasterIdLst>
  <p:sldIdLst>
    <p:sldId id="289" r:id="rId3"/>
    <p:sldId id="340" r:id="rId5"/>
    <p:sldId id="351" r:id="rId6"/>
    <p:sldId id="352" r:id="rId7"/>
    <p:sldId id="361" r:id="rId8"/>
    <p:sldId id="339" r:id="rId9"/>
    <p:sldId id="343" r:id="rId10"/>
    <p:sldId id="372" r:id="rId11"/>
    <p:sldId id="367" r:id="rId12"/>
    <p:sldId id="333" r:id="rId13"/>
    <p:sldId id="334" r:id="rId1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 yz" initials="my" lastIdx="6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472C4"/>
    <a:srgbClr val="E6E6E6"/>
    <a:srgbClr val="000000"/>
    <a:srgbClr val="CFD5EA"/>
    <a:srgbClr val="E9EBF5"/>
    <a:srgbClr val="FFCCCC"/>
    <a:srgbClr val="F4B183"/>
    <a:srgbClr val="5374B1"/>
    <a:srgbClr val="1E4BA7"/>
    <a:srgbClr val="004C9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0593" autoAdjust="0"/>
  </p:normalViewPr>
  <p:slideViewPr>
    <p:cSldViewPr snapToGrid="0" showGuides="1">
      <p:cViewPr varScale="1">
        <p:scale>
          <a:sx n="100" d="100"/>
          <a:sy n="100" d="100"/>
        </p:scale>
        <p:origin x="452" y="16"/>
      </p:cViewPr>
      <p:guideLst>
        <p:guide orient="horz" pos="2156"/>
        <p:guide pos="3807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5" d="100"/>
          <a:sy n="85" d="100"/>
        </p:scale>
        <p:origin x="1968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commentAuthors" Target="commentAuthors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D2AA64E-2965-4E2F-94EB-5F959AA8738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9C6749B-331A-43E9-8BFA-938FF8CA72D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52BE357-9676-4B20-9B5A-0A6074446D6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3EEE72A-465F-4876-A9E1-D4F5B123969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en-US" altLang="zh-CN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3EEE72A-465F-4876-A9E1-D4F5B123969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en-US" alt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3EEE72A-465F-4876-A9E1-D4F5B123969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3EEE72A-465F-4876-A9E1-D4F5B123969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3EEE72A-465F-4876-A9E1-D4F5B123969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3EEE72A-465F-4876-A9E1-D4F5B123969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3EEE72A-465F-4876-A9E1-D4F5B123969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EEE72A-465F-4876-A9E1-D4F5B123969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EEE72A-465F-4876-A9E1-D4F5B123969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EEE72A-465F-4876-A9E1-D4F5B123969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1ED44-3DA1-47CE-BA70-E3B3253DFDB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493029-F1BC-4F70-959F-7E8E6212C6F4}" type="slidenum">
              <a:rPr lang="zh-CN" altLang="en-US" smtClean="0"/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1" y="-24036"/>
            <a:ext cx="12192000" cy="176688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5014129" y="1137687"/>
            <a:ext cx="2341280" cy="14768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10" name="矩形 9"/>
          <p:cNvSpPr/>
          <p:nvPr userDrawn="1"/>
        </p:nvSpPr>
        <p:spPr>
          <a:xfrm>
            <a:off x="0" y="5949951"/>
            <a:ext cx="12192000" cy="9271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/>
          </a:p>
        </p:txBody>
      </p:sp>
      <p:cxnSp>
        <p:nvCxnSpPr>
          <p:cNvPr id="11" name="直接连接符 10"/>
          <p:cNvCxnSpPr/>
          <p:nvPr userDrawn="1"/>
        </p:nvCxnSpPr>
        <p:spPr bwMode="auto">
          <a:xfrm>
            <a:off x="0" y="6837227"/>
            <a:ext cx="12184592" cy="0"/>
          </a:xfrm>
          <a:prstGeom prst="line">
            <a:avLst/>
          </a:prstGeom>
          <a:ln w="76200">
            <a:solidFill>
              <a:srgbClr val="4472C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 userDrawn="1"/>
        </p:nvCxnSpPr>
        <p:spPr bwMode="auto">
          <a:xfrm>
            <a:off x="4868" y="6748711"/>
            <a:ext cx="12184592" cy="0"/>
          </a:xfrm>
          <a:prstGeom prst="line">
            <a:avLst/>
          </a:prstGeom>
          <a:ln w="76200">
            <a:solidFill>
              <a:srgbClr val="4472C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 userDrawn="1"/>
        </p:nvCxnSpPr>
        <p:spPr bwMode="auto">
          <a:xfrm>
            <a:off x="0" y="6660195"/>
            <a:ext cx="12184592" cy="0"/>
          </a:xfrm>
          <a:prstGeom prst="line">
            <a:avLst/>
          </a:prstGeom>
          <a:ln w="76200">
            <a:solidFill>
              <a:srgbClr val="4472C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组合 23"/>
          <p:cNvGrpSpPr/>
          <p:nvPr userDrawn="1"/>
        </p:nvGrpSpPr>
        <p:grpSpPr bwMode="auto">
          <a:xfrm rot="5400000">
            <a:off x="11426434" y="6222407"/>
            <a:ext cx="509588" cy="853017"/>
            <a:chOff x="871911" y="5177756"/>
            <a:chExt cx="8272089" cy="640348"/>
          </a:xfrm>
        </p:grpSpPr>
        <p:cxnSp>
          <p:nvCxnSpPr>
            <p:cNvPr id="15" name="直接连接符 14"/>
            <p:cNvCxnSpPr/>
            <p:nvPr userDrawn="1"/>
          </p:nvCxnSpPr>
          <p:spPr>
            <a:xfrm>
              <a:off x="871911" y="51777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 userDrawn="1"/>
          </p:nvCxnSpPr>
          <p:spPr>
            <a:xfrm>
              <a:off x="871911" y="52572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 userDrawn="1"/>
          </p:nvCxnSpPr>
          <p:spPr>
            <a:xfrm>
              <a:off x="871911" y="5338241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 userDrawn="1"/>
          </p:nvCxnSpPr>
          <p:spPr>
            <a:xfrm>
              <a:off x="871911" y="5417688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 userDrawn="1"/>
          </p:nvCxnSpPr>
          <p:spPr>
            <a:xfrm>
              <a:off x="871911" y="549872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 userDrawn="1"/>
          </p:nvCxnSpPr>
          <p:spPr>
            <a:xfrm>
              <a:off x="871911" y="5578172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>
              <a:off x="871911" y="5657619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>
              <a:off x="871911" y="57386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 userDrawn="1"/>
          </p:nvCxnSpPr>
          <p:spPr>
            <a:xfrm>
              <a:off x="871911" y="58181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7" name="Picture 4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915" y="463487"/>
            <a:ext cx="1106625" cy="534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1ED44-3DA1-47CE-BA70-E3B3253DFDB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493029-F1BC-4F70-959F-7E8E6212C6F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1ED44-3DA1-47CE-BA70-E3B3253DFDB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493029-F1BC-4F70-959F-7E8E6212C6F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2" y="252425"/>
            <a:ext cx="11952817" cy="176688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5949951"/>
            <a:ext cx="12192000" cy="9271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449766"/>
            <a:ext cx="10515600" cy="2342308"/>
          </a:xfrm>
        </p:spPr>
        <p:txBody>
          <a:bodyPr anchor="b"/>
          <a:lstStyle>
            <a:lvl1pPr>
              <a:defRPr sz="28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1518025" y="4329496"/>
            <a:ext cx="9829427" cy="1500187"/>
          </a:xfrm>
        </p:spPr>
        <p:txBody>
          <a:bodyPr/>
          <a:lstStyle>
            <a:lvl1pPr marL="0" indent="0">
              <a:buNone/>
              <a:defRPr sz="2000" b="1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57175" indent="0">
              <a:buNone/>
              <a:defRPr sz="1125">
                <a:solidFill>
                  <a:schemeClr val="tx1">
                    <a:tint val="75000"/>
                  </a:schemeClr>
                </a:solidFill>
              </a:defRPr>
            </a:lvl2pPr>
            <a:lvl3pPr marL="514350" indent="0">
              <a:buNone/>
              <a:defRPr sz="1015">
                <a:solidFill>
                  <a:schemeClr val="tx1">
                    <a:tint val="75000"/>
                  </a:schemeClr>
                </a:solidFill>
              </a:defRPr>
            </a:lvl3pPr>
            <a:lvl4pPr marL="7715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4pPr>
            <a:lvl5pPr marL="10287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5pPr>
            <a:lvl6pPr marL="128587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6pPr>
            <a:lvl7pPr marL="154305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7pPr>
            <a:lvl8pPr marL="18002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8pPr>
            <a:lvl9pPr marL="20574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编辑母版文本样式</a:t>
            </a:r>
            <a:endParaRPr lang="zh-CN" altLang="en-US" dirty="0"/>
          </a:p>
        </p:txBody>
      </p:sp>
      <p:sp>
        <p:nvSpPr>
          <p:cNvPr id="72" name="矩形 71"/>
          <p:cNvSpPr/>
          <p:nvPr userDrawn="1"/>
        </p:nvSpPr>
        <p:spPr>
          <a:xfrm>
            <a:off x="1697317" y="908051"/>
            <a:ext cx="2341280" cy="14768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cxnSp>
        <p:nvCxnSpPr>
          <p:cNvPr id="94" name="直接连接符 93"/>
          <p:cNvCxnSpPr/>
          <p:nvPr userDrawn="1"/>
        </p:nvCxnSpPr>
        <p:spPr bwMode="auto">
          <a:xfrm>
            <a:off x="0" y="6833735"/>
            <a:ext cx="12184592" cy="0"/>
          </a:xfrm>
          <a:prstGeom prst="line">
            <a:avLst/>
          </a:prstGeom>
          <a:ln w="76200">
            <a:solidFill>
              <a:srgbClr val="4472C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直接连接符 94"/>
          <p:cNvCxnSpPr/>
          <p:nvPr userDrawn="1"/>
        </p:nvCxnSpPr>
        <p:spPr bwMode="auto">
          <a:xfrm>
            <a:off x="4868" y="6745219"/>
            <a:ext cx="12184592" cy="0"/>
          </a:xfrm>
          <a:prstGeom prst="line">
            <a:avLst/>
          </a:prstGeom>
          <a:ln w="76200">
            <a:solidFill>
              <a:srgbClr val="4472C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直接连接符 95"/>
          <p:cNvCxnSpPr/>
          <p:nvPr userDrawn="1"/>
        </p:nvCxnSpPr>
        <p:spPr bwMode="auto">
          <a:xfrm>
            <a:off x="0" y="6656703"/>
            <a:ext cx="12184592" cy="0"/>
          </a:xfrm>
          <a:prstGeom prst="line">
            <a:avLst/>
          </a:prstGeom>
          <a:ln w="76200">
            <a:solidFill>
              <a:srgbClr val="4472C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7" name="组合 23"/>
          <p:cNvGrpSpPr/>
          <p:nvPr userDrawn="1"/>
        </p:nvGrpSpPr>
        <p:grpSpPr bwMode="auto">
          <a:xfrm rot="5400000">
            <a:off x="11426434" y="6218917"/>
            <a:ext cx="509588" cy="853017"/>
            <a:chOff x="871911" y="5177756"/>
            <a:chExt cx="8272089" cy="640348"/>
          </a:xfrm>
        </p:grpSpPr>
        <p:cxnSp>
          <p:nvCxnSpPr>
            <p:cNvPr id="98" name="直接连接符 97"/>
            <p:cNvCxnSpPr/>
            <p:nvPr userDrawn="1"/>
          </p:nvCxnSpPr>
          <p:spPr>
            <a:xfrm>
              <a:off x="871911" y="51777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直接连接符 98"/>
            <p:cNvCxnSpPr/>
            <p:nvPr userDrawn="1"/>
          </p:nvCxnSpPr>
          <p:spPr>
            <a:xfrm>
              <a:off x="871911" y="52572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直接连接符 99"/>
            <p:cNvCxnSpPr/>
            <p:nvPr userDrawn="1"/>
          </p:nvCxnSpPr>
          <p:spPr>
            <a:xfrm>
              <a:off x="871911" y="5338241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直接连接符 100"/>
            <p:cNvCxnSpPr/>
            <p:nvPr userDrawn="1"/>
          </p:nvCxnSpPr>
          <p:spPr>
            <a:xfrm>
              <a:off x="871911" y="5417688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直接连接符 101"/>
            <p:cNvCxnSpPr/>
            <p:nvPr userDrawn="1"/>
          </p:nvCxnSpPr>
          <p:spPr>
            <a:xfrm>
              <a:off x="871911" y="549872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直接连接符 102"/>
            <p:cNvCxnSpPr/>
            <p:nvPr userDrawn="1"/>
          </p:nvCxnSpPr>
          <p:spPr>
            <a:xfrm>
              <a:off x="871911" y="5578172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直接连接符 103"/>
            <p:cNvCxnSpPr/>
            <p:nvPr userDrawn="1"/>
          </p:nvCxnSpPr>
          <p:spPr>
            <a:xfrm>
              <a:off x="871911" y="5657619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直接连接符 104"/>
            <p:cNvCxnSpPr/>
            <p:nvPr userDrawn="1"/>
          </p:nvCxnSpPr>
          <p:spPr>
            <a:xfrm>
              <a:off x="871911" y="57386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直接连接符 105"/>
            <p:cNvCxnSpPr/>
            <p:nvPr userDrawn="1"/>
          </p:nvCxnSpPr>
          <p:spPr>
            <a:xfrm>
              <a:off x="871911" y="58181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6" name="矩形 35"/>
          <p:cNvSpPr/>
          <p:nvPr userDrawn="1"/>
        </p:nvSpPr>
        <p:spPr>
          <a:xfrm>
            <a:off x="7769415" y="370713"/>
            <a:ext cx="4396423" cy="50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sz="1350" dirty="0">
                <a:solidFill>
                  <a:srgbClr val="4472C4"/>
                </a:solidFill>
                <a:latin typeface="Eras Demi ITC" panose="020B0805030504020804" pitchFamily="34" charset="0"/>
                <a:cs typeface="Aparajita" panose="020B0604020202020204" pitchFamily="34" charset="0"/>
              </a:rPr>
              <a:t>Multimedia Communication Lab.</a:t>
            </a:r>
            <a:endParaRPr lang="zh-CN" altLang="en-US" sz="1350" dirty="0">
              <a:solidFill>
                <a:srgbClr val="4472C4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pic>
        <p:nvPicPr>
          <p:cNvPr id="27" name="Picture 4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5248" y="5949716"/>
            <a:ext cx="922954" cy="445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1ED44-3DA1-47CE-BA70-E3B3253DFDB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1ED44-3DA1-47CE-BA70-E3B3253DFDB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493029-F1BC-4F70-959F-7E8E6212C6F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1ED44-3DA1-47CE-BA70-E3B3253DFDB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493029-F1BC-4F70-959F-7E8E6212C6F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1ED44-3DA1-47CE-BA70-E3B3253DFDBB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493029-F1BC-4F70-959F-7E8E6212C6F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1ED44-3DA1-47CE-BA70-E3B3253DFDB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493029-F1BC-4F70-959F-7E8E6212C6F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1ED44-3DA1-47CE-BA70-E3B3253DFDBB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493029-F1BC-4F70-959F-7E8E6212C6F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1ED44-3DA1-47CE-BA70-E3B3253DFDB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493029-F1BC-4F70-959F-7E8E6212C6F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1ED44-3DA1-47CE-BA70-E3B3253DFDB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493029-F1BC-4F70-959F-7E8E6212C6F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1.pn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21ED44-3DA1-47CE-BA70-E3B3253DFDB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152764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493029-F1BC-4F70-959F-7E8E6212C6F4}" type="slidenum">
              <a:rPr lang="zh-CN" altLang="en-US" smtClean="0"/>
            </a:fld>
            <a:endParaRPr lang="zh-CN" altLang="en-US" dirty="0"/>
          </a:p>
        </p:txBody>
      </p:sp>
      <p:cxnSp>
        <p:nvCxnSpPr>
          <p:cNvPr id="7" name="直接连接符 6"/>
          <p:cNvCxnSpPr/>
          <p:nvPr userDrawn="1"/>
        </p:nvCxnSpPr>
        <p:spPr>
          <a:xfrm>
            <a:off x="5" y="636609"/>
            <a:ext cx="8920223" cy="0"/>
          </a:xfrm>
          <a:prstGeom prst="line">
            <a:avLst/>
          </a:prstGeom>
          <a:ln w="38100">
            <a:solidFill>
              <a:srgbClr val="4472C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 userDrawn="1"/>
        </p:nvCxnSpPr>
        <p:spPr bwMode="auto">
          <a:xfrm>
            <a:off x="0" y="6837227"/>
            <a:ext cx="12184592" cy="0"/>
          </a:xfrm>
          <a:prstGeom prst="line">
            <a:avLst/>
          </a:prstGeom>
          <a:ln w="76200">
            <a:solidFill>
              <a:srgbClr val="4472C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组合 23"/>
          <p:cNvGrpSpPr/>
          <p:nvPr userDrawn="1"/>
        </p:nvGrpSpPr>
        <p:grpSpPr bwMode="auto">
          <a:xfrm rot="5400000">
            <a:off x="11426434" y="6222409"/>
            <a:ext cx="509588" cy="853017"/>
            <a:chOff x="871911" y="5177756"/>
            <a:chExt cx="8272089" cy="640348"/>
          </a:xfrm>
        </p:grpSpPr>
        <p:cxnSp>
          <p:nvCxnSpPr>
            <p:cNvPr id="10" name="直接连接符 9"/>
            <p:cNvCxnSpPr/>
            <p:nvPr userDrawn="1"/>
          </p:nvCxnSpPr>
          <p:spPr>
            <a:xfrm>
              <a:off x="871911" y="51777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 userDrawn="1"/>
          </p:nvCxnSpPr>
          <p:spPr>
            <a:xfrm>
              <a:off x="871911" y="52572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 userDrawn="1"/>
          </p:nvCxnSpPr>
          <p:spPr>
            <a:xfrm>
              <a:off x="871911" y="5338241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 userDrawn="1"/>
          </p:nvCxnSpPr>
          <p:spPr>
            <a:xfrm>
              <a:off x="871911" y="5417688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 userDrawn="1"/>
          </p:nvCxnSpPr>
          <p:spPr>
            <a:xfrm>
              <a:off x="871911" y="549872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 userDrawn="1"/>
          </p:nvCxnSpPr>
          <p:spPr>
            <a:xfrm>
              <a:off x="871911" y="5578172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 userDrawn="1"/>
          </p:nvCxnSpPr>
          <p:spPr>
            <a:xfrm>
              <a:off x="871911" y="5657619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 userDrawn="1"/>
          </p:nvCxnSpPr>
          <p:spPr>
            <a:xfrm>
              <a:off x="871911" y="57386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 userDrawn="1"/>
          </p:nvCxnSpPr>
          <p:spPr>
            <a:xfrm>
              <a:off x="871911" y="58181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" name="组合 23"/>
          <p:cNvGrpSpPr/>
          <p:nvPr userDrawn="1"/>
        </p:nvGrpSpPr>
        <p:grpSpPr bwMode="auto">
          <a:xfrm rot="5400000">
            <a:off x="8350083" y="210087"/>
            <a:ext cx="88907" cy="853017"/>
            <a:chOff x="871911" y="5177756"/>
            <a:chExt cx="8272089" cy="640348"/>
          </a:xfrm>
        </p:grpSpPr>
        <p:cxnSp>
          <p:nvCxnSpPr>
            <p:cNvPr id="20" name="直接连接符 19"/>
            <p:cNvCxnSpPr/>
            <p:nvPr userDrawn="1"/>
          </p:nvCxnSpPr>
          <p:spPr>
            <a:xfrm>
              <a:off x="871911" y="51777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>
              <a:off x="871911" y="52572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>
              <a:off x="871911" y="5338241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 userDrawn="1"/>
          </p:nvCxnSpPr>
          <p:spPr>
            <a:xfrm>
              <a:off x="871911" y="5417688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>
              <a:off x="871911" y="549872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 userDrawn="1"/>
          </p:nvCxnSpPr>
          <p:spPr>
            <a:xfrm>
              <a:off x="871911" y="5578172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 userDrawn="1"/>
          </p:nvCxnSpPr>
          <p:spPr>
            <a:xfrm>
              <a:off x="871911" y="5657619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 userDrawn="1"/>
          </p:nvCxnSpPr>
          <p:spPr>
            <a:xfrm>
              <a:off x="871911" y="57386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 userDrawn="1"/>
          </p:nvCxnSpPr>
          <p:spPr>
            <a:xfrm>
              <a:off x="871911" y="58181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3" name="Picture 4"/>
          <p:cNvPicPr>
            <a:picLocks noChangeAspect="1" noChangeArrowheads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19675" y="6392755"/>
            <a:ext cx="606548" cy="2929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emf"/><Relationship Id="rId1" Type="http://schemas.openxmlformats.org/officeDocument/2006/relationships/tags" Target="../tags/tag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emf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vmlDrawing" Target="../drawings/vmlDrawing1.v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.wmf"/><Relationship Id="rId2" Type="http://schemas.openxmlformats.org/officeDocument/2006/relationships/oleObject" Target="../embeddings/oleObject1.bin"/><Relationship Id="rId1" Type="http://schemas.openxmlformats.org/officeDocument/2006/relationships/image" Target="../media/image4.emf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5.xml"/><Relationship Id="rId5" Type="http://schemas.openxmlformats.org/officeDocument/2006/relationships/vmlDrawing" Target="../drawings/vmlDrawing2.v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7.wmf"/><Relationship Id="rId2" Type="http://schemas.openxmlformats.org/officeDocument/2006/relationships/oleObject" Target="../embeddings/oleObject2.bin"/><Relationship Id="rId1" Type="http://schemas.openxmlformats.org/officeDocument/2006/relationships/image" Target="../media/image6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028065" y="1488440"/>
            <a:ext cx="10135870" cy="2505075"/>
          </a:xfrm>
        </p:spPr>
        <p:txBody>
          <a:bodyPr anchor="ctr" anchorCtr="0">
            <a:normAutofit/>
          </a:bodyPr>
          <a:lstStyle/>
          <a:p>
            <a:r>
              <a:rPr lang="en-US" altLang="zh-CN" sz="4000" dirty="0">
                <a:latin typeface="Arial" panose="020B0604020202020204" pitchFamily="34" charset="0"/>
                <a:cs typeface="Arial" panose="020B0604020202020204" pitchFamily="34" charset="0"/>
              </a:rPr>
              <a:t>JVET-AF0122</a:t>
            </a:r>
            <a:br>
              <a:rPr lang="en-US" altLang="zh-CN" sz="4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zh-CN" sz="4000" dirty="0">
                <a:latin typeface="Arial" panose="020B0604020202020204" pitchFamily="34" charset="0"/>
                <a:cs typeface="Arial" panose="020B0604020202020204" pitchFamily="34" charset="0"/>
              </a:rPr>
              <a:t>AhG10: Lagrange multiplier optimization for chroma ALF and CCALF</a:t>
            </a:r>
            <a:endParaRPr lang="en-US" altLang="zh-CN" sz="4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822960" y="4396740"/>
            <a:ext cx="10546080" cy="1870710"/>
          </a:xfrm>
        </p:spPr>
        <p:txBody>
          <a:bodyPr>
            <a:normAutofit/>
          </a:bodyPr>
          <a:lstStyle/>
          <a:p>
            <a:r>
              <a:rPr lang="en-US" altLang="zh-CN" sz="20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Arial Unicode MS" pitchFamily="34" charset="-122"/>
                <a:cs typeface="Arial" panose="020B0604020202020204" pitchFamily="34" charset="0"/>
              </a:rPr>
              <a:t>Shaowei </a:t>
            </a:r>
            <a:r>
              <a:rPr lang="en-US" altLang="zh-CN" sz="20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Arial Unicode MS" pitchFamily="34" charset="-122"/>
                <a:cs typeface="Arial" panose="020B0604020202020204" pitchFamily="34" charset="0"/>
              </a:rPr>
              <a:t>Xie</a:t>
            </a:r>
            <a:r>
              <a:rPr lang="en-US" altLang="zh-CN" sz="20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Arial Unicode MS" pitchFamily="34" charset="-122"/>
                <a:cs typeface="Arial" panose="020B0604020202020204" pitchFamily="34" charset="0"/>
              </a:rPr>
              <a:t>, Ying Gao, </a:t>
            </a:r>
            <a:r>
              <a:rPr lang="en-US" altLang="zh-CN" sz="20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Arial Unicode MS" pitchFamily="34" charset="-122"/>
                <a:cs typeface="Arial" panose="020B0604020202020204" pitchFamily="34" charset="0"/>
              </a:rPr>
              <a:t>Menghu</a:t>
            </a:r>
            <a:r>
              <a:rPr lang="en-US" altLang="zh-CN" sz="20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Arial Unicode MS" pitchFamily="34" charset="-122"/>
                <a:cs typeface="Arial" panose="020B0604020202020204" pitchFamily="34" charset="0"/>
              </a:rPr>
              <a:t> Jia, </a:t>
            </a:r>
            <a:r>
              <a:rPr lang="en-US" altLang="zh-CN" sz="20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Arial Unicode MS" pitchFamily="34" charset="-122"/>
                <a:cs typeface="Arial" panose="020B0604020202020204" pitchFamily="34" charset="0"/>
              </a:rPr>
              <a:t>Yaxian Bai</a:t>
            </a:r>
            <a:r>
              <a:rPr lang="en-US" altLang="zh-CN" sz="20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Arial Unicode MS" pitchFamily="34" charset="-122"/>
                <a:cs typeface="Arial" panose="020B0604020202020204" pitchFamily="34" charset="0"/>
              </a:rPr>
              <a:t>, Cheng Huang, Ping Wu (ZTE Corporation)</a:t>
            </a:r>
            <a:endParaRPr lang="en-US" altLang="zh-CN" sz="20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Arial Unicode MS" pitchFamily="34" charset="-122"/>
              <a:cs typeface="Arial" panose="020B0604020202020204" pitchFamily="34" charset="0"/>
            </a:endParaRPr>
          </a:p>
          <a:p>
            <a:r>
              <a:rPr lang="en-US" altLang="zh-CN" sz="20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Arial Unicode MS" pitchFamily="34" charset="-122"/>
                <a:cs typeface="Arial" panose="020B0604020202020204" pitchFamily="34" charset="0"/>
              </a:rPr>
              <a:t> </a:t>
            </a:r>
            <a:endParaRPr lang="en-US" altLang="zh-CN" sz="20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Arial Unicode MS" pitchFamily="34" charset="-122"/>
              <a:cs typeface="Arial" panose="020B0604020202020204" pitchFamily="34" charset="0"/>
            </a:endParaRPr>
          </a:p>
          <a:p>
            <a:r>
              <a:rPr lang="en-US" altLang="zh-CN" sz="20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Arial Unicode MS" pitchFamily="34" charset="-122"/>
                <a:cs typeface="Arial" panose="020B0604020202020204" pitchFamily="34" charset="0"/>
              </a:rPr>
              <a:t>Oct. 2023</a:t>
            </a:r>
            <a:endParaRPr lang="en-US" altLang="zh-CN" sz="20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Arial Unicode MS" pitchFamily="3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932498" y="967740"/>
            <a:ext cx="10327005" cy="55448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indent="-342900" defTabSz="514350" eaLnBrk="1" hangingPunct="1">
              <a:lnSpc>
                <a:spcPct val="120000"/>
              </a:lnSpc>
              <a:spcBef>
                <a:spcPts val="565"/>
              </a:spcBef>
              <a:buClr>
                <a:srgbClr val="4472C4"/>
              </a:buClr>
              <a:buFont typeface="Wingdings" panose="05000000000000000000" pitchFamily="2" charset="2"/>
              <a:buChar char="p"/>
            </a:pPr>
            <a:r>
              <a:rPr lang="en-US" altLang="zh-CN" sz="2400" dirty="0"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</a:rPr>
              <a:t>On top of VTM-22.0:</a:t>
            </a:r>
            <a:endParaRPr lang="en-US" altLang="zh-CN" sz="2400" dirty="0">
              <a:latin typeface="Arial" panose="020B0604020202020204" pitchFamily="34" charset="0"/>
              <a:ea typeface="楷体" panose="02010609060101010101" charset="-122"/>
              <a:cs typeface="Arial" panose="020B0604020202020204" pitchFamily="34" charset="0"/>
            </a:endParaRPr>
          </a:p>
          <a:p>
            <a:pPr marL="800100" lvl="1" indent="-342900" defTabSz="514350" eaLnBrk="1" hangingPunct="1">
              <a:lnSpc>
                <a:spcPct val="120000"/>
              </a:lnSpc>
              <a:spcBef>
                <a:spcPts val="565"/>
              </a:spcBef>
              <a:buClr>
                <a:srgbClr val="4472C4"/>
              </a:buClr>
              <a:buFont typeface="Arial" panose="020B0604020202020204" pitchFamily="34" charset="0"/>
              <a:buChar char="•"/>
            </a:pPr>
            <a:r>
              <a:rPr lang="en-US" altLang="zh-CN" sz="2400" dirty="0"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</a:rPr>
              <a:t>LDB: 0.05%, -0.80%, -1.18%  {100%, 100%}</a:t>
            </a:r>
            <a:endParaRPr lang="en-US" altLang="zh-CN" sz="2400" dirty="0">
              <a:latin typeface="Arial" panose="020B0604020202020204" pitchFamily="34" charset="0"/>
              <a:ea typeface="楷体" panose="02010609060101010101" charset="-122"/>
              <a:cs typeface="Arial" panose="020B0604020202020204" pitchFamily="34" charset="0"/>
            </a:endParaRPr>
          </a:p>
          <a:p>
            <a:pPr marL="800100" lvl="1" indent="-342900" defTabSz="514350" eaLnBrk="1" hangingPunct="1">
              <a:lnSpc>
                <a:spcPct val="120000"/>
              </a:lnSpc>
              <a:spcBef>
                <a:spcPts val="565"/>
              </a:spcBef>
              <a:buClr>
                <a:srgbClr val="4472C4"/>
              </a:buClr>
              <a:buFont typeface="Arial" panose="020B0604020202020204" pitchFamily="34" charset="0"/>
              <a:buChar char="•"/>
            </a:pPr>
            <a:r>
              <a:rPr lang="en-US" altLang="zh-CN" sz="2400" dirty="0"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</a:rPr>
              <a:t>LDP: 0.02%, -0.89%, -1.03%  {100%, 101%}</a:t>
            </a:r>
            <a:endParaRPr lang="en-US" altLang="zh-CN" sz="2400" dirty="0">
              <a:latin typeface="Arial" panose="020B0604020202020204" pitchFamily="34" charset="0"/>
              <a:ea typeface="楷体" panose="02010609060101010101" charset="-122"/>
              <a:cs typeface="Arial" panose="020B0604020202020204" pitchFamily="34" charset="0"/>
            </a:endParaRPr>
          </a:p>
          <a:p>
            <a:pPr marL="342900" indent="-342900" defTabSz="514350" eaLnBrk="1" hangingPunct="1">
              <a:lnSpc>
                <a:spcPct val="120000"/>
              </a:lnSpc>
              <a:spcBef>
                <a:spcPts val="565"/>
              </a:spcBef>
              <a:buClr>
                <a:srgbClr val="4472C4"/>
              </a:buClr>
              <a:buFont typeface="Wingdings" panose="05000000000000000000" pitchFamily="2" charset="2"/>
              <a:buChar char="p"/>
            </a:pPr>
            <a:r>
              <a:rPr lang="en-US" altLang="zh-CN" sz="2400" dirty="0"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</a:rPr>
              <a:t>On top of ECM-10.0:</a:t>
            </a:r>
            <a:endParaRPr lang="en-US" altLang="zh-CN" sz="2400" dirty="0">
              <a:latin typeface="Arial" panose="020B0604020202020204" pitchFamily="34" charset="0"/>
              <a:ea typeface="楷体" panose="02010609060101010101" charset="-122"/>
              <a:cs typeface="Arial" panose="020B0604020202020204" pitchFamily="34" charset="0"/>
            </a:endParaRPr>
          </a:p>
          <a:p>
            <a:pPr marL="800100" lvl="1" indent="-342900" defTabSz="514350" eaLnBrk="1" hangingPunct="1">
              <a:lnSpc>
                <a:spcPct val="120000"/>
              </a:lnSpc>
              <a:spcBef>
                <a:spcPts val="565"/>
              </a:spcBef>
              <a:buClr>
                <a:srgbClr val="4472C4"/>
              </a:buClr>
              <a:buFont typeface="Arial" panose="020B0604020202020204" pitchFamily="34" charset="0"/>
              <a:buChar char="•"/>
            </a:pPr>
            <a:r>
              <a:rPr lang="en-US" altLang="zh-CN" sz="2400" dirty="0"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</a:rPr>
              <a:t>LDB: 0.04%, -1.89%, -1.60%  {100.0%, 100.7%}</a:t>
            </a:r>
            <a:endParaRPr lang="en-US" altLang="zh-CN" sz="2400" dirty="0">
              <a:latin typeface="Arial" panose="020B0604020202020204" pitchFamily="34" charset="0"/>
              <a:ea typeface="楷体" panose="02010609060101010101" charset="-122"/>
              <a:cs typeface="Arial" panose="020B0604020202020204" pitchFamily="34" charset="0"/>
            </a:endParaRPr>
          </a:p>
          <a:p>
            <a:pPr marL="800100" lvl="1" indent="-342900" defTabSz="514350" eaLnBrk="1" hangingPunct="1">
              <a:lnSpc>
                <a:spcPct val="120000"/>
              </a:lnSpc>
              <a:spcBef>
                <a:spcPts val="565"/>
              </a:spcBef>
              <a:buClr>
                <a:srgbClr val="4472C4"/>
              </a:buClr>
              <a:buFont typeface="Arial" panose="020B0604020202020204" pitchFamily="34" charset="0"/>
              <a:buChar char="•"/>
            </a:pPr>
            <a:r>
              <a:rPr lang="en-US" altLang="zh-CN" sz="2400" dirty="0"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</a:rPr>
              <a:t>LDP: 0.11%, -1.60%, -1.45%  {100.2%, 100.3%}</a:t>
            </a:r>
            <a:endParaRPr lang="en-US" altLang="zh-CN" sz="500" dirty="0">
              <a:latin typeface="Arial" panose="020B0604020202020204" pitchFamily="34" charset="0"/>
              <a:ea typeface="楷体" panose="02010609060101010101" charset="-122"/>
              <a:cs typeface="Arial" panose="020B0604020202020204" pitchFamily="34" charset="0"/>
            </a:endParaRPr>
          </a:p>
          <a:p>
            <a:pPr marL="342900" indent="-342900" defTabSz="514350">
              <a:lnSpc>
                <a:spcPct val="120000"/>
              </a:lnSpc>
              <a:spcBef>
                <a:spcPts val="565"/>
              </a:spcBef>
              <a:buClr>
                <a:srgbClr val="4472C4"/>
              </a:buClr>
              <a:buFont typeface="Wingdings" panose="05000000000000000000" pitchFamily="2" charset="2"/>
              <a:buChar char="p"/>
            </a:pPr>
            <a:r>
              <a:rPr lang="en-US" altLang="zh-CN" sz="2400" dirty="0"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  <a:sym typeface="+mn-ea"/>
              </a:rPr>
              <a:t>The encoding and decoding time are almost same as that of the anchor scheme due to the small modification.</a:t>
            </a:r>
            <a:endParaRPr lang="en-US" altLang="zh-CN" sz="2400" dirty="0">
              <a:latin typeface="Arial" panose="020B0604020202020204" pitchFamily="34" charset="0"/>
              <a:ea typeface="楷体" panose="02010609060101010101" charset="-122"/>
              <a:cs typeface="Arial" panose="020B0604020202020204" pitchFamily="34" charset="0"/>
              <a:sym typeface="+mn-ea"/>
            </a:endParaRPr>
          </a:p>
          <a:p>
            <a:pPr marL="342900" indent="-342900" defTabSz="514350">
              <a:lnSpc>
                <a:spcPct val="120000"/>
              </a:lnSpc>
              <a:spcBef>
                <a:spcPts val="565"/>
              </a:spcBef>
              <a:buClr>
                <a:srgbClr val="4472C4"/>
              </a:buClr>
              <a:buFont typeface="Wingdings" panose="05000000000000000000" pitchFamily="2" charset="2"/>
              <a:buChar char="p"/>
            </a:pPr>
            <a:r>
              <a:rPr lang="en-US" altLang="zh-CN" sz="2400" dirty="0"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  <a:sym typeface="+mn-ea"/>
              </a:rPr>
              <a:t>Recommend to adopt this optimization into VTM and ECM under LD </a:t>
            </a:r>
            <a:r>
              <a:rPr lang="en-US" altLang="zh-CN" sz="2400" dirty="0"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</a:rPr>
              <a:t>configuration.</a:t>
            </a:r>
            <a:endParaRPr lang="en-US" altLang="zh-CN" sz="2400" dirty="0">
              <a:latin typeface="Arial" panose="020B0604020202020204" pitchFamily="34" charset="0"/>
              <a:ea typeface="楷体" panose="02010609060101010101" charset="-122"/>
              <a:cs typeface="Arial" panose="020B0604020202020204" pitchFamily="34" charset="0"/>
            </a:endParaRPr>
          </a:p>
          <a:p>
            <a:pPr marL="342900" indent="-342900" defTabSz="514350">
              <a:lnSpc>
                <a:spcPct val="120000"/>
              </a:lnSpc>
              <a:spcBef>
                <a:spcPts val="565"/>
              </a:spcBef>
              <a:buClr>
                <a:srgbClr val="4472C4"/>
              </a:buClr>
              <a:buFont typeface="Wingdings" panose="05000000000000000000" pitchFamily="2" charset="2"/>
              <a:buChar char="p"/>
            </a:pPr>
            <a:r>
              <a:rPr lang="en-US" altLang="zh-CN" sz="2400" dirty="0"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</a:rPr>
              <a:t>Thanks to Tencent for the cross-check.</a:t>
            </a:r>
            <a:endParaRPr lang="en-US" altLang="zh-CN" sz="2400" dirty="0">
              <a:latin typeface="Arial" panose="020B0604020202020204" pitchFamily="34" charset="0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6" name="标题 1"/>
          <p:cNvSpPr txBox="1"/>
          <p:nvPr/>
        </p:nvSpPr>
        <p:spPr>
          <a:xfrm>
            <a:off x="312218" y="-12805"/>
            <a:ext cx="10515600" cy="6785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3200" b="1" dirty="0">
                <a:latin typeface="Arial" panose="020B0604020202020204" pitchFamily="34" charset="0"/>
                <a:cs typeface="Arial" panose="020B0604020202020204" pitchFamily="34" charset="0"/>
              </a:rPr>
              <a:t>Conclusion</a:t>
            </a:r>
            <a:endParaRPr lang="en-US" altLang="zh-CN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 txBox="1"/>
          <p:nvPr/>
        </p:nvSpPr>
        <p:spPr bwMode="auto">
          <a:xfrm>
            <a:off x="1300463" y="2117416"/>
            <a:ext cx="9144001" cy="2257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r>
              <a:rPr lang="en-US" altLang="zh-CN" sz="5400" kern="0" dirty="0">
                <a:solidFill>
                  <a:srgbClr val="4472C4"/>
                </a:solidFill>
                <a:ea typeface="PMingLiU" panose="02020500000000000000" pitchFamily="18" charset="-120"/>
                <a:cs typeface="Arial" panose="020B0604020202020204" pitchFamily="34" charset="0"/>
              </a:rPr>
              <a:t>Thank you</a:t>
            </a:r>
            <a:r>
              <a:rPr lang="zh-CN" altLang="en-US" sz="5400" kern="0" dirty="0">
                <a:solidFill>
                  <a:srgbClr val="4472C4"/>
                </a:solidFill>
                <a:ea typeface="PMingLiU" panose="02020500000000000000" pitchFamily="18" charset="-120"/>
                <a:cs typeface="Arial" panose="020B0604020202020204" pitchFamily="34" charset="0"/>
              </a:rPr>
              <a:t> </a:t>
            </a:r>
            <a:endParaRPr lang="zh-TW" altLang="en-US" sz="5400" kern="0" dirty="0">
              <a:solidFill>
                <a:srgbClr val="4472C4"/>
              </a:solidFill>
              <a:ea typeface="PMingLiU" panose="02020500000000000000" pitchFamily="18" charset="-12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12218" y="-12805"/>
            <a:ext cx="10515600" cy="678580"/>
          </a:xfrm>
        </p:spPr>
        <p:txBody>
          <a:bodyPr>
            <a:noAutofit/>
          </a:bodyPr>
          <a:lstStyle/>
          <a:p>
            <a:pPr algn="l">
              <a:buClrTx/>
              <a:buSzTx/>
              <a:buFontTx/>
            </a:pPr>
            <a:r>
              <a:rPr lang="en-US" altLang="zh-CN" sz="3200" b="1" dirty="0">
                <a:latin typeface="Arial" panose="020B0604020202020204" pitchFamily="34" charset="0"/>
                <a:cs typeface="Arial" panose="020B0604020202020204" pitchFamily="34" charset="0"/>
              </a:rPr>
              <a:t>Introduction</a:t>
            </a:r>
            <a:endParaRPr lang="en-US" altLang="zh-CN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1524008" y="172740"/>
            <a:ext cx="184731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688138" y="904415"/>
            <a:ext cx="9730942" cy="4001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285750" indent="-285750">
              <a:buClr>
                <a:srgbClr val="4472C4"/>
              </a:buClr>
              <a:buFont typeface="Wingdings" panose="05000000000000000000" pitchFamily="2" charset="2"/>
              <a:buChar char="p"/>
            </a:pPr>
            <a:r>
              <a:rPr lang="en-US" sz="2000" b="0" dirty="0">
                <a:latin typeface="+mn-ea"/>
              </a:rPr>
              <a:t>ALF Adaptation Parameter Set (</a:t>
            </a:r>
            <a:r>
              <a:rPr lang="en-US" sz="2000" b="1" dirty="0">
                <a:latin typeface="+mn-ea"/>
              </a:rPr>
              <a:t>ALF APS</a:t>
            </a:r>
            <a:r>
              <a:rPr lang="en-US" sz="2000" b="0" dirty="0">
                <a:latin typeface="+mn-ea"/>
              </a:rPr>
              <a:t>):</a:t>
            </a:r>
            <a:r>
              <a:rPr lang="en-US" sz="2000" b="0" dirty="0">
                <a:latin typeface="+mn-ea"/>
                <a:cs typeface="Times New Roman" panose="02020603050405020304" pitchFamily="18" charset="0"/>
              </a:rPr>
              <a:t> </a:t>
            </a:r>
            <a:r>
              <a:rPr lang="en-US" sz="2000" b="0" dirty="0">
                <a:latin typeface="+mn-ea"/>
              </a:rPr>
              <a:t>To transmit  ALF filtering coefficients. </a:t>
            </a:r>
            <a:endParaRPr lang="en-US" sz="2000" b="0" dirty="0">
              <a:latin typeface="+mn-ea"/>
            </a:endParaRPr>
          </a:p>
        </p:txBody>
      </p:sp>
      <p:graphicFrame>
        <p:nvGraphicFramePr>
          <p:cNvPr id="10" name="表格 9"/>
          <p:cNvGraphicFramePr/>
          <p:nvPr>
            <p:custDataLst>
              <p:tags r:id="rId1"/>
            </p:custDataLst>
          </p:nvPr>
        </p:nvGraphicFramePr>
        <p:xfrm>
          <a:off x="1940809" y="1713709"/>
          <a:ext cx="7713345" cy="1592580"/>
        </p:xfrm>
        <a:graphic>
          <a:graphicData uri="http://schemas.openxmlformats.org/drawingml/2006/table">
            <a:tbl>
              <a:tblPr/>
              <a:tblGrid>
                <a:gridCol w="6731635"/>
                <a:gridCol w="981710"/>
              </a:tblGrid>
              <a:tr h="26543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adaptation_parameter_set_rbsp</a:t>
                      </a:r>
                      <a:r>
                        <a:rPr lang="en-US" sz="14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 ) {</a:t>
                      </a:r>
                      <a:endParaRPr lang="en-US" altLang="en-US" sz="1400" b="0" dirty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Descriptor</a:t>
                      </a:r>
                      <a:endParaRPr lang="en-US" altLang="en-US" sz="14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543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	aps_params_type </a:t>
                      </a:r>
                      <a:endParaRPr lang="en-US" altLang="en-US" sz="1400" b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u(3)</a:t>
                      </a:r>
                      <a:endParaRPr lang="en-US" altLang="en-US" sz="1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543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	</a:t>
                      </a:r>
                      <a:r>
                        <a:rPr lang="en-US" sz="1400" b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aps_adaptation_parameter_set_id</a:t>
                      </a:r>
                      <a:endParaRPr lang="en-US" altLang="en-US" sz="1400" b="1" dirty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u(5)</a:t>
                      </a:r>
                      <a:endParaRPr lang="en-US" altLang="en-US" sz="1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543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	</a:t>
                      </a:r>
                      <a:r>
                        <a:rPr lang="en-US" sz="1400" b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aps_chroma_present_flag</a:t>
                      </a:r>
                      <a:endParaRPr lang="en-US" altLang="en-US" sz="1400" b="1" dirty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u(1)</a:t>
                      </a:r>
                      <a:endParaRPr lang="en-US" altLang="en-US" sz="1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543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	if( aps_params_type = = ALF_APS )</a:t>
                      </a:r>
                      <a:endParaRPr lang="en-US" altLang="en-US" sz="1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1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543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		</a:t>
                      </a:r>
                      <a:r>
                        <a:rPr lang="en-US" sz="1400" b="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alf_data</a:t>
                      </a:r>
                      <a:r>
                        <a:rPr lang="en-US" sz="14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 )</a:t>
                      </a:r>
                      <a:endParaRPr lang="en-US" altLang="en-US" sz="1400" b="0" dirty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1400" b="1" dirty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1" name="文本框 10"/>
          <p:cNvSpPr txBox="1"/>
          <p:nvPr/>
        </p:nvSpPr>
        <p:spPr>
          <a:xfrm>
            <a:off x="462279" y="3721486"/>
            <a:ext cx="8229601" cy="2416175"/>
          </a:xfrm>
          <a:prstGeom prst="rect">
            <a:avLst/>
          </a:prstGeom>
          <a:noFill/>
          <a:ln w="12700">
            <a:solidFill>
              <a:srgbClr val="4472C4"/>
            </a:solidFill>
            <a:prstDash val="lgDash"/>
          </a:ln>
        </p:spPr>
        <p:txBody>
          <a:bodyPr wrap="square">
            <a:spAutoFit/>
          </a:bodyPr>
          <a:lstStyle/>
          <a:p>
            <a:pPr marL="285750" indent="-285750">
              <a:lnSpc>
                <a:spcPct val="120000"/>
              </a:lnSpc>
              <a:buClr>
                <a:srgbClr val="4472C4"/>
              </a:buClr>
              <a:buFont typeface="Wingdings" panose="05000000000000000000" pitchFamily="2" charset="2"/>
              <a:buChar char="p"/>
            </a:pPr>
            <a:r>
              <a:rPr lang="en-US" b="0" dirty="0">
                <a:latin typeface="+mn-ea"/>
              </a:rPr>
              <a:t>Maximum 8 APSs in ALF_APS are listed in H.266/VVC.</a:t>
            </a:r>
            <a:endParaRPr lang="en-US" b="0" dirty="0">
              <a:latin typeface="+mn-ea"/>
            </a:endParaRPr>
          </a:p>
          <a:p>
            <a:pPr marL="285750" indent="-285750">
              <a:lnSpc>
                <a:spcPct val="120000"/>
              </a:lnSpc>
              <a:buClr>
                <a:srgbClr val="4472C4"/>
              </a:buClr>
              <a:buFont typeface="Wingdings" panose="05000000000000000000" pitchFamily="2" charset="2"/>
              <a:buChar char="p"/>
            </a:pPr>
            <a:r>
              <a:rPr lang="en-US" dirty="0">
                <a:latin typeface="+mn-ea"/>
              </a:rPr>
              <a:t>When a new ALF APS (indexed by </a:t>
            </a:r>
            <a:r>
              <a:rPr lang="en-US" altLang="zh-CN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aps_adaptation_parameter_set_id</a:t>
            </a:r>
            <a:r>
              <a:rPr lang="en-US" dirty="0">
                <a:latin typeface="+mn-ea"/>
              </a:rPr>
              <a:t>) is received, the old ALF APS with the same ID number will be overwritten.</a:t>
            </a:r>
            <a:endParaRPr lang="en-US" dirty="0">
              <a:latin typeface="+mn-ea"/>
            </a:endParaRPr>
          </a:p>
          <a:p>
            <a:pPr indent="0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dirty="0">
                <a:latin typeface="+mn-ea"/>
              </a:rPr>
              <a:t> </a:t>
            </a:r>
            <a:endParaRPr lang="en-US" dirty="0">
              <a:latin typeface="+mn-ea"/>
            </a:endParaRPr>
          </a:p>
          <a:p>
            <a:pPr marL="285750" indent="-285750">
              <a:lnSpc>
                <a:spcPct val="120000"/>
              </a:lnSpc>
              <a:buClr>
                <a:srgbClr val="4472C4"/>
              </a:buClr>
              <a:buFont typeface="Wingdings" panose="05000000000000000000" pitchFamily="2" charset="2"/>
              <a:buChar char="p"/>
            </a:pPr>
            <a:r>
              <a:rPr lang="en-US" b="1" dirty="0">
                <a:latin typeface="+mn-ea"/>
              </a:rPr>
              <a:t>LDB/LDP configuration: </a:t>
            </a:r>
            <a:r>
              <a:rPr lang="en-US" dirty="0">
                <a:latin typeface="+mn-ea"/>
              </a:rPr>
              <a:t>There is only one I frame. The ALF_APS list stores the history APS until a new APS having the same ID number is received.</a:t>
            </a:r>
            <a:endParaRPr lang="en-US" altLang="en-US" dirty="0">
              <a:latin typeface="+mn-ea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36734" y="3687490"/>
            <a:ext cx="2101354" cy="2506123"/>
          </a:xfrm>
          <a:prstGeom prst="rect">
            <a:avLst/>
          </a:prstGeom>
        </p:spPr>
      </p:pic>
      <p:sp>
        <p:nvSpPr>
          <p:cNvPr id="3" name="箭头: 左右 2"/>
          <p:cNvSpPr/>
          <p:nvPr/>
        </p:nvSpPr>
        <p:spPr>
          <a:xfrm>
            <a:off x="8792527" y="4584700"/>
            <a:ext cx="553720" cy="304800"/>
          </a:xfrm>
          <a:prstGeom prst="leftRightArrow">
            <a:avLst/>
          </a:prstGeom>
          <a:solidFill>
            <a:srgbClr val="4472C4"/>
          </a:solidFill>
          <a:ln>
            <a:solidFill>
              <a:srgbClr val="4472C4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12218" y="-12805"/>
            <a:ext cx="10515600" cy="678580"/>
          </a:xfrm>
        </p:spPr>
        <p:txBody>
          <a:bodyPr>
            <a:noAutofit/>
          </a:bodyPr>
          <a:lstStyle/>
          <a:p>
            <a:pPr algn="l">
              <a:buClrTx/>
              <a:buSzTx/>
              <a:buFontTx/>
            </a:pPr>
            <a:r>
              <a:rPr lang="en-US" altLang="zh-CN" sz="3200" b="1" dirty="0">
                <a:latin typeface="Arial" panose="020B0604020202020204" pitchFamily="34" charset="0"/>
                <a:cs typeface="Arial" panose="020B0604020202020204" pitchFamily="34" charset="0"/>
              </a:rPr>
              <a:t>ALF APS</a:t>
            </a:r>
            <a:endParaRPr lang="en-US" altLang="zh-CN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5" name="文本框 104"/>
          <p:cNvSpPr txBox="1"/>
          <p:nvPr/>
        </p:nvSpPr>
        <p:spPr>
          <a:xfrm>
            <a:off x="1220470" y="5510900"/>
            <a:ext cx="9467850" cy="8050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285750" indent="-285750">
              <a:lnSpc>
                <a:spcPct val="120000"/>
              </a:lnSpc>
              <a:buClr>
                <a:srgbClr val="4472C4"/>
              </a:buClr>
              <a:buSzPct val="80000"/>
              <a:buFont typeface="Wingdings" panose="05000000000000000000" pitchFamily="2" charset="2"/>
              <a:buChar char="l"/>
            </a:pPr>
            <a:r>
              <a:rPr lang="en-US" sz="2000" b="0" dirty="0">
                <a:latin typeface="Arial" panose="020B0604020202020204" pitchFamily="34" charset="0"/>
                <a:cs typeface="Arial" panose="020B0604020202020204" pitchFamily="34" charset="0"/>
              </a:rPr>
              <a:t>Values of these flags are decided based on the RDO criterion.</a:t>
            </a:r>
            <a:endParaRPr lang="en-US" sz="2000" b="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lnSpc>
                <a:spcPct val="120000"/>
              </a:lnSpc>
              <a:buClr>
                <a:srgbClr val="4472C4"/>
              </a:buClr>
              <a:buSzPct val="80000"/>
              <a:buFont typeface="Wingdings" panose="05000000000000000000" pitchFamily="2" charset="2"/>
              <a:buChar char="l"/>
            </a:pPr>
            <a:r>
              <a:rPr lang="en-US" altLang="zh-CN" sz="2000" b="0" dirty="0">
                <a:latin typeface="Arial" panose="020B0604020202020204" pitchFamily="34" charset="0"/>
                <a:cs typeface="Arial" panose="020B0604020202020204" pitchFamily="34" charset="0"/>
              </a:rPr>
              <a:t>A new ALF APS is transmitted if one of the four flags equal to 1.</a:t>
            </a:r>
            <a:endParaRPr lang="en-US" altLang="en-US" sz="2000" b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981698" y="1109979"/>
            <a:ext cx="3958590" cy="41211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lstStyle/>
          <a:p>
            <a:pPr marL="285750" indent="-285750">
              <a:lnSpc>
                <a:spcPct val="120000"/>
              </a:lnSpc>
              <a:buClr>
                <a:srgbClr val="4472C4"/>
              </a:buClr>
              <a:buFont typeface="Wingdings" panose="05000000000000000000" pitchFamily="2" charset="2"/>
              <a:buChar char="p"/>
            </a:pPr>
            <a:r>
              <a:rPr lang="en-US" b="0" dirty="0">
                <a:latin typeface="+mn-ea"/>
              </a:rPr>
              <a:t>Four types of filtering coefficients</a:t>
            </a:r>
            <a:endParaRPr lang="en-US" dirty="0">
              <a:latin typeface="+mn-ea"/>
            </a:endParaRPr>
          </a:p>
          <a:p>
            <a:pPr marL="742950" lvl="1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dirty="0">
                <a:latin typeface="+mn-ea"/>
              </a:rPr>
              <a:t>L</a:t>
            </a:r>
            <a:r>
              <a:rPr lang="en-US" b="0" dirty="0">
                <a:latin typeface="+mn-ea"/>
              </a:rPr>
              <a:t>uma</a:t>
            </a:r>
            <a:r>
              <a:rPr lang="en-US" b="0" dirty="0">
                <a:latin typeface="+mn-ea"/>
                <a:cs typeface="Times New Roman" panose="02020603050405020304" pitchFamily="18" charset="0"/>
              </a:rPr>
              <a:t> </a:t>
            </a:r>
            <a:r>
              <a:rPr lang="en-US" b="0" dirty="0">
                <a:latin typeface="+mn-ea"/>
              </a:rPr>
              <a:t>ALF coefficients</a:t>
            </a:r>
            <a:endParaRPr lang="en-US" b="0" dirty="0">
              <a:latin typeface="+mn-ea"/>
            </a:endParaRPr>
          </a:p>
          <a:p>
            <a:pPr marL="742950" lvl="1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dirty="0">
                <a:latin typeface="+mn-ea"/>
              </a:rPr>
              <a:t>C</a:t>
            </a:r>
            <a:r>
              <a:rPr lang="en-US" b="0" dirty="0">
                <a:latin typeface="+mn-ea"/>
              </a:rPr>
              <a:t>hroma ALF coefficients</a:t>
            </a:r>
            <a:endParaRPr lang="en-US" b="0" dirty="0">
              <a:latin typeface="+mn-ea"/>
            </a:endParaRPr>
          </a:p>
          <a:p>
            <a:pPr marL="742950" lvl="1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b="0" dirty="0">
                <a:latin typeface="+mn-ea"/>
              </a:rPr>
              <a:t>CCALF </a:t>
            </a:r>
            <a:r>
              <a:rPr lang="en-US" b="0" dirty="0" err="1">
                <a:latin typeface="+mn-ea"/>
              </a:rPr>
              <a:t>Cb</a:t>
            </a:r>
            <a:r>
              <a:rPr lang="en-US" b="0" dirty="0">
                <a:latin typeface="+mn-ea"/>
              </a:rPr>
              <a:t> coefficients</a:t>
            </a:r>
            <a:endParaRPr lang="en-US" dirty="0">
              <a:latin typeface="+mn-ea"/>
            </a:endParaRPr>
          </a:p>
          <a:p>
            <a:pPr marL="742950" lvl="1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b="0" dirty="0">
                <a:latin typeface="+mn-ea"/>
              </a:rPr>
              <a:t>CCALF Cr</a:t>
            </a:r>
            <a:r>
              <a:rPr lang="en-US" b="0" dirty="0">
                <a:latin typeface="+mn-ea"/>
                <a:cs typeface="Times New Roman" panose="02020603050405020304" pitchFamily="18" charset="0"/>
              </a:rPr>
              <a:t> </a:t>
            </a:r>
            <a:r>
              <a:rPr lang="en-US" b="0" dirty="0">
                <a:latin typeface="+mn-ea"/>
              </a:rPr>
              <a:t>coefficients</a:t>
            </a:r>
            <a:endParaRPr lang="en-US" b="0" dirty="0">
              <a:latin typeface="+mn-ea"/>
            </a:endParaRPr>
          </a:p>
          <a:p>
            <a:pPr indent="279400">
              <a:lnSpc>
                <a:spcPct val="120000"/>
              </a:lnSpc>
            </a:pPr>
            <a:endParaRPr lang="en-US" b="0" dirty="0">
              <a:latin typeface="+mn-ea"/>
            </a:endParaRPr>
          </a:p>
          <a:p>
            <a:pPr marL="285750" indent="-285750">
              <a:lnSpc>
                <a:spcPct val="120000"/>
              </a:lnSpc>
              <a:buClr>
                <a:srgbClr val="4472C4"/>
              </a:buClr>
              <a:buFont typeface="Wingdings" panose="05000000000000000000" pitchFamily="2" charset="2"/>
              <a:buChar char="p"/>
            </a:pPr>
            <a:r>
              <a:rPr lang="en-US" dirty="0">
                <a:latin typeface="+mn-ea"/>
              </a:rPr>
              <a:t>F</a:t>
            </a:r>
            <a:r>
              <a:rPr lang="en-US" b="0" dirty="0">
                <a:latin typeface="+mn-ea"/>
              </a:rPr>
              <a:t>our individual ON/OFF flags</a:t>
            </a:r>
            <a:endParaRPr lang="en-US" b="1" dirty="0">
              <a:latin typeface="+mn-ea"/>
            </a:endParaRPr>
          </a:p>
          <a:p>
            <a:pPr marL="742950" lvl="1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b="1" dirty="0" err="1">
                <a:latin typeface="Times New Roman" panose="02020603050405020304" pitchFamily="18" charset="0"/>
              </a:rPr>
              <a:t>alf_luma_filter_signal_flag</a:t>
            </a:r>
            <a:r>
              <a:rPr lang="en-US" b="1" dirty="0">
                <a:latin typeface="Times New Roman" panose="02020603050405020304" pitchFamily="18" charset="0"/>
              </a:rPr>
              <a:t> </a:t>
            </a:r>
            <a:endParaRPr lang="en-US" b="1" dirty="0">
              <a:latin typeface="Times New Roman" panose="02020603050405020304" pitchFamily="18" charset="0"/>
            </a:endParaRPr>
          </a:p>
          <a:p>
            <a:pPr marL="742950" lvl="1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b="1" dirty="0" err="1">
                <a:latin typeface="Times New Roman" panose="02020603050405020304" pitchFamily="18" charset="0"/>
              </a:rPr>
              <a:t>alf_chroma_filter_signal_flag</a:t>
            </a:r>
            <a:endParaRPr lang="en-US" b="1" dirty="0">
              <a:latin typeface="Times New Roman" panose="02020603050405020304" pitchFamily="18" charset="0"/>
            </a:endParaRPr>
          </a:p>
          <a:p>
            <a:pPr marL="742950" lvl="1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b="1" dirty="0" err="1">
                <a:latin typeface="Times New Roman" panose="02020603050405020304" pitchFamily="18" charset="0"/>
              </a:rPr>
              <a:t>alf_cc_cb_filter_signal_flag</a:t>
            </a:r>
            <a:r>
              <a:rPr lang="en-US" b="0" dirty="0">
                <a:latin typeface="Times New Roman" panose="02020603050405020304" pitchFamily="18" charset="0"/>
              </a:rPr>
              <a:t>  </a:t>
            </a:r>
            <a:endParaRPr lang="en-US" b="1" dirty="0">
              <a:latin typeface="Times New Roman" panose="02020603050405020304" pitchFamily="18" charset="0"/>
            </a:endParaRPr>
          </a:p>
          <a:p>
            <a:pPr marL="742950" lvl="1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b="1" dirty="0" err="1">
                <a:latin typeface="Times New Roman" panose="02020603050405020304" pitchFamily="18" charset="0"/>
              </a:rPr>
              <a:t>alf_cc_cr_filter_signal_flag</a:t>
            </a:r>
            <a:endParaRPr lang="en-US" altLang="en-US" b="1" dirty="0">
              <a:latin typeface="Times New Roman" panose="02020603050405020304" pitchFamily="18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0630" y="1076325"/>
            <a:ext cx="5425440" cy="428053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12218" y="-12805"/>
            <a:ext cx="10515600" cy="678580"/>
          </a:xfrm>
        </p:spPr>
        <p:txBody>
          <a:bodyPr>
            <a:noAutofit/>
          </a:bodyPr>
          <a:lstStyle/>
          <a:p>
            <a:pPr algn="l">
              <a:buClrTx/>
              <a:buSzTx/>
              <a:buFontTx/>
            </a:pPr>
            <a:r>
              <a:rPr lang="en-US" altLang="zh-CN" sz="3200" b="1" dirty="0">
                <a:latin typeface="Arial" panose="020B0604020202020204" pitchFamily="34" charset="0"/>
                <a:cs typeface="Arial" panose="020B0604020202020204" pitchFamily="34" charset="0"/>
              </a:rPr>
              <a:t>ALF RDO Decision (Luma)</a:t>
            </a:r>
            <a:endParaRPr lang="en-US" altLang="zh-CN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1524008" y="172740"/>
            <a:ext cx="184731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8250607" y="1604255"/>
            <a:ext cx="3742690" cy="124700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285750" indent="-285750">
              <a:lnSpc>
                <a:spcPct val="120000"/>
              </a:lnSpc>
              <a:buClr>
                <a:srgbClr val="4472C4"/>
              </a:buClr>
              <a:buSzPct val="80000"/>
              <a:buFont typeface="Wingdings" panose="05000000000000000000" pitchFamily="2" charset="2"/>
              <a:buChar char="l"/>
            </a:pPr>
            <a:r>
              <a:rPr lang="en-US" sz="1600" b="0" dirty="0">
                <a:latin typeface="+mn-ea"/>
              </a:rPr>
              <a:t>Skip ALF</a:t>
            </a:r>
            <a:endParaRPr lang="en-US" sz="1600" b="0" dirty="0">
              <a:latin typeface="+mn-ea"/>
            </a:endParaRPr>
          </a:p>
          <a:p>
            <a:pPr marL="285750" indent="-285750">
              <a:lnSpc>
                <a:spcPct val="120000"/>
              </a:lnSpc>
              <a:buClr>
                <a:srgbClr val="4472C4"/>
              </a:buClr>
              <a:buSzPct val="80000"/>
              <a:buFont typeface="Wingdings" panose="05000000000000000000" pitchFamily="2" charset="2"/>
              <a:buChar char="l"/>
            </a:pPr>
            <a:r>
              <a:rPr lang="en-US" sz="1600" b="0" dirty="0">
                <a:latin typeface="+mn-ea"/>
              </a:rPr>
              <a:t>New</a:t>
            </a:r>
            <a:r>
              <a:rPr lang="en-US" sz="1600" b="0" dirty="0">
                <a:latin typeface="+mn-ea"/>
                <a:cs typeface="Times New Roman" panose="02020603050405020304" pitchFamily="18" charset="0"/>
              </a:rPr>
              <a:t> </a:t>
            </a:r>
            <a:r>
              <a:rPr lang="en-US" sz="1600" b="0" dirty="0">
                <a:latin typeface="+mn-ea"/>
              </a:rPr>
              <a:t>ALF APS </a:t>
            </a:r>
            <a:endParaRPr lang="en-US" sz="1600" b="0" dirty="0">
              <a:latin typeface="+mn-ea"/>
            </a:endParaRPr>
          </a:p>
          <a:p>
            <a:pPr marL="285750" indent="-285750">
              <a:lnSpc>
                <a:spcPct val="120000"/>
              </a:lnSpc>
              <a:buClr>
                <a:srgbClr val="4472C4"/>
              </a:buClr>
              <a:buSzPct val="80000"/>
              <a:buFont typeface="Wingdings" panose="05000000000000000000" pitchFamily="2" charset="2"/>
              <a:buChar char="l"/>
            </a:pPr>
            <a:r>
              <a:rPr lang="en-US" sz="1600" b="0" dirty="0">
                <a:latin typeface="+mn-ea"/>
              </a:rPr>
              <a:t>Pre-defined fixed filter sets </a:t>
            </a:r>
            <a:endParaRPr lang="en-US" sz="1600" b="0" dirty="0">
              <a:latin typeface="+mn-ea"/>
            </a:endParaRPr>
          </a:p>
          <a:p>
            <a:pPr marL="285750" indent="-285750">
              <a:lnSpc>
                <a:spcPct val="120000"/>
              </a:lnSpc>
              <a:buClr>
                <a:srgbClr val="4472C4"/>
              </a:buClr>
              <a:buSzPct val="80000"/>
              <a:buFont typeface="Wingdings" panose="05000000000000000000" pitchFamily="2" charset="2"/>
              <a:buChar char="l"/>
            </a:pPr>
            <a:r>
              <a:rPr lang="en-US" sz="1600" b="0" dirty="0">
                <a:latin typeface="+mn-ea"/>
              </a:rPr>
              <a:t>ALF </a:t>
            </a:r>
            <a:r>
              <a:rPr lang="en-US" sz="1600" b="0">
                <a:latin typeface="+mn-ea"/>
              </a:rPr>
              <a:t>APS stored in </a:t>
            </a:r>
            <a:r>
              <a:rPr lang="en-US" sz="1600" b="0" dirty="0">
                <a:latin typeface="+mn-ea"/>
              </a:rPr>
              <a:t>the ALF_APS list</a:t>
            </a:r>
            <a:endParaRPr lang="en-US" altLang="en-US" sz="1600" b="0" dirty="0">
              <a:latin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659266" y="3751797"/>
            <a:ext cx="4278734" cy="72660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285750" indent="-285750">
              <a:lnSpc>
                <a:spcPct val="120000"/>
              </a:lnSpc>
              <a:buClr>
                <a:srgbClr val="4472C4"/>
              </a:buClr>
              <a:buFont typeface="Wingdings" panose="05000000000000000000" pitchFamily="2" charset="2"/>
              <a:buChar char="p"/>
            </a:pPr>
            <a:r>
              <a:rPr lang="en-US" dirty="0">
                <a:latin typeface="+mn-ea"/>
                <a:sym typeface="+mn-ea"/>
              </a:rPr>
              <a:t>The RD costs of these luma ALF solutions are calculated as: </a:t>
            </a:r>
            <a:endParaRPr lang="en-US" altLang="en-US" dirty="0">
              <a:latin typeface="+mn-ea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659266" y="1171800"/>
            <a:ext cx="412369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285750" indent="-285750">
              <a:buClr>
                <a:srgbClr val="4472C4"/>
              </a:buClr>
              <a:buFont typeface="Wingdings" panose="05000000000000000000" pitchFamily="2" charset="2"/>
              <a:buChar char="p"/>
            </a:pPr>
            <a:r>
              <a:rPr lang="en-US" b="0" dirty="0">
                <a:latin typeface="+mn-ea"/>
              </a:rPr>
              <a:t>The candidate ALF solutions:</a:t>
            </a:r>
            <a:endParaRPr lang="en-US" altLang="en-US" b="0" dirty="0">
              <a:latin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5157" y="1196975"/>
            <a:ext cx="7232473" cy="405835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</p:pic>
      <p:sp>
        <p:nvSpPr>
          <p:cNvPr id="9" name="文本框 8"/>
          <p:cNvSpPr txBox="1"/>
          <p:nvPr/>
        </p:nvSpPr>
        <p:spPr>
          <a:xfrm>
            <a:off x="803910" y="5575935"/>
            <a:ext cx="9991725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285750" indent="-285750">
              <a:lnSpc>
                <a:spcPct val="120000"/>
              </a:lnSpc>
              <a:buClr>
                <a:srgbClr val="4472C4"/>
              </a:buClr>
              <a:buSzPct val="80000"/>
              <a:buFont typeface="Wingdings" panose="05000000000000000000" pitchFamily="2" charset="2"/>
              <a:buChar char="l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If the new ALF APS has a smallest RD cost, </a:t>
            </a:r>
            <a:r>
              <a:rPr lang="en-US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alf_luma_filter_signal_flag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is set to 1. </a:t>
            </a:r>
            <a:r>
              <a:rPr lang="en-US" altLang="zh-CN" sz="2000" b="0" dirty="0">
                <a:latin typeface="Arial" panose="020B0604020202020204" pitchFamily="34" charset="0"/>
                <a:cs typeface="Arial" panose="020B0604020202020204" pitchFamily="34" charset="0"/>
              </a:rPr>
              <a:t>A new ALF APS will be transmitted.</a:t>
            </a:r>
            <a:endParaRPr lang="en-US" altLang="en-US" sz="2000" b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3" name="对象 -2147482624"/>
          <p:cNvGraphicFramePr>
            <a:graphicFrameLocks noChangeAspect="1"/>
          </p:cNvGraphicFramePr>
          <p:nvPr/>
        </p:nvGraphicFramePr>
        <p:xfrm>
          <a:off x="8354695" y="4727575"/>
          <a:ext cx="2888615" cy="4337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2" imgW="1574800" imgH="241300" progId="Equation.DSMT4">
                  <p:embed/>
                </p:oleObj>
              </mc:Choice>
              <mc:Fallback>
                <p:oleObj name="" r:id="rId2" imgW="1574800" imgH="241300" progId="Equation.DSMT4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8354695" y="4727575"/>
                        <a:ext cx="2888615" cy="43370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12218" y="-12805"/>
            <a:ext cx="10515600" cy="678580"/>
          </a:xfrm>
        </p:spPr>
        <p:txBody>
          <a:bodyPr>
            <a:noAutofit/>
          </a:bodyPr>
          <a:lstStyle/>
          <a:p>
            <a:pPr algn="l">
              <a:buClrTx/>
              <a:buSzTx/>
              <a:buFontTx/>
            </a:pPr>
            <a:r>
              <a:rPr lang="en-US" altLang="zh-CN" sz="3200" b="1" dirty="0">
                <a:latin typeface="Arial" panose="020B0604020202020204" pitchFamily="34" charset="0"/>
                <a:cs typeface="Arial" panose="020B0604020202020204" pitchFamily="34" charset="0"/>
              </a:rPr>
              <a:t>ALF RDO Decision (Chroma)</a:t>
            </a:r>
            <a:endParaRPr lang="en-US" altLang="zh-CN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1524008" y="172740"/>
            <a:ext cx="184731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7878254" y="1574585"/>
            <a:ext cx="3525647" cy="105900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285750" indent="-285750">
              <a:lnSpc>
                <a:spcPct val="120000"/>
              </a:lnSpc>
              <a:buClr>
                <a:srgbClr val="4472C4"/>
              </a:buClr>
              <a:buSzPct val="80000"/>
              <a:buFont typeface="Wingdings" panose="05000000000000000000" pitchFamily="2" charset="2"/>
              <a:buChar char="l"/>
            </a:pPr>
            <a:r>
              <a:rPr lang="en-US" b="0" dirty="0">
                <a:latin typeface="+mn-ea"/>
              </a:rPr>
              <a:t>Skip ALF</a:t>
            </a:r>
            <a:endParaRPr lang="en-US" b="0" dirty="0">
              <a:latin typeface="+mn-ea"/>
            </a:endParaRPr>
          </a:p>
          <a:p>
            <a:pPr marL="285750" indent="-285750">
              <a:lnSpc>
                <a:spcPct val="120000"/>
              </a:lnSpc>
              <a:buClr>
                <a:srgbClr val="4472C4"/>
              </a:buClr>
              <a:buSzPct val="80000"/>
              <a:buFont typeface="Wingdings" panose="05000000000000000000" pitchFamily="2" charset="2"/>
              <a:buChar char="l"/>
            </a:pPr>
            <a:r>
              <a:rPr lang="en-US" b="0" dirty="0">
                <a:latin typeface="+mn-ea"/>
              </a:rPr>
              <a:t>New</a:t>
            </a:r>
            <a:r>
              <a:rPr lang="en-US" b="0" dirty="0">
                <a:latin typeface="+mn-ea"/>
                <a:cs typeface="Times New Roman" panose="02020603050405020304" pitchFamily="18" charset="0"/>
              </a:rPr>
              <a:t> </a:t>
            </a:r>
            <a:r>
              <a:rPr lang="en-US" b="0" dirty="0">
                <a:latin typeface="+mn-ea"/>
              </a:rPr>
              <a:t>ALF APS </a:t>
            </a:r>
            <a:endParaRPr lang="en-US" b="0" dirty="0">
              <a:latin typeface="+mn-ea"/>
            </a:endParaRPr>
          </a:p>
          <a:p>
            <a:pPr marL="285750" indent="-285750">
              <a:lnSpc>
                <a:spcPct val="120000"/>
              </a:lnSpc>
              <a:buClr>
                <a:srgbClr val="4472C4"/>
              </a:buClr>
              <a:buSzPct val="80000"/>
              <a:buFont typeface="Wingdings" panose="05000000000000000000" pitchFamily="2" charset="2"/>
              <a:buChar char="l"/>
            </a:pPr>
            <a:r>
              <a:rPr lang="en-US" b="0" dirty="0">
                <a:latin typeface="+mn-ea"/>
              </a:rPr>
              <a:t>ALF APS in the ALF_APS list</a:t>
            </a:r>
            <a:endParaRPr lang="en-US" altLang="en-US" b="0" dirty="0">
              <a:latin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579233" y="2991242"/>
            <a:ext cx="4281022" cy="6463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285750" indent="-285750">
              <a:buClr>
                <a:srgbClr val="4472C4"/>
              </a:buClr>
              <a:buFont typeface="Wingdings" panose="05000000000000000000" pitchFamily="2" charset="2"/>
              <a:buChar char="p"/>
            </a:pPr>
            <a:r>
              <a:rPr lang="en-US" dirty="0">
                <a:latin typeface="+mn-ea"/>
                <a:sym typeface="+mn-ea"/>
              </a:rPr>
              <a:t>The RD costs of these chroma ALF solutions are calculated as: </a:t>
            </a:r>
            <a:endParaRPr lang="en-US" altLang="en-US" dirty="0">
              <a:latin typeface="+mn-ea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579233" y="1170725"/>
            <a:ext cx="4123690" cy="4001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285750" indent="-285750">
              <a:buClr>
                <a:srgbClr val="4472C4"/>
              </a:buClr>
              <a:buFont typeface="Wingdings" panose="05000000000000000000" pitchFamily="2" charset="2"/>
              <a:buChar char="p"/>
            </a:pPr>
            <a:r>
              <a:rPr lang="en-US" sz="2000" b="0" dirty="0">
                <a:latin typeface="+mn-ea"/>
              </a:rPr>
              <a:t>The candidate ALF solutions:</a:t>
            </a:r>
            <a:endParaRPr lang="en-US" altLang="en-US" sz="2000" b="0" dirty="0">
              <a:latin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31013" y="4680733"/>
            <a:ext cx="9996805" cy="1522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285750" indent="-285750">
              <a:buClr>
                <a:srgbClr val="4472C4"/>
              </a:buClr>
              <a:buFont typeface="Wingdings" panose="05000000000000000000" pitchFamily="2" charset="2"/>
              <a:buChar char="p"/>
            </a:pPr>
            <a:r>
              <a:rPr lang="en-US" b="0" dirty="0">
                <a:latin typeface="+mn-ea"/>
              </a:rPr>
              <a:t>The RDO decisions for luma ALF, chroma ALF, CCALF </a:t>
            </a:r>
            <a:r>
              <a:rPr lang="en-US" b="0" dirty="0" err="1">
                <a:latin typeface="+mn-ea"/>
              </a:rPr>
              <a:t>Cb</a:t>
            </a:r>
            <a:r>
              <a:rPr lang="en-US" b="0" dirty="0">
                <a:latin typeface="+mn-ea"/>
              </a:rPr>
              <a:t>, and CCALF Cr are independent.</a:t>
            </a:r>
            <a:endParaRPr lang="en-US" b="1" dirty="0">
              <a:latin typeface="Times New Roman" panose="02020603050405020304" pitchFamily="18" charset="0"/>
            </a:endParaRPr>
          </a:p>
          <a:p>
            <a:pPr marL="684530" lvl="1" indent="-384175" fontAlgn="auto">
              <a:lnSpc>
                <a:spcPct val="125000"/>
              </a:lnSpc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b="1" dirty="0" err="1">
                <a:latin typeface="Times New Roman" panose="02020603050405020304" pitchFamily="18" charset="0"/>
                <a:sym typeface="+mn-ea"/>
              </a:rPr>
              <a:t>alf_chroma_filter_signal_flag</a:t>
            </a:r>
            <a:endParaRPr lang="en-US" b="1" dirty="0">
              <a:latin typeface="Times New Roman" panose="02020603050405020304" pitchFamily="18" charset="0"/>
            </a:endParaRPr>
          </a:p>
          <a:p>
            <a:pPr marL="684530" lvl="1" indent="-384175" fontAlgn="auto">
              <a:lnSpc>
                <a:spcPct val="125000"/>
              </a:lnSpc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b="1" dirty="0" err="1">
                <a:latin typeface="Times New Roman" panose="02020603050405020304" pitchFamily="18" charset="0"/>
                <a:sym typeface="+mn-ea"/>
              </a:rPr>
              <a:t>alf_cc_cb_filter_signal_flag</a:t>
            </a:r>
            <a:r>
              <a:rPr lang="en-US" dirty="0">
                <a:latin typeface="Times New Roman" panose="02020603050405020304" pitchFamily="18" charset="0"/>
                <a:sym typeface="+mn-ea"/>
              </a:rPr>
              <a:t>  </a:t>
            </a:r>
            <a:endParaRPr lang="en-US" b="1" dirty="0">
              <a:latin typeface="Times New Roman" panose="02020603050405020304" pitchFamily="18" charset="0"/>
            </a:endParaRPr>
          </a:p>
          <a:p>
            <a:pPr marL="684530" lvl="1" indent="-384175" fontAlgn="auto">
              <a:lnSpc>
                <a:spcPct val="125000"/>
              </a:lnSpc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b="1" dirty="0" err="1">
                <a:latin typeface="Times New Roman" panose="02020603050405020304" pitchFamily="18" charset="0"/>
                <a:sym typeface="+mn-ea"/>
              </a:rPr>
              <a:t>alf_cc_cr_filter_signal_flag</a:t>
            </a:r>
            <a:endParaRPr lang="en-US" altLang="en-US" b="0" dirty="0">
              <a:latin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2330" y="1228090"/>
            <a:ext cx="6497320" cy="302006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</p:pic>
      <p:graphicFrame>
        <p:nvGraphicFramePr>
          <p:cNvPr id="3" name="对象 -2147482622"/>
          <p:cNvGraphicFramePr>
            <a:graphicFrameLocks noChangeAspect="1"/>
          </p:cNvGraphicFramePr>
          <p:nvPr/>
        </p:nvGraphicFramePr>
        <p:xfrm>
          <a:off x="8112760" y="3834130"/>
          <a:ext cx="3214370" cy="3924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2" imgW="1943100" imgH="241300" progId="Equation.DSMT4">
                  <p:embed/>
                </p:oleObj>
              </mc:Choice>
              <mc:Fallback>
                <p:oleObj name="" r:id="rId2" imgW="1943100" imgH="241300" progId="Equation.DSMT4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8112760" y="3834130"/>
                        <a:ext cx="3214370" cy="39243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1006356" y="955535"/>
            <a:ext cx="9931637" cy="12655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285750" indent="-285750">
              <a:lnSpc>
                <a:spcPct val="130000"/>
              </a:lnSpc>
              <a:buClr>
                <a:srgbClr val="4472C4"/>
              </a:buClr>
              <a:buFont typeface="Wingdings" panose="05000000000000000000" pitchFamily="2" charset="2"/>
              <a:buChar char="p"/>
            </a:pPr>
            <a:r>
              <a:rPr lang="en-US" sz="2000" dirty="0">
                <a:latin typeface="+mn-ea"/>
              </a:rPr>
              <a:t>E</a:t>
            </a:r>
            <a:r>
              <a:rPr lang="en-US" sz="2000" b="0" dirty="0">
                <a:latin typeface="+mn-ea"/>
              </a:rPr>
              <a:t>ncoder optimization </a:t>
            </a:r>
            <a:endParaRPr lang="en-US" sz="2000" b="0" dirty="0">
              <a:latin typeface="+mn-ea"/>
            </a:endParaRPr>
          </a:p>
          <a:p>
            <a:pPr marL="742950" lvl="1" indent="-285750">
              <a:lnSpc>
                <a:spcPct val="140000"/>
              </a:lnSpc>
              <a:buClr>
                <a:srgbClr val="4472C4"/>
              </a:buClr>
              <a:buSzPct val="80000"/>
              <a:buFont typeface="Wingdings" panose="05000000000000000000" pitchFamily="2" charset="2"/>
              <a:buChar char="l"/>
            </a:pPr>
            <a:r>
              <a:rPr lang="en-US" b="0" dirty="0">
                <a:latin typeface="+mn-ea"/>
              </a:rPr>
              <a:t>Modify the Lagrange multiplier of chroma ALF, CCALF </a:t>
            </a:r>
            <a:r>
              <a:rPr lang="en-US" b="0" dirty="0" err="1">
                <a:latin typeface="+mn-ea"/>
              </a:rPr>
              <a:t>Cb</a:t>
            </a:r>
            <a:r>
              <a:rPr lang="en-US" b="0" dirty="0">
                <a:latin typeface="+mn-ea"/>
              </a:rPr>
              <a:t>, and CCALF Cr by introducing </a:t>
            </a:r>
            <a:r>
              <a:rPr lang="en-US" b="0" dirty="0">
                <a:solidFill>
                  <a:srgbClr val="FF0000"/>
                </a:solidFill>
                <a:latin typeface="+mn-ea"/>
              </a:rPr>
              <a:t>a scaling factor </a:t>
            </a:r>
            <a:r>
              <a:rPr lang="en-US" b="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b="0" dirty="0">
                <a:solidFill>
                  <a:srgbClr val="FF0000"/>
                </a:solidFill>
                <a:latin typeface="+mn-ea"/>
              </a:rPr>
              <a:t> (</a:t>
            </a:r>
            <a:r>
              <a:rPr lang="en-US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k</a:t>
            </a:r>
            <a:r>
              <a:rPr lang="en-US" b="0" dirty="0">
                <a:solidFill>
                  <a:srgbClr val="FF0000"/>
                </a:solidFill>
                <a:latin typeface="+mn-ea"/>
              </a:rPr>
              <a:t>=0.4 in the </a:t>
            </a:r>
            <a:r>
              <a:rPr lang="en-US" dirty="0">
                <a:solidFill>
                  <a:srgbClr val="FF0000"/>
                </a:solidFill>
                <a:latin typeface="+mn-ea"/>
              </a:rPr>
              <a:t>implementation)</a:t>
            </a:r>
            <a:r>
              <a:rPr lang="en-US" dirty="0">
                <a:latin typeface="+mn-ea"/>
              </a:rPr>
              <a:t> if the following conditions are met:</a:t>
            </a:r>
            <a:endParaRPr lang="en-US" altLang="en-US" sz="2000" b="0" dirty="0">
              <a:latin typeface="+mn-ea"/>
            </a:endParaRPr>
          </a:p>
        </p:txBody>
      </p:sp>
      <p:sp>
        <p:nvSpPr>
          <p:cNvPr id="11" name="标题 1"/>
          <p:cNvSpPr txBox="1"/>
          <p:nvPr/>
        </p:nvSpPr>
        <p:spPr>
          <a:xfrm>
            <a:off x="312218" y="-12805"/>
            <a:ext cx="10515600" cy="6785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altLang="zh-CN" b="1" dirty="0">
              <a:cs typeface="Arial" panose="020B0604020202020204" pitchFamily="34" charset="0"/>
            </a:endParaRPr>
          </a:p>
        </p:txBody>
      </p:sp>
      <p:sp>
        <p:nvSpPr>
          <p:cNvPr id="103" name="文本框 102"/>
          <p:cNvSpPr txBox="1"/>
          <p:nvPr/>
        </p:nvSpPr>
        <p:spPr>
          <a:xfrm>
            <a:off x="2107292" y="2240999"/>
            <a:ext cx="8392229" cy="11277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285750" indent="-285750" fontAlgn="auto">
              <a:lnSpc>
                <a:spcPct val="130000"/>
              </a:lnSpc>
              <a:spcBef>
                <a:spcPts val="600"/>
              </a:spcBef>
              <a:buClr>
                <a:srgbClr val="4472C4"/>
              </a:buClr>
              <a:buSzPct val="100000"/>
              <a:buFont typeface="Wingdings 2" panose="05020102010507070707" pitchFamily="18" charset="2"/>
              <a:buChar char="R"/>
            </a:pPr>
            <a:r>
              <a:rPr lang="en-US" sz="1600" b="1" dirty="0" err="1">
                <a:latin typeface="Times New Roman" panose="02020603050405020304" pitchFamily="18" charset="0"/>
              </a:rPr>
              <a:t>alf_luma_filter_signal_flag</a:t>
            </a:r>
            <a:r>
              <a:rPr lang="en-US" sz="1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= </a:t>
            </a:r>
            <a:r>
              <a:rPr lang="en-US" sz="1600" b="1" dirty="0">
                <a:latin typeface="+mn-ea"/>
              </a:rPr>
              <a:t>1</a:t>
            </a:r>
            <a:r>
              <a:rPr lang="en-US" sz="1600" dirty="0">
                <a:latin typeface="+mn-ea"/>
              </a:rPr>
              <a:t>, which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indicates that the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luma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ALF APS is transmitted</a:t>
            </a:r>
            <a:r>
              <a:rPr lang="en-US" sz="1600" dirty="0">
                <a:latin typeface="+mn-ea"/>
              </a:rPr>
              <a:t>.</a:t>
            </a:r>
            <a:endParaRPr lang="en-US" sz="1600" dirty="0">
              <a:latin typeface="+mn-ea"/>
            </a:endParaRPr>
          </a:p>
          <a:p>
            <a:pPr marL="285750" indent="-285750" fontAlgn="auto">
              <a:lnSpc>
                <a:spcPct val="130000"/>
              </a:lnSpc>
              <a:spcBef>
                <a:spcPts val="600"/>
              </a:spcBef>
              <a:buClr>
                <a:srgbClr val="4472C4"/>
              </a:buClr>
              <a:buSzPct val="100000"/>
              <a:buFont typeface="Wingdings 2" panose="05020102010507070707" pitchFamily="18" charset="2"/>
              <a:buChar char="R"/>
            </a:pPr>
            <a:r>
              <a:rPr lang="en-US" sz="1600" dirty="0">
                <a:latin typeface="+mn-ea"/>
              </a:rPr>
              <a:t>The number of ALF </a:t>
            </a:r>
            <a:r>
              <a:rPr lang="en-US" sz="1600" b="1" dirty="0">
                <a:latin typeface="Times New Roman" panose="02020603050405020304" pitchFamily="18" charset="0"/>
              </a:rPr>
              <a:t>flag = 1 </a:t>
            </a:r>
            <a:r>
              <a:rPr lang="en-US" sz="1600" dirty="0">
                <a:latin typeface="+mn-ea"/>
              </a:rPr>
              <a:t>of a channel in the ALF_APS list is lower than a threshold T, e.g., </a:t>
            </a:r>
            <a:r>
              <a:rPr lang="en-US" sz="1600" dirty="0">
                <a:solidFill>
                  <a:srgbClr val="FF0000"/>
                </a:solidFill>
                <a:latin typeface="+mn-ea"/>
              </a:rPr>
              <a:t>T=4 in the implementation.</a:t>
            </a:r>
            <a:endParaRPr lang="en-US" sz="16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14730" y="54479"/>
            <a:ext cx="3667992" cy="5355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4400" fontAlgn="base">
              <a:lnSpc>
                <a:spcPct val="90000"/>
              </a:lnSpc>
              <a:spcBef>
                <a:spcPct val="0"/>
              </a:spcBef>
              <a:spcAft>
                <a:spcPts val="300"/>
              </a:spcAft>
            </a:pPr>
            <a:r>
              <a:rPr lang="en-US" altLang="zh-CN" sz="3200" b="1" dirty="0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Proposed method</a:t>
            </a:r>
            <a:endParaRPr lang="en-US" altLang="zh-CN" sz="3200" b="1" dirty="0"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06475" y="3503930"/>
            <a:ext cx="8717280" cy="264223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501650" y="981075"/>
            <a:ext cx="11294110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indent="-342900" defTabSz="514350" fontAlgn="auto">
              <a:lnSpc>
                <a:spcPct val="90000"/>
              </a:lnSpc>
              <a:spcBef>
                <a:spcPts val="1200"/>
              </a:spcBef>
              <a:buClr>
                <a:srgbClr val="4472C4"/>
              </a:buClr>
              <a:buFont typeface="Wingdings" panose="05000000000000000000" pitchFamily="2" charset="2"/>
              <a:buChar char="p"/>
            </a:pPr>
            <a:r>
              <a:rPr lang="en-US" altLang="zh-CN" sz="2000" dirty="0">
                <a:latin typeface="+mn-ea"/>
                <a:cs typeface="Times New Roman" panose="02020603050405020304" pitchFamily="18" charset="0"/>
              </a:rPr>
              <a:t>On top of ECM-10.0, studying the impact of different </a:t>
            </a:r>
            <a:r>
              <a:rPr lang="en-US" altLang="zh-CN" sz="2000" i="1" dirty="0">
                <a:latin typeface="+mn-ea"/>
                <a:cs typeface="Times New Roman" panose="02020603050405020304" pitchFamily="18" charset="0"/>
              </a:rPr>
              <a:t>k</a:t>
            </a:r>
            <a:r>
              <a:rPr lang="en-US" altLang="zh-CN" sz="2000" dirty="0">
                <a:latin typeface="+mn-ea"/>
                <a:cs typeface="Times New Roman" panose="02020603050405020304" pitchFamily="18" charset="0"/>
              </a:rPr>
              <a:t> values on class-E sequences.</a:t>
            </a:r>
            <a:endParaRPr lang="en-US" altLang="zh-CN" sz="2000" dirty="0">
              <a:latin typeface="+mn-ea"/>
              <a:cs typeface="Times New Roman" panose="02020603050405020304" pitchFamily="18" charset="0"/>
            </a:endParaRPr>
          </a:p>
          <a:p>
            <a:pPr marL="342900" indent="-342900" defTabSz="514350" fontAlgn="auto">
              <a:lnSpc>
                <a:spcPct val="90000"/>
              </a:lnSpc>
              <a:spcBef>
                <a:spcPts val="1200"/>
              </a:spcBef>
              <a:buClr>
                <a:srgbClr val="4472C4"/>
              </a:buClr>
              <a:buFont typeface="Wingdings" panose="05000000000000000000" pitchFamily="2" charset="2"/>
              <a:buChar char="p"/>
            </a:pPr>
            <a:r>
              <a:rPr lang="en-US" altLang="zh-CN" sz="2000" i="1" dirty="0">
                <a:latin typeface="+mn-ea"/>
                <a:cs typeface="Times New Roman" panose="02020603050405020304" pitchFamily="18" charset="0"/>
              </a:rPr>
              <a:t>k</a:t>
            </a:r>
            <a:r>
              <a:rPr lang="en-US" altLang="zh-CN" sz="2000" dirty="0">
                <a:latin typeface="+mn-ea"/>
                <a:cs typeface="Times New Roman" panose="02020603050405020304" pitchFamily="18" charset="0"/>
              </a:rPr>
              <a:t> is set to 0.4 in the following implementation, which could achieve balanced performance improvement between LDB and LDP.</a:t>
            </a:r>
            <a:endParaRPr lang="en-US" altLang="zh-CN" sz="2000" dirty="0">
              <a:latin typeface="+mn-ea"/>
              <a:cs typeface="Times New Roman" panose="02020603050405020304" pitchFamily="18" charset="0"/>
            </a:endParaRPr>
          </a:p>
        </p:txBody>
      </p:sp>
      <p:sp>
        <p:nvSpPr>
          <p:cNvPr id="8" name="标题 1"/>
          <p:cNvSpPr txBox="1"/>
          <p:nvPr/>
        </p:nvSpPr>
        <p:spPr>
          <a:xfrm>
            <a:off x="312218" y="-12805"/>
            <a:ext cx="10515600" cy="6785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3200" b="1" dirty="0">
                <a:latin typeface="Arial" panose="020B0604020202020204" pitchFamily="34" charset="0"/>
                <a:cs typeface="Arial" panose="020B0604020202020204" pitchFamily="34" charset="0"/>
              </a:rPr>
              <a:t>Experimental results</a:t>
            </a:r>
            <a:endParaRPr lang="en-US" altLang="zh-CN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2" name="图片 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2420" y="2478405"/>
            <a:ext cx="5730875" cy="3409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5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5530" y="2478405"/>
            <a:ext cx="5650230" cy="339534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501817" y="926785"/>
            <a:ext cx="9757577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indent="-342900" defTabSz="514350">
              <a:lnSpc>
                <a:spcPct val="90000"/>
              </a:lnSpc>
              <a:spcBef>
                <a:spcPts val="565"/>
              </a:spcBef>
              <a:buClr>
                <a:srgbClr val="4472C4"/>
              </a:buClr>
              <a:buFont typeface="Wingdings" panose="05000000000000000000" pitchFamily="2" charset="2"/>
              <a:buChar char="p"/>
            </a:pPr>
            <a:r>
              <a:rPr lang="en-US" altLang="zh-CN" sz="2000" b="1" dirty="0">
                <a:latin typeface="+mn-ea"/>
                <a:cs typeface="Times New Roman" panose="02020603050405020304" pitchFamily="18" charset="0"/>
              </a:rPr>
              <a:t>On top of VTM-22.0</a:t>
            </a:r>
            <a:endParaRPr lang="en-US" altLang="zh-CN" sz="2000" b="1" dirty="0">
              <a:latin typeface="+mn-ea"/>
              <a:cs typeface="Times New Roman" panose="02020603050405020304" pitchFamily="18" charset="0"/>
            </a:endParaRPr>
          </a:p>
        </p:txBody>
      </p:sp>
      <p:sp>
        <p:nvSpPr>
          <p:cNvPr id="8" name="标题 1"/>
          <p:cNvSpPr txBox="1"/>
          <p:nvPr/>
        </p:nvSpPr>
        <p:spPr>
          <a:xfrm>
            <a:off x="312218" y="-12805"/>
            <a:ext cx="10515600" cy="6785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3200" b="1" dirty="0">
                <a:latin typeface="Arial" panose="020B0604020202020204" pitchFamily="34" charset="0"/>
                <a:cs typeface="Arial" panose="020B0604020202020204" pitchFamily="34" charset="0"/>
              </a:rPr>
              <a:t>Experimental results</a:t>
            </a:r>
            <a:endParaRPr lang="en-US" altLang="zh-CN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8" name="图片 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98420" y="1381125"/>
            <a:ext cx="6240780" cy="2505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0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98420" y="3983355"/>
            <a:ext cx="6240780" cy="25050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501817" y="926785"/>
            <a:ext cx="9757577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indent="-342900" defTabSz="514350">
              <a:lnSpc>
                <a:spcPct val="90000"/>
              </a:lnSpc>
              <a:spcBef>
                <a:spcPts val="565"/>
              </a:spcBef>
              <a:buClr>
                <a:srgbClr val="4472C4"/>
              </a:buClr>
              <a:buFont typeface="Wingdings" panose="05000000000000000000" pitchFamily="2" charset="2"/>
              <a:buChar char="p"/>
            </a:pPr>
            <a:r>
              <a:rPr lang="en-US" altLang="zh-CN" sz="2000" b="1" dirty="0">
                <a:latin typeface="+mn-ea"/>
                <a:cs typeface="Times New Roman" panose="02020603050405020304" pitchFamily="18" charset="0"/>
              </a:rPr>
              <a:t>On top of ECM-10.0</a:t>
            </a:r>
            <a:endParaRPr lang="en-US" altLang="zh-CN" sz="2000" b="1" dirty="0">
              <a:latin typeface="+mn-ea"/>
              <a:cs typeface="Times New Roman" panose="02020603050405020304" pitchFamily="18" charset="0"/>
            </a:endParaRPr>
          </a:p>
        </p:txBody>
      </p:sp>
      <p:sp>
        <p:nvSpPr>
          <p:cNvPr id="8" name="标题 1"/>
          <p:cNvSpPr txBox="1"/>
          <p:nvPr/>
        </p:nvSpPr>
        <p:spPr>
          <a:xfrm>
            <a:off x="312218" y="-12805"/>
            <a:ext cx="10515600" cy="6785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3200" b="1" dirty="0">
                <a:latin typeface="Arial" panose="020B0604020202020204" pitchFamily="34" charset="0"/>
                <a:cs typeface="Arial" panose="020B0604020202020204" pitchFamily="34" charset="0"/>
              </a:rPr>
              <a:t>Experimental results</a:t>
            </a:r>
            <a:endParaRPr lang="en-US" altLang="zh-CN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3" name="图片 14"/>
          <p:cNvPicPr>
            <a:picLocks noChangeAspect="1"/>
          </p:cNvPicPr>
          <p:nvPr/>
        </p:nvPicPr>
        <p:blipFill>
          <a:blip r:embed="rId1"/>
          <a:srcRect b="8584"/>
          <a:stretch>
            <a:fillRect/>
          </a:stretch>
        </p:blipFill>
        <p:spPr>
          <a:xfrm>
            <a:off x="2599055" y="1345565"/>
            <a:ext cx="5758815" cy="2489835"/>
          </a:xfrm>
          <a:prstGeom prst="rect">
            <a:avLst/>
          </a:prstGeom>
          <a:noFill/>
          <a:ln>
            <a:noFill/>
          </a:ln>
        </p:spPr>
      </p:pic>
      <p:pic>
        <p:nvPicPr>
          <p:cNvPr id="34" name="图片 15"/>
          <p:cNvPicPr>
            <a:picLocks noChangeAspect="1"/>
          </p:cNvPicPr>
          <p:nvPr/>
        </p:nvPicPr>
        <p:blipFill>
          <a:blip r:embed="rId2"/>
          <a:srcRect b="7840"/>
          <a:stretch>
            <a:fillRect/>
          </a:stretch>
        </p:blipFill>
        <p:spPr>
          <a:xfrm>
            <a:off x="2598420" y="3956685"/>
            <a:ext cx="5760085" cy="250063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UNIT_TABLE_BEAUTIFY" val="smartTable{06d74383-0e32-4e03-b88c-564e4361a5d3}"/>
  <p:tag name="TABLE_ENDDRAG_ORIGIN_RECT" val="607*125"/>
  <p:tag name="TABLE_ENDDRAG_RECT" val="149*253*607*125"/>
</p:tagLst>
</file>

<file path=ppt/theme/theme1.xml><?xml version="1.0" encoding="utf-8"?>
<a:theme xmlns:a="http://schemas.openxmlformats.org/drawingml/2006/main" name="新实验室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2976</Words>
  <Application>WPS 演示</Application>
  <PresentationFormat>宽屏</PresentationFormat>
  <Paragraphs>117</Paragraphs>
  <Slides>11</Slides>
  <Notes>7</Notes>
  <HiddenSlides>0</HiddenSlides>
  <MMClips>0</MMClips>
  <ScaleCrop>false</ScaleCrop>
  <HeadingPairs>
    <vt:vector size="8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34" baseType="lpstr">
      <vt:lpstr>Arial</vt:lpstr>
      <vt:lpstr>宋体</vt:lpstr>
      <vt:lpstr>Wingdings</vt:lpstr>
      <vt:lpstr>Eras Demi ITC</vt:lpstr>
      <vt:lpstr>Aparajita</vt:lpstr>
      <vt:lpstr>Yu Gothic UI Semibold</vt:lpstr>
      <vt:lpstr>Arial Unicode MS</vt:lpstr>
      <vt:lpstr>Times New Roman</vt:lpstr>
      <vt:lpstr>Wingdings 2</vt:lpstr>
      <vt:lpstr>楷体</vt:lpstr>
      <vt:lpstr>黑体</vt:lpstr>
      <vt:lpstr>PMingLiU</vt:lpstr>
      <vt:lpstr>PMingLiU-ExtB</vt:lpstr>
      <vt:lpstr>Calibri</vt:lpstr>
      <vt:lpstr>微软雅黑</vt:lpstr>
      <vt:lpstr>Arial Unicode MS</vt:lpstr>
      <vt:lpstr>等线 Light</vt:lpstr>
      <vt:lpstr>Calibri Light</vt:lpstr>
      <vt:lpstr>等线</vt:lpstr>
      <vt:lpstr>Nirmala UI</vt:lpstr>
      <vt:lpstr>新实验室模板</vt:lpstr>
      <vt:lpstr>Equation.DSMT4</vt:lpstr>
      <vt:lpstr>Equation.DSMT4</vt:lpstr>
      <vt:lpstr>JVET-AF0122 AhG10: Lagrange multiplier optimization for chroma ALF and CCALF</vt:lpstr>
      <vt:lpstr>Introduction</vt:lpstr>
      <vt:lpstr>ALF APS</vt:lpstr>
      <vt:lpstr>ALF RDO Decision (Luma)</vt:lpstr>
      <vt:lpstr>ALF RDO Decision (Chroma)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CCLM DM adaption</dc:title>
  <dc:creator>ma yz</dc:creator>
  <cp:lastModifiedBy>Xie Shaowei</cp:lastModifiedBy>
  <cp:revision>804</cp:revision>
  <dcterms:created xsi:type="dcterms:W3CDTF">2018-12-28T13:08:00Z</dcterms:created>
  <dcterms:modified xsi:type="dcterms:W3CDTF">2023-10-13T15:27:34Z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2052-11.8.2.12085</vt:lpwstr>
  </property>
  <property fmtid="{D5CDD505-2E9C-101B-9397-08002B2CF9AE}" pid="3" name="ICV">
    <vt:lpwstr>778F4A3B3C2247ACAAFB819FF6D542A5_12</vt:lpwstr>
  </property>
</Properties>
</file>