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5" r:id="rId2"/>
    <p:sldId id="262" r:id="rId3"/>
    <p:sldId id="263" r:id="rId4"/>
    <p:sldId id="264" r:id="rId5"/>
    <p:sldId id="266" r:id="rId6"/>
    <p:sldId id="267"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74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4123" autoAdjust="0"/>
  </p:normalViewPr>
  <p:slideViewPr>
    <p:cSldViewPr snapToGrid="0" showGuides="1">
      <p:cViewPr varScale="1">
        <p:scale>
          <a:sx n="76" d="100"/>
          <a:sy n="76" d="100"/>
        </p:scale>
        <p:origin x="45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52" d="100"/>
          <a:sy n="52" d="100"/>
        </p:scale>
        <p:origin x="286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D1929A-C832-4C51-892B-48BBA387B732}" type="datetimeFigureOut">
              <a:rPr kumimoji="1" lang="ja-JP" altLang="en-US" smtClean="0"/>
              <a:t>2023/10/6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7A8D0B-D510-4154-AB0C-777825F0917B}" type="slidenum">
              <a:rPr kumimoji="1" lang="ja-JP" altLang="en-US" smtClean="0"/>
              <a:t>‹#›</a:t>
            </a:fld>
            <a:endParaRPr kumimoji="1" lang="ja-JP" altLang="en-US"/>
          </a:p>
        </p:txBody>
      </p:sp>
    </p:spTree>
    <p:extLst>
      <p:ext uri="{BB962C8B-B14F-4D97-AF65-F5344CB8AC3E}">
        <p14:creationId xmlns:p14="http://schemas.microsoft.com/office/powerpoint/2010/main" val="41513472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2</a:t>
            </a:fld>
            <a:endParaRPr kumimoji="1" lang="ja-JP" altLang="en-US"/>
          </a:p>
        </p:txBody>
      </p:sp>
    </p:spTree>
    <p:extLst>
      <p:ext uri="{BB962C8B-B14F-4D97-AF65-F5344CB8AC3E}">
        <p14:creationId xmlns:p14="http://schemas.microsoft.com/office/powerpoint/2010/main" val="3930702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3</a:t>
            </a:fld>
            <a:endParaRPr kumimoji="1" lang="ja-JP" altLang="en-US"/>
          </a:p>
        </p:txBody>
      </p:sp>
    </p:spTree>
    <p:extLst>
      <p:ext uri="{BB962C8B-B14F-4D97-AF65-F5344CB8AC3E}">
        <p14:creationId xmlns:p14="http://schemas.microsoft.com/office/powerpoint/2010/main" val="1076548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4</a:t>
            </a:fld>
            <a:endParaRPr kumimoji="1" lang="ja-JP" altLang="en-US"/>
          </a:p>
        </p:txBody>
      </p:sp>
    </p:spTree>
    <p:extLst>
      <p:ext uri="{BB962C8B-B14F-4D97-AF65-F5344CB8AC3E}">
        <p14:creationId xmlns:p14="http://schemas.microsoft.com/office/powerpoint/2010/main" val="1316280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5</a:t>
            </a:fld>
            <a:endParaRPr kumimoji="1" lang="ja-JP" altLang="en-US"/>
          </a:p>
        </p:txBody>
      </p:sp>
    </p:spTree>
    <p:extLst>
      <p:ext uri="{BB962C8B-B14F-4D97-AF65-F5344CB8AC3E}">
        <p14:creationId xmlns:p14="http://schemas.microsoft.com/office/powerpoint/2010/main" val="21926569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カバーページ１（サブタイトルあり）">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2" name="テキスト プレースホルダー 11"/>
          <p:cNvSpPr>
            <a:spLocks noGrp="1"/>
          </p:cNvSpPr>
          <p:nvPr>
            <p:ph type="body" sz="quarter" idx="10" hasCustomPrompt="1"/>
          </p:nvPr>
        </p:nvSpPr>
        <p:spPr>
          <a:xfrm>
            <a:off x="0" y="2257200"/>
            <a:ext cx="12192000" cy="432000"/>
          </a:xfrm>
        </p:spPr>
        <p:txBody>
          <a:bodyPr lIns="0" tIns="0" rIns="0" bIns="0" anchor="ctr" anchorCtr="1">
            <a:noAutofit/>
          </a:bodyPr>
          <a:lstStyle>
            <a:lvl1pPr marL="0" indent="0" algn="ctr">
              <a:lnSpc>
                <a:spcPct val="100000"/>
              </a:lnSpc>
              <a:spcBef>
                <a:spcPts val="0"/>
              </a:spcBef>
              <a:buNone/>
              <a:defRPr sz="2800" baseline="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dirty="0"/>
              <a:t>サブタイトル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0DCAEF3-2FE9-4E7A-9654-2F9F5D29C984}" type="datetime1">
              <a:rPr lang="ja-JP" altLang="en-US" smtClean="0">
                <a:latin typeface="HGPｺﾞｼｯｸM" panose="020B0600000000000000" pitchFamily="50" charset="-128"/>
              </a:rPr>
              <a:pPr/>
              <a:t>2023/10/6</a:t>
            </a:fld>
            <a:endParaRPr lang="ja-JP" altLang="en-US" dirty="0"/>
          </a:p>
        </p:txBody>
      </p:sp>
      <p:pic>
        <p:nvPicPr>
          <p:cNvPr id="9" name="図 8"/>
          <p:cNvPicPr>
            <a:picLocks noChangeAspect="1"/>
          </p:cNvPicPr>
          <p:nvPr userDrawn="1"/>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4288298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エンド画面（ロボホン）">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7736" y="685562"/>
            <a:ext cx="9801246" cy="5513200"/>
          </a:xfrm>
          <a:prstGeom prst="rect">
            <a:avLst/>
          </a:prstGeom>
        </p:spPr>
      </p:pic>
    </p:spTree>
    <p:extLst>
      <p:ext uri="{BB962C8B-B14F-4D97-AF65-F5344CB8AC3E}">
        <p14:creationId xmlns:p14="http://schemas.microsoft.com/office/powerpoint/2010/main" val="1583125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白紙2">
    <p:spTree>
      <p:nvGrpSpPr>
        <p:cNvPr id="1" name=""/>
        <p:cNvGrpSpPr/>
        <p:nvPr/>
      </p:nvGrpSpPr>
      <p:grpSpPr>
        <a:xfrm>
          <a:off x="0" y="0"/>
          <a:ext cx="0" cy="0"/>
          <a:chOff x="0" y="0"/>
          <a:chExt cx="0" cy="0"/>
        </a:xfrm>
      </p:grpSpPr>
      <p:sp>
        <p:nvSpPr>
          <p:cNvPr id="9" name="日付プレースホルダー 1"/>
          <p:cNvSpPr>
            <a:spLocks noGrp="1"/>
          </p:cNvSpPr>
          <p:nvPr>
            <p:ph type="dt" sz="half" idx="10"/>
          </p:nvPr>
        </p:nvSpPr>
        <p:spPr>
          <a:xfrm>
            <a:off x="252000" y="6624000"/>
            <a:ext cx="2743200" cy="216000"/>
          </a:xfrm>
        </p:spPr>
        <p:txBody>
          <a:bodyPr/>
          <a:lstStyle>
            <a:lvl1pPr>
              <a:defRPr baseline="0"/>
            </a:lvl1pPr>
          </a:lstStyle>
          <a:p>
            <a:fld id="{144D8984-AA42-45E4-8983-9A2054881900}" type="datetime1">
              <a:rPr lang="ja-JP" altLang="en-US" smtClean="0"/>
              <a:t>2023/10/6</a:t>
            </a:fld>
            <a:endParaRPr lang="ja-JP" altLang="en-US"/>
          </a:p>
        </p:txBody>
      </p:sp>
      <p:sp>
        <p:nvSpPr>
          <p:cNvPr id="10"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1"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758615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F68BAD66-5485-4BF5-88CF-01CF8CEDDAD3}" type="datetime1">
              <a:rPr lang="ja-JP" altLang="en-US" smtClean="0"/>
              <a:t>2023/10/6</a:t>
            </a:fld>
            <a:endParaRPr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473433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8" name="日付プレースホルダー 1"/>
          <p:cNvSpPr>
            <a:spLocks noGrp="1"/>
          </p:cNvSpPr>
          <p:nvPr>
            <p:ph type="dt" sz="half" idx="10"/>
          </p:nvPr>
        </p:nvSpPr>
        <p:spPr>
          <a:xfrm>
            <a:off x="252000" y="6624000"/>
            <a:ext cx="2743200" cy="216000"/>
          </a:xfrm>
        </p:spPr>
        <p:txBody>
          <a:bodyPr/>
          <a:lstStyle>
            <a:lvl1pPr>
              <a:defRPr baseline="0"/>
            </a:lvl1pPr>
          </a:lstStyle>
          <a:p>
            <a:fld id="{A6B0F656-4EE4-4163-B9C3-DDD4915C9549}" type="datetime1">
              <a:rPr lang="ja-JP" altLang="en-US" smtClean="0"/>
              <a:t>2023/10/6</a:t>
            </a:fld>
            <a:endParaRPr lang="ja-JP" altLang="en-US"/>
          </a:p>
        </p:txBody>
      </p:sp>
      <p:sp>
        <p:nvSpPr>
          <p:cNvPr id="9" name="スライド番号プレースホルダー 3"/>
          <p:cNvSpPr>
            <a:spLocks noGrp="1"/>
          </p:cNvSpPr>
          <p:nvPr>
            <p:ph type="sldNum" sz="quarter" idx="12"/>
          </p:nvPr>
        </p:nvSpPr>
        <p:spPr>
          <a:xfrm>
            <a:off x="11379600" y="6624000"/>
            <a:ext cx="540000" cy="216000"/>
          </a:xfrm>
        </p:spPr>
        <p:txBody>
          <a:bodyPr/>
          <a:lstStyle/>
          <a:p>
            <a:fld id="{2A9E37A5-A917-4235-ABF6-8CD72E894915}" type="slidenum">
              <a:rPr kumimoji="1" lang="ja-JP" altLang="en-US" smtClean="0"/>
              <a:t>‹#›</a:t>
            </a:fld>
            <a:endParaRPr kumimoji="1" lang="ja-JP" altLang="en-US"/>
          </a:p>
        </p:txBody>
      </p:sp>
      <p:sp>
        <p:nvSpPr>
          <p:cNvPr id="10"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686500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カバーページ２（サブタイトルなし）">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082DA5B-CFED-4EA9-A9CF-51D6B7194673}" type="datetime1">
              <a:rPr lang="ja-JP" altLang="en-US" smtClean="0">
                <a:latin typeface="HGPｺﾞｼｯｸM" panose="020B0600000000000000" pitchFamily="50" charset="-128"/>
              </a:rPr>
              <a:pPr/>
              <a:t>2023/10/6</a:t>
            </a:fld>
            <a:endParaRPr lang="ja-JP" altLang="en-US" dirty="0"/>
          </a:p>
        </p:txBody>
      </p:sp>
      <p:pic>
        <p:nvPicPr>
          <p:cNvPr id="9" name="図 8"/>
          <p:cNvPicPr>
            <a:picLocks noChangeAspect="1"/>
          </p:cNvPicPr>
          <p:nvPr userDrawn="1"/>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3112424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インデックスページ">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baseline="0"/>
            </a:lvl1pPr>
          </a:lstStyle>
          <a:p>
            <a:fld id="{79AB4D3F-2AE4-467C-9678-D47D57DA8B15}" type="datetime1">
              <a:rPr lang="ja-JP" altLang="en-US" smtClean="0"/>
              <a:t>2023/10/6</a:t>
            </a:fld>
            <a:endParaRPr lang="ja-JP" altLang="en-US"/>
          </a:p>
        </p:txBody>
      </p:sp>
      <p:sp>
        <p:nvSpPr>
          <p:cNvPr id="4" name="スライド番号プレースホルダー 3"/>
          <p:cNvSpPr>
            <a:spLocks noGrp="1"/>
          </p:cNvSpPr>
          <p:nvPr>
            <p:ph type="sldNum" sz="quarter" idx="12"/>
          </p:nvPr>
        </p:nvSpPr>
        <p:spPr/>
        <p:txBody>
          <a:bodyPr/>
          <a:lstStyle/>
          <a:p>
            <a:fld id="{2A9E37A5-A917-4235-ABF6-8CD72E894915}" type="slidenum">
              <a:rPr kumimoji="1" lang="ja-JP" altLang="en-US" smtClean="0"/>
              <a:t>‹#›</a:t>
            </a:fld>
            <a:endParaRPr kumimoji="1" lang="ja-JP" altLang="en-US"/>
          </a:p>
        </p:txBody>
      </p:sp>
      <p:grpSp>
        <p:nvGrpSpPr>
          <p:cNvPr id="5" name="グループ化 4"/>
          <p:cNvGrpSpPr/>
          <p:nvPr userDrawn="1"/>
        </p:nvGrpSpPr>
        <p:grpSpPr>
          <a:xfrm>
            <a:off x="251295" y="197326"/>
            <a:ext cx="11688705" cy="531096"/>
            <a:chOff x="251295" y="197326"/>
            <a:chExt cx="11688705" cy="531096"/>
          </a:xfrm>
        </p:grpSpPr>
        <p:cxnSp>
          <p:nvCxnSpPr>
            <p:cNvPr id="6" name="直線コネクタ 5"/>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a:blip r:embed="rId2"/>
            <a:stretch>
              <a:fillRect/>
            </a:stretch>
          </p:blipFill>
          <p:spPr>
            <a:xfrm>
              <a:off x="10860000" y="197326"/>
              <a:ext cx="1080000" cy="374982"/>
            </a:xfrm>
            <a:prstGeom prst="rect">
              <a:avLst/>
            </a:prstGeom>
          </p:spPr>
        </p:pic>
      </p:grpSp>
      <p:sp>
        <p:nvSpPr>
          <p:cNvPr id="8"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13" name="テキスト プレースホルダー 12"/>
          <p:cNvSpPr>
            <a:spLocks noGrp="1"/>
          </p:cNvSpPr>
          <p:nvPr>
            <p:ph type="body" sz="quarter" idx="13"/>
          </p:nvPr>
        </p:nvSpPr>
        <p:spPr>
          <a:xfrm>
            <a:off x="4899600" y="1843200"/>
            <a:ext cx="5188297" cy="3171600"/>
          </a:xfrm>
        </p:spPr>
        <p:txBody>
          <a:bodyPr anchor="ctr" anchorCtr="0"/>
          <a:lstStyle>
            <a:lvl1pPr marL="514350" indent="-514350">
              <a:buFont typeface="+mj-lt"/>
              <a:buAutoNum type="arabicPeriod"/>
              <a:defRPr baseline="0">
                <a:solidFill>
                  <a:srgbClr val="59574C"/>
                </a:solidFill>
              </a:defRPr>
            </a:lvl1pPr>
            <a:lvl2pPr marL="914400" indent="-457200">
              <a:buFont typeface="+mj-lt"/>
              <a:buAutoNum type="arabicPeriod"/>
              <a:defRPr baseline="0">
                <a:solidFill>
                  <a:srgbClr val="59574C"/>
                </a:solidFill>
              </a:defRPr>
            </a:lvl2pPr>
            <a:lvl3pPr marL="1371600" indent="-457200">
              <a:buFont typeface="+mj-lt"/>
              <a:buAutoNum type="arabicPeriod"/>
              <a:defRPr baseline="0">
                <a:solidFill>
                  <a:srgbClr val="59574C"/>
                </a:solidFill>
              </a:defRPr>
            </a:lvl3pPr>
            <a:lvl4pPr marL="1714500" indent="-342900">
              <a:buFont typeface="+mj-lt"/>
              <a:buAutoNum type="arabicPeriod"/>
              <a:defRPr baseline="0">
                <a:solidFill>
                  <a:srgbClr val="59574C"/>
                </a:solidFill>
              </a:defRPr>
            </a:lvl4pPr>
            <a:lvl5pPr marL="2171700" indent="-342900">
              <a:buFont typeface="+mj-lt"/>
              <a:buAutoNum type="arabicPeriod"/>
              <a:defRPr baseline="0">
                <a:solidFill>
                  <a:srgbClr val="59574C"/>
                </a:solidFill>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227670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コンテンツ_01">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lIns="0" tIns="0" rIns="0" bIns="0">
            <a:normAutofit/>
          </a:bodyPr>
          <a:lstStyle>
            <a:lvl1pPr>
              <a:defRPr sz="1800" baseline="0">
                <a:solidFill>
                  <a:srgbClr val="59574C"/>
                </a:solidFill>
                <a:latin typeface="(日本語用のフォントを使用)"/>
                <a:ea typeface="HGPｺﾞｼｯｸM" panose="020B0600000000000000" pitchFamily="50" charset="-128"/>
              </a:defRPr>
            </a:lvl1pPr>
          </a:lstStyle>
          <a:p>
            <a:r>
              <a:rPr kumimoji="1" lang="ja-JP" altLang="en-US" dirty="0"/>
              <a:t>マスター タイトルの書式設定</a:t>
            </a:r>
          </a:p>
        </p:txBody>
      </p:sp>
      <p:grpSp>
        <p:nvGrpSpPr>
          <p:cNvPr id="6" name="グループ化 5"/>
          <p:cNvGrpSpPr/>
          <p:nvPr userDrawn="1"/>
        </p:nvGrpSpPr>
        <p:grpSpPr>
          <a:xfrm>
            <a:off x="251295" y="197326"/>
            <a:ext cx="11688705" cy="531096"/>
            <a:chOff x="251295" y="197326"/>
            <a:chExt cx="11688705" cy="531096"/>
          </a:xfrm>
        </p:grpSpPr>
        <p:cxnSp>
          <p:nvCxnSpPr>
            <p:cNvPr id="7" name="直線コネクタ 6"/>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2"/>
            <a:stretch>
              <a:fillRect/>
            </a:stretch>
          </p:blipFill>
          <p:spPr>
            <a:xfrm>
              <a:off x="10860000" y="197326"/>
              <a:ext cx="1080000" cy="374982"/>
            </a:xfrm>
            <a:prstGeom prst="rect">
              <a:avLst/>
            </a:prstGeom>
          </p:spPr>
        </p:pic>
      </p:grpSp>
      <p:sp>
        <p:nvSpPr>
          <p:cNvPr id="10" name="日付プレースホルダー 1"/>
          <p:cNvSpPr>
            <a:spLocks noGrp="1"/>
          </p:cNvSpPr>
          <p:nvPr>
            <p:ph type="dt" sz="half" idx="10"/>
          </p:nvPr>
        </p:nvSpPr>
        <p:spPr>
          <a:xfrm>
            <a:off x="252000" y="6624000"/>
            <a:ext cx="2743200" cy="216000"/>
          </a:xfrm>
        </p:spPr>
        <p:txBody>
          <a:bodyPr/>
          <a:lstStyle>
            <a:lvl1pPr>
              <a:defRPr baseline="0"/>
            </a:lvl1pPr>
          </a:lstStyle>
          <a:p>
            <a:fld id="{34031DBB-3291-48BB-BC28-17084E3E4F7C}" type="datetime1">
              <a:rPr lang="ja-JP" altLang="en-US" smtClean="0"/>
              <a:t>2023/10/6</a:t>
            </a:fld>
            <a:endParaRPr lang="ja-JP" altLang="en-US"/>
          </a:p>
        </p:txBody>
      </p:sp>
      <p:sp>
        <p:nvSpPr>
          <p:cNvPr id="11"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2"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163309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コンテンツ_02">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idx="1"/>
          </p:nvPr>
        </p:nvSpPr>
        <p:spPr>
          <a:xfrm>
            <a:off x="251294" y="828000"/>
            <a:ext cx="11668305" cy="5770800"/>
          </a:xfrm>
        </p:spPr>
        <p:txBody>
          <a:bodyPr lIns="0" tIns="0" rIns="0" bIns="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10" name="グループ化 9"/>
          <p:cNvGrpSpPr/>
          <p:nvPr userDrawn="1"/>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3" name="日付プレースホルダー 1"/>
          <p:cNvSpPr>
            <a:spLocks noGrp="1"/>
          </p:cNvSpPr>
          <p:nvPr>
            <p:ph type="dt" sz="half" idx="10"/>
          </p:nvPr>
        </p:nvSpPr>
        <p:spPr>
          <a:xfrm>
            <a:off x="252000" y="6624000"/>
            <a:ext cx="2743200" cy="216000"/>
          </a:xfrm>
        </p:spPr>
        <p:txBody>
          <a:bodyPr/>
          <a:lstStyle>
            <a:lvl1pPr>
              <a:defRPr b="1" baseline="0">
                <a:solidFill>
                  <a:schemeClr val="tx1"/>
                </a:solidFill>
              </a:defRPr>
            </a:lvl1pPr>
          </a:lstStyle>
          <a:p>
            <a:r>
              <a:rPr lang="en-US" altLang="ja-JP" dirty="0"/>
              <a:t>JVT-</a:t>
            </a:r>
            <a:r>
              <a:rPr lang="en-US" altLang="ja-JP" dirty="0" err="1"/>
              <a:t>Af</a:t>
            </a:r>
            <a:r>
              <a:rPr lang="ja-JP" altLang="en-US" dirty="0"/>
              <a:t>ｘｘｘｘ</a:t>
            </a:r>
          </a:p>
        </p:txBody>
      </p:sp>
      <p:sp>
        <p:nvSpPr>
          <p:cNvPr id="14" name="スライド番号プレースホルダー 3"/>
          <p:cNvSpPr>
            <a:spLocks noGrp="1"/>
          </p:cNvSpPr>
          <p:nvPr>
            <p:ph type="sldNum" sz="quarter" idx="12"/>
          </p:nvPr>
        </p:nvSpPr>
        <p:spPr>
          <a:xfrm>
            <a:off x="11379600" y="6624000"/>
            <a:ext cx="540000" cy="216000"/>
          </a:xfrm>
        </p:spPr>
        <p:txBody>
          <a:bodyPr/>
          <a:lstStyle/>
          <a:p>
            <a:fld id="{2A9E37A5-A917-4235-ABF6-8CD72E894915}" type="slidenum">
              <a:rPr kumimoji="1" lang="ja-JP" altLang="en-US" smtClean="0"/>
              <a:t>‹#›</a:t>
            </a:fld>
            <a:endParaRPr kumimoji="1" lang="ja-JP" altLang="en-US"/>
          </a:p>
        </p:txBody>
      </p:sp>
      <p:sp>
        <p:nvSpPr>
          <p:cNvPr id="15" name="フッター プレースホルダー 3"/>
          <p:cNvSpPr>
            <a:spLocks noGrp="1"/>
          </p:cNvSpPr>
          <p:nvPr>
            <p:ph type="ftr" sz="quarter" idx="11"/>
          </p:nvPr>
        </p:nvSpPr>
        <p:spPr>
          <a:xfrm>
            <a:off x="9529820" y="6602210"/>
            <a:ext cx="1746503" cy="252000"/>
          </a:xfrm>
        </p:spPr>
        <p:txBody>
          <a:bodyPr/>
          <a:lstStyle/>
          <a:p>
            <a:endParaRPr kumimoji="1" lang="ja-JP" altLang="en-US" dirty="0"/>
          </a:p>
        </p:txBody>
      </p:sp>
    </p:spTree>
    <p:extLst>
      <p:ext uri="{BB962C8B-B14F-4D97-AF65-F5344CB8AC3E}">
        <p14:creationId xmlns:p14="http://schemas.microsoft.com/office/powerpoint/2010/main" val="1845056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コンテンツ_03(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sz="half" idx="1"/>
          </p:nvPr>
        </p:nvSpPr>
        <p:spPr>
          <a:xfrm>
            <a:off x="252000" y="828000"/>
            <a:ext cx="5724000" cy="575738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5600" y="828000"/>
            <a:ext cx="5724000" cy="57564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8" name="グループ化 7"/>
          <p:cNvGrpSpPr/>
          <p:nvPr userDrawn="1"/>
        </p:nvGrpSpPr>
        <p:grpSpPr>
          <a:xfrm>
            <a:off x="251295" y="197326"/>
            <a:ext cx="11688705" cy="531096"/>
            <a:chOff x="251295" y="197326"/>
            <a:chExt cx="11688705" cy="531096"/>
          </a:xfrm>
        </p:grpSpPr>
        <p:cxnSp>
          <p:nvCxnSpPr>
            <p:cNvPr id="9" name="直線コネクタ 8"/>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0" name="図 9"/>
            <p:cNvPicPr>
              <a:picLocks noChangeAspect="1"/>
            </p:cNvPicPr>
            <p:nvPr/>
          </p:nvPicPr>
          <p:blipFill>
            <a:blip r:embed="rId2"/>
            <a:stretch>
              <a:fillRect/>
            </a:stretch>
          </p:blipFill>
          <p:spPr>
            <a:xfrm>
              <a:off x="10860000" y="197326"/>
              <a:ext cx="1080000" cy="374982"/>
            </a:xfrm>
            <a:prstGeom prst="rect">
              <a:avLst/>
            </a:prstGeom>
          </p:spPr>
        </p:pic>
      </p:gr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1F8B608F-4DEC-4D1D-B141-E614FF5669E8}" type="datetime1">
              <a:rPr lang="ja-JP" altLang="en-US" smtClean="0"/>
              <a:t>2023/10/6</a:t>
            </a:fld>
            <a:endParaRPr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232492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コンテンツ_04(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テキスト プレースホルダー 2"/>
          <p:cNvSpPr>
            <a:spLocks noGrp="1"/>
          </p:cNvSpPr>
          <p:nvPr>
            <p:ph type="body" idx="1"/>
          </p:nvPr>
        </p:nvSpPr>
        <p:spPr>
          <a:xfrm>
            <a:off x="251294"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251295" y="1685250"/>
            <a:ext cx="5724000" cy="4877781"/>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5" name="テキスト プレースホルダー 4"/>
          <p:cNvSpPr>
            <a:spLocks noGrp="1"/>
          </p:cNvSpPr>
          <p:nvPr>
            <p:ph type="body" sz="quarter" idx="3"/>
          </p:nvPr>
        </p:nvSpPr>
        <p:spPr>
          <a:xfrm>
            <a:off x="6172200"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198" y="1685249"/>
            <a:ext cx="5747402" cy="4877781"/>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grpSp>
        <p:nvGrpSpPr>
          <p:cNvPr id="10" name="グループ化 9"/>
          <p:cNvGrpSpPr/>
          <p:nvPr userDrawn="1"/>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6" name="日付プレースホルダー 1"/>
          <p:cNvSpPr>
            <a:spLocks noGrp="1"/>
          </p:cNvSpPr>
          <p:nvPr>
            <p:ph type="dt" sz="half" idx="10"/>
          </p:nvPr>
        </p:nvSpPr>
        <p:spPr>
          <a:xfrm>
            <a:off x="252000" y="6624000"/>
            <a:ext cx="2743200" cy="216000"/>
          </a:xfrm>
        </p:spPr>
        <p:txBody>
          <a:bodyPr/>
          <a:lstStyle>
            <a:lvl1pPr>
              <a:defRPr baseline="0"/>
            </a:lvl1pPr>
          </a:lstStyle>
          <a:p>
            <a:fld id="{F1A58DF4-246C-48C1-B3B6-DF06CB441F9A}" type="datetime1">
              <a:rPr lang="ja-JP" altLang="en-US" smtClean="0"/>
              <a:t>2023/10/6</a:t>
            </a:fld>
            <a:endParaRPr lang="ja-JP" altLang="en-US"/>
          </a:p>
        </p:txBody>
      </p:sp>
      <p:sp>
        <p:nvSpPr>
          <p:cNvPr id="17"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8"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4144013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エンド画面（基本）">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spTree>
    <p:extLst>
      <p:ext uri="{BB962C8B-B14F-4D97-AF65-F5344CB8AC3E}">
        <p14:creationId xmlns:p14="http://schemas.microsoft.com/office/powerpoint/2010/main" val="613249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エンド画面（ロボホンありNew）">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pic>
        <p:nvPicPr>
          <p:cNvPr id="3" name="図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06456" y="2772000"/>
            <a:ext cx="2361334" cy="3568045"/>
          </a:xfrm>
          <a:prstGeom prst="rect">
            <a:avLst/>
          </a:prstGeom>
        </p:spPr>
      </p:pic>
    </p:spTree>
    <p:extLst>
      <p:ext uri="{BB962C8B-B14F-4D97-AF65-F5344CB8AC3E}">
        <p14:creationId xmlns:p14="http://schemas.microsoft.com/office/powerpoint/2010/main" val="4162007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252000" y="6624000"/>
            <a:ext cx="2743200" cy="216000"/>
          </a:xfrm>
          <a:prstGeom prst="rect">
            <a:avLst/>
          </a:prstGeom>
        </p:spPr>
        <p:txBody>
          <a:bodyPr vert="horz" lIns="0" tIns="0" rIns="0" bIns="0" rtlCol="0" anchor="ctr">
            <a:noAutofit/>
          </a:bodyPr>
          <a:lstStyle>
            <a:lvl1pPr algn="l">
              <a:defRPr sz="1000" baseline="0">
                <a:solidFill>
                  <a:schemeClr val="tx1">
                    <a:tint val="75000"/>
                  </a:schemeClr>
                </a:solidFill>
                <a:latin typeface="HGPｺﾞｼｯｸM" panose="020B0600000000000000" pitchFamily="50" charset="-128"/>
                <a:ea typeface="HGPｺﾞｼｯｸM" panose="020B0600000000000000" pitchFamily="50" charset="-128"/>
              </a:defRPr>
            </a:lvl1pPr>
          </a:lstStyle>
          <a:p>
            <a:fld id="{C05EB7AA-217B-4EAE-BEC9-43341D9BD9B2}" type="datetime1">
              <a:rPr lang="ja-JP" altLang="en-US" smtClean="0"/>
              <a:pPr/>
              <a:t>2023/10/6</a:t>
            </a:fld>
            <a:endParaRPr lang="ja-JP" altLang="en-US" dirty="0"/>
          </a:p>
        </p:txBody>
      </p:sp>
      <p:sp>
        <p:nvSpPr>
          <p:cNvPr id="5" name="フッター プレースホルダー 4"/>
          <p:cNvSpPr>
            <a:spLocks noGrp="1"/>
          </p:cNvSpPr>
          <p:nvPr>
            <p:ph type="ftr" sz="quarter" idx="3"/>
          </p:nvPr>
        </p:nvSpPr>
        <p:spPr>
          <a:xfrm>
            <a:off x="10299600" y="6624000"/>
            <a:ext cx="1080000" cy="216000"/>
          </a:xfrm>
          <a:prstGeom prst="rect">
            <a:avLst/>
          </a:prstGeom>
        </p:spPr>
        <p:txBody>
          <a:bodyPr vert="horz" lIns="0" tIns="0" rIns="0" bIns="0" rtlCol="0" anchor="ctr">
            <a:noAutofit/>
          </a:bodyPr>
          <a:lstStyle>
            <a:lvl1pPr algn="ctr">
              <a:defRPr lang="en-US" altLang="ja-JP"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r>
              <a:rPr lang="en-US" dirty="0"/>
              <a:t>Confidential </a:t>
            </a:r>
          </a:p>
        </p:txBody>
      </p:sp>
      <p:sp>
        <p:nvSpPr>
          <p:cNvPr id="6" name="スライド番号プレースホルダー 5"/>
          <p:cNvSpPr>
            <a:spLocks noGrp="1"/>
          </p:cNvSpPr>
          <p:nvPr>
            <p:ph type="sldNum" sz="quarter" idx="4"/>
          </p:nvPr>
        </p:nvSpPr>
        <p:spPr>
          <a:xfrm>
            <a:off x="11379600" y="6624000"/>
            <a:ext cx="540000" cy="216000"/>
          </a:xfrm>
          <a:prstGeom prst="rect">
            <a:avLst/>
          </a:prstGeom>
        </p:spPr>
        <p:txBody>
          <a:bodyPr vert="horz" lIns="0" tIns="0" rIns="0" bIns="0" rtlCol="0" anchor="ctr">
            <a:noAutofit/>
          </a:bodyPr>
          <a:lstStyle>
            <a:lvl1pPr algn="r">
              <a:defRPr lang="ja-JP" altLang="en-US"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fld id="{2A9E37A5-A917-4235-ABF6-8CD72E894915}" type="slidenum">
              <a:rPr lang="en-US" altLang="ja-JP" smtClean="0"/>
              <a:pPr/>
              <a:t>‹#›</a:t>
            </a:fld>
            <a:endParaRPr lang="en-US" altLang="ja-JP" dirty="0"/>
          </a:p>
        </p:txBody>
      </p:sp>
      <p:sp>
        <p:nvSpPr>
          <p:cNvPr id="7" name="フッター プレースホルダー 4"/>
          <p:cNvSpPr txBox="1">
            <a:spLocks/>
          </p:cNvSpPr>
          <p:nvPr userDrawn="1"/>
        </p:nvSpPr>
        <p:spPr>
          <a:xfrm>
            <a:off x="6184800" y="6624000"/>
            <a:ext cx="4114800" cy="252001"/>
          </a:xfrm>
          <a:prstGeom prst="rect">
            <a:avLst/>
          </a:prstGeom>
        </p:spPr>
        <p:txBody>
          <a:bodyPr vert="horz" lIns="91440" tIns="45720" rIns="91440" bIns="45720"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dirty="0">
              <a:latin typeface="HGｺﾞｼｯｸM" panose="020B0609000000000000" pitchFamily="49" charset="-128"/>
              <a:ea typeface="HGｺﾞｼｯｸM" panose="020B0609000000000000" pitchFamily="49" charset="-128"/>
            </a:endParaRPr>
          </a:p>
        </p:txBody>
      </p:sp>
    </p:spTree>
    <p:extLst>
      <p:ext uri="{BB962C8B-B14F-4D97-AF65-F5344CB8AC3E}">
        <p14:creationId xmlns:p14="http://schemas.microsoft.com/office/powerpoint/2010/main" val="3362795073"/>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55" r:id="rId3"/>
    <p:sldLayoutId id="2147483654" r:id="rId4"/>
    <p:sldLayoutId id="2147483650" r:id="rId5"/>
    <p:sldLayoutId id="2147483652" r:id="rId6"/>
    <p:sldLayoutId id="2147483653" r:id="rId7"/>
    <p:sldLayoutId id="2147483658" r:id="rId8"/>
    <p:sldLayoutId id="2147483667" r:id="rId9"/>
    <p:sldLayoutId id="2147483659" r:id="rId10"/>
    <p:sldLayoutId id="2147483660" r:id="rId11"/>
    <p:sldLayoutId id="2147483656" r:id="rId12"/>
    <p:sldLayoutId id="2147483657" r:id="rId13"/>
  </p:sldLayoutIdLst>
  <p:hf hdr="0"/>
  <p:txStyles>
    <p:titleStyle>
      <a:lvl1pPr algn="l" defTabSz="914400" rtl="0" eaLnBrk="1" latinLnBrk="0" hangingPunct="1">
        <a:lnSpc>
          <a:spcPct val="90000"/>
        </a:lnSpc>
        <a:spcBef>
          <a:spcPct val="0"/>
        </a:spcBef>
        <a:buNone/>
        <a:defRPr kumimoji="1" sz="2400" kern="1200" baseline="0">
          <a:solidFill>
            <a:srgbClr val="59574C"/>
          </a:solidFill>
          <a:latin typeface="(日本語用のフォントを使用)"/>
          <a:ea typeface="HGPｺﾞｼｯｸM" panose="020B06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baseline="0">
          <a:solidFill>
            <a:schemeClr val="tx1"/>
          </a:solidFill>
          <a:latin typeface="(日本語用のフォントを使用)"/>
          <a:ea typeface="HGPｺﾞｼｯｸM" panose="020B06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日本語用のフォントを使用)"/>
          <a:ea typeface="HGPｺﾞｼｯｸM" panose="020B06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日本語用のフォントを使用)"/>
          <a:ea typeface="HGPｺﾞｼｯｸM" panose="020B06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7D0338-6734-4194-84C4-13115B110E50}"/>
              </a:ext>
            </a:extLst>
          </p:cNvPr>
          <p:cNvSpPr>
            <a:spLocks noGrp="1"/>
          </p:cNvSpPr>
          <p:nvPr>
            <p:ph type="ctrTitle"/>
          </p:nvPr>
        </p:nvSpPr>
        <p:spPr>
          <a:xfrm>
            <a:off x="0" y="2340167"/>
            <a:ext cx="12192000" cy="1008000"/>
          </a:xfrm>
        </p:spPr>
        <p:txBody>
          <a:bodyPr>
            <a:noAutofit/>
          </a:bodyPr>
          <a:lstStyle/>
          <a:p>
            <a:r>
              <a:rPr lang="en-US" altLang="ja-JP" b="1">
                <a:latin typeface="Times New Roman" panose="02020603050405020304" pitchFamily="18" charset="0"/>
                <a:cs typeface="Times New Roman" panose="02020603050405020304" pitchFamily="18" charset="0"/>
              </a:rPr>
              <a:t>AHG12</a:t>
            </a:r>
            <a:r>
              <a:rPr lang="en-CA" altLang="ja-JP" b="1">
                <a:latin typeface="Times New Roman" panose="02020603050405020304" pitchFamily="18" charset="0"/>
                <a:cs typeface="Times New Roman" panose="02020603050405020304" pitchFamily="18" charset="0"/>
              </a:rPr>
              <a:t>: </a:t>
            </a:r>
            <a:r>
              <a:rPr lang="en-CA" altLang="ja-JP" b="1" dirty="0">
                <a:latin typeface="Times New Roman" panose="02020603050405020304" pitchFamily="18" charset="0"/>
                <a:cs typeface="Times New Roman" panose="02020603050405020304" pitchFamily="18" charset="0"/>
              </a:rPr>
              <a:t>ECM software cleanup for decoder side </a:t>
            </a:r>
            <a:br>
              <a:rPr lang="en-CA" altLang="ja-JP" b="1" dirty="0">
                <a:latin typeface="Times New Roman" panose="02020603050405020304" pitchFamily="18" charset="0"/>
                <a:cs typeface="Times New Roman" panose="02020603050405020304" pitchFamily="18" charset="0"/>
              </a:rPr>
            </a:br>
            <a:r>
              <a:rPr lang="en-CA" altLang="ja-JP" b="1" dirty="0">
                <a:latin typeface="Times New Roman" panose="02020603050405020304" pitchFamily="18" charset="0"/>
                <a:cs typeface="Times New Roman" panose="02020603050405020304" pitchFamily="18" charset="0"/>
              </a:rPr>
              <a:t>intra predictions acceleration</a:t>
            </a:r>
            <a:endParaRPr kumimoji="1" lang="ja-JP" altLang="en-US" b="1" dirty="0">
              <a:latin typeface="Times New Roman" panose="02020603050405020304" pitchFamily="18" charset="0"/>
              <a:cs typeface="Times New Roman" panose="02020603050405020304" pitchFamily="18" charset="0"/>
            </a:endParaRPr>
          </a:p>
        </p:txBody>
      </p:sp>
      <p:sp>
        <p:nvSpPr>
          <p:cNvPr id="3" name="テキスト プレースホルダー 2">
            <a:extLst>
              <a:ext uri="{FF2B5EF4-FFF2-40B4-BE49-F238E27FC236}">
                <a16:creationId xmlns:a16="http://schemas.microsoft.com/office/drawing/2014/main" id="{6FA59CDF-4B19-416F-9426-1EDB06CB2163}"/>
              </a:ext>
            </a:extLst>
          </p:cNvPr>
          <p:cNvSpPr>
            <a:spLocks noGrp="1"/>
          </p:cNvSpPr>
          <p:nvPr>
            <p:ph type="body" sz="quarter" idx="11"/>
          </p:nvPr>
        </p:nvSpPr>
        <p:spPr>
          <a:xfrm>
            <a:off x="3215999" y="3806833"/>
            <a:ext cx="5760000" cy="288000"/>
          </a:xfrm>
        </p:spPr>
        <p:txBody>
          <a:bodyPr/>
          <a:lstStyle/>
          <a:p>
            <a:r>
              <a:rPr kumimoji="1" lang="en-US" altLang="ja-JP" sz="3200" dirty="0">
                <a:latin typeface="Times New Roman" panose="02020603050405020304" pitchFamily="18" charset="0"/>
                <a:cs typeface="Times New Roman" panose="02020603050405020304" pitchFamily="18" charset="0"/>
              </a:rPr>
              <a:t>Sharp Corporation</a:t>
            </a:r>
            <a:endParaRPr kumimoji="1" lang="ja-JP" altLang="en-US" sz="3200" dirty="0">
              <a:latin typeface="Times New Roman" panose="02020603050405020304" pitchFamily="18" charset="0"/>
              <a:cs typeface="Times New Roman" panose="02020603050405020304" pitchFamily="18" charset="0"/>
            </a:endParaRPr>
          </a:p>
        </p:txBody>
      </p:sp>
      <p:sp>
        <p:nvSpPr>
          <p:cNvPr id="4" name="テキスト プレースホルダー 3">
            <a:extLst>
              <a:ext uri="{FF2B5EF4-FFF2-40B4-BE49-F238E27FC236}">
                <a16:creationId xmlns:a16="http://schemas.microsoft.com/office/drawing/2014/main" id="{77869D38-F1B0-4714-980B-ECDC7ABBEA87}"/>
              </a:ext>
            </a:extLst>
          </p:cNvPr>
          <p:cNvSpPr>
            <a:spLocks noGrp="1"/>
          </p:cNvSpPr>
          <p:nvPr>
            <p:ph type="body" sz="quarter" idx="12"/>
          </p:nvPr>
        </p:nvSpPr>
        <p:spPr>
          <a:xfrm>
            <a:off x="3215999" y="4517833"/>
            <a:ext cx="5760000" cy="1422000"/>
          </a:xfrm>
        </p:spPr>
        <p:txBody>
          <a:bodyPr/>
          <a:lstStyle/>
          <a:p>
            <a:r>
              <a:rPr kumimoji="1" lang="en-US" altLang="ja-JP" sz="2400" dirty="0">
                <a:latin typeface="Times New Roman" panose="02020603050405020304" pitchFamily="18" charset="0"/>
                <a:cs typeface="Times New Roman" panose="02020603050405020304" pitchFamily="18" charset="0"/>
              </a:rPr>
              <a:t>Zheming Fan</a:t>
            </a:r>
          </a:p>
          <a:p>
            <a:r>
              <a:rPr lang="en-US" altLang="ja-JP" sz="2400" dirty="0">
                <a:latin typeface="Times New Roman" panose="02020603050405020304" pitchFamily="18" charset="0"/>
                <a:cs typeface="Times New Roman" panose="02020603050405020304" pitchFamily="18" charset="0"/>
              </a:rPr>
              <a:t>Yukinobu </a:t>
            </a:r>
            <a:r>
              <a:rPr lang="en-US" altLang="ja-JP" sz="2400">
                <a:latin typeface="Times New Roman" panose="02020603050405020304" pitchFamily="18" charset="0"/>
                <a:cs typeface="Times New Roman" panose="02020603050405020304" pitchFamily="18" charset="0"/>
              </a:rPr>
              <a:t>Yasugi</a:t>
            </a:r>
            <a:br>
              <a:rPr lang="en-US" altLang="ja-JP" sz="2400" dirty="0">
                <a:latin typeface="Times New Roman" panose="02020603050405020304" pitchFamily="18" charset="0"/>
                <a:cs typeface="Times New Roman" panose="02020603050405020304" pitchFamily="18" charset="0"/>
              </a:rPr>
            </a:br>
            <a:r>
              <a:rPr lang="en-US" altLang="ja-JP" sz="2400" dirty="0">
                <a:latin typeface="Times New Roman" panose="02020603050405020304" pitchFamily="18" charset="0"/>
                <a:cs typeface="Times New Roman" panose="02020603050405020304" pitchFamily="18" charset="0"/>
              </a:rPr>
              <a:t>Tomohiro </a:t>
            </a:r>
            <a:r>
              <a:rPr lang="en-US" altLang="ja-JP" sz="2400" dirty="0" err="1">
                <a:latin typeface="Times New Roman" panose="02020603050405020304" pitchFamily="18" charset="0"/>
                <a:cs typeface="Times New Roman" panose="02020603050405020304" pitchFamily="18" charset="0"/>
              </a:rPr>
              <a:t>Ikai</a:t>
            </a:r>
            <a:endParaRPr lang="en-US" altLang="ja-JP" sz="2400" dirty="0">
              <a:latin typeface="Times New Roman" panose="02020603050405020304" pitchFamily="18" charset="0"/>
              <a:cs typeface="Times New Roman" panose="02020603050405020304" pitchFamily="18" charset="0"/>
            </a:endParaRPr>
          </a:p>
        </p:txBody>
      </p:sp>
      <p:sp>
        <p:nvSpPr>
          <p:cNvPr id="8" name="テキスト プレースホルダー 2">
            <a:extLst>
              <a:ext uri="{FF2B5EF4-FFF2-40B4-BE49-F238E27FC236}">
                <a16:creationId xmlns:a16="http://schemas.microsoft.com/office/drawing/2014/main" id="{16C6130B-A3F5-4023-A962-111A94E85DB9}"/>
              </a:ext>
            </a:extLst>
          </p:cNvPr>
          <p:cNvSpPr txBox="1">
            <a:spLocks/>
          </p:cNvSpPr>
          <p:nvPr/>
        </p:nvSpPr>
        <p:spPr>
          <a:xfrm>
            <a:off x="3215999" y="1673833"/>
            <a:ext cx="5760000" cy="288000"/>
          </a:xfrm>
          <a:prstGeom prst="rect">
            <a:avLst/>
          </a:prstGeom>
        </p:spPr>
        <p:txBody>
          <a:bodyPr vert="horz" lIns="91440" tIns="45720" rIns="91440" bIns="4572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1" sz="1400" kern="1200" baseline="0">
                <a:solidFill>
                  <a:schemeClr val="tx1"/>
                </a:solidFill>
                <a:latin typeface="(日本語用のフォントを使用)"/>
                <a:ea typeface="HGPｺﾞｼｯｸM" panose="020B06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日本語用のフォントを使用)"/>
                <a:ea typeface="HGPｺﾞｼｯｸM" panose="020B06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日本語用のフォントを使用)"/>
                <a:ea typeface="HGPｺﾞｼｯｸM" panose="020B06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3200" dirty="0">
                <a:latin typeface="Times New Roman" panose="02020603050405020304" pitchFamily="18" charset="0"/>
                <a:cs typeface="Times New Roman" panose="02020603050405020304" pitchFamily="18" charset="0"/>
              </a:rPr>
              <a:t>JVET-AF0101</a:t>
            </a:r>
            <a:endParaRPr lang="ja-JP"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2899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a:lstStyle/>
          <a:p>
            <a:r>
              <a:rPr kumimoji="1" lang="en-US" altLang="ja-JP" dirty="0">
                <a:latin typeface="Times New Roman" panose="02020603050405020304" pitchFamily="18" charset="0"/>
                <a:cs typeface="Times New Roman" panose="02020603050405020304" pitchFamily="18" charset="0"/>
              </a:rPr>
              <a:t>Background</a:t>
            </a:r>
            <a:endParaRPr kumimoji="1" lang="ja-JP" altLang="en-US" dirty="0">
              <a:latin typeface="Times New Roman" panose="02020603050405020304" pitchFamily="18" charset="0"/>
              <a:cs typeface="Times New Roman" panose="02020603050405020304" pitchFamily="18" charset="0"/>
            </a:endParaRPr>
          </a:p>
        </p:txBody>
      </p:sp>
      <p:sp>
        <p:nvSpPr>
          <p:cNvPr id="3" name="コンテンツ プレースホルダー 2"/>
          <p:cNvSpPr>
            <a:spLocks noGrp="1"/>
          </p:cNvSpPr>
          <p:nvPr>
            <p:ph idx="1"/>
          </p:nvPr>
        </p:nvSpPr>
        <p:spPr>
          <a:xfrm>
            <a:off x="251294" y="828000"/>
            <a:ext cx="11668305" cy="1465257"/>
          </a:xfrm>
        </p:spPr>
        <p:txBody>
          <a:bodyPr>
            <a:normAutofit/>
          </a:bodyPr>
          <a:lstStyle/>
          <a:p>
            <a:pPr hangingPunct="0"/>
            <a:r>
              <a:rPr lang="en-CA" altLang="ja-JP" sz="2400" dirty="0">
                <a:latin typeface="Times New Roman" panose="02020603050405020304" pitchFamily="18" charset="0"/>
                <a:cs typeface="Times New Roman" panose="02020603050405020304" pitchFamily="18" charset="0"/>
              </a:rPr>
              <a:t>TMRL, TIMD,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and SGPM are intra prediction methods used in ECM. They share a common requirement, which is the calculation of SATD cost at the decoder side to compare candidate modes. When performing SATD calculations, prediction image are required, and these four methods use different approaches for initializing prediction image.</a:t>
            </a:r>
            <a:endParaRPr lang="ja-JP" altLang="ja-JP" sz="2400" dirty="0">
              <a:latin typeface="Times New Roman" panose="02020603050405020304" pitchFamily="18" charset="0"/>
              <a:cs typeface="Times New Roman" panose="02020603050405020304" pitchFamily="18" charset="0"/>
            </a:endParaRPr>
          </a:p>
          <a:p>
            <a:pPr marL="0" indent="0" hangingPunct="0">
              <a:buNone/>
            </a:pPr>
            <a:endParaRPr lang="ja-JP" altLang="ja-JP" dirty="0">
              <a:latin typeface="Times New Roman" panose="02020603050405020304" pitchFamily="18" charset="0"/>
              <a:cs typeface="Times New Roman" panose="02020603050405020304" pitchFamily="18" charset="0"/>
            </a:endParaRPr>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Times New Roman" panose="02020603050405020304" pitchFamily="18" charset="0"/>
                <a:ea typeface="HGPｺﾞｼｯｸM" panose="020B0600000000000000" pitchFamily="50" charset="-128"/>
                <a:cs typeface="Times New Roman" panose="02020603050405020304" pitchFamily="18" charset="0"/>
              </a:rPr>
              <a:t>Copyright © All rights reserved, SHARP CORPORATION</a:t>
            </a:r>
            <a:endParaRPr lang="ja-JP" altLang="en-US" dirty="0">
              <a:latin typeface="Times New Roman" panose="02020603050405020304" pitchFamily="18" charset="0"/>
              <a:ea typeface="HGPｺﾞｼｯｸM" panose="020B0600000000000000" pitchFamily="50" charset="-128"/>
              <a:cs typeface="Times New Roman" panose="02020603050405020304" pitchFamily="18" charset="0"/>
            </a:endParaRPr>
          </a:p>
        </p:txBody>
      </p:sp>
      <p:sp>
        <p:nvSpPr>
          <p:cNvPr id="12" name="日付プレースホルダー 11"/>
          <p:cNvSpPr>
            <a:spLocks noGrp="1"/>
          </p:cNvSpPr>
          <p:nvPr>
            <p:ph type="dt" sz="half" idx="10"/>
          </p:nvPr>
        </p:nvSpPr>
        <p:spPr>
          <a:xfrm>
            <a:off x="251294" y="6575565"/>
            <a:ext cx="2743200" cy="216000"/>
          </a:xfrm>
        </p:spPr>
        <p:txBody>
          <a:bodyPr/>
          <a:lstStyle/>
          <a:p>
            <a:r>
              <a:rPr lang="en-US" altLang="ja-JP" sz="1400" dirty="0">
                <a:latin typeface="Times New Roman" panose="02020603050405020304" pitchFamily="18" charset="0"/>
                <a:cs typeface="Times New Roman" panose="02020603050405020304" pitchFamily="18" charset="0"/>
              </a:rPr>
              <a:t>JVET-AF0101</a:t>
            </a:r>
            <a:endParaRPr lang="ja-JP" altLang="en-US" sz="1400" dirty="0">
              <a:latin typeface="Times New Roman" panose="02020603050405020304" pitchFamily="18" charset="0"/>
              <a:cs typeface="Times New Roman" panose="02020603050405020304" pitchFamily="18" charset="0"/>
            </a:endParaRPr>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latin typeface="Times New Roman" panose="02020603050405020304" pitchFamily="18" charset="0"/>
                <a:cs typeface="Times New Roman" panose="02020603050405020304" pitchFamily="18" charset="0"/>
              </a:rPr>
              <a:t>2</a:t>
            </a:fld>
            <a:endParaRPr kumimoji="1" lang="ja-JP" altLang="en-US">
              <a:latin typeface="Times New Roman" panose="02020603050405020304" pitchFamily="18" charset="0"/>
              <a:cs typeface="Times New Roman" panose="02020603050405020304" pitchFamily="18" charset="0"/>
            </a:endParaRPr>
          </a:p>
        </p:txBody>
      </p:sp>
      <p:sp>
        <p:nvSpPr>
          <p:cNvPr id="5" name="正方形/長方形 4">
            <a:extLst>
              <a:ext uri="{FF2B5EF4-FFF2-40B4-BE49-F238E27FC236}">
                <a16:creationId xmlns:a16="http://schemas.microsoft.com/office/drawing/2014/main" id="{0CCC9391-91DB-42ED-9B60-FC1F3B2C11FE}"/>
              </a:ext>
            </a:extLst>
          </p:cNvPr>
          <p:cNvSpPr/>
          <p:nvPr/>
        </p:nvSpPr>
        <p:spPr>
          <a:xfrm>
            <a:off x="900331" y="2363597"/>
            <a:ext cx="4501663" cy="4065340"/>
          </a:xfrm>
          <a:prstGeom prst="rect">
            <a:avLst/>
          </a:prstGeom>
          <a:noFill/>
          <a:ln>
            <a:solidFill>
              <a:srgbClr val="59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Times New Roman" panose="02020603050405020304" pitchFamily="18" charset="0"/>
              <a:ea typeface="HGSｺﾞｼｯｸM" panose="020B0600000000000000" pitchFamily="50" charset="-128"/>
              <a:cs typeface="Times New Roman" panose="02020603050405020304" pitchFamily="18" charset="0"/>
            </a:endParaRPr>
          </a:p>
        </p:txBody>
      </p:sp>
      <p:sp>
        <p:nvSpPr>
          <p:cNvPr id="7" name="正方形/長方形 6">
            <a:extLst>
              <a:ext uri="{FF2B5EF4-FFF2-40B4-BE49-F238E27FC236}">
                <a16:creationId xmlns:a16="http://schemas.microsoft.com/office/drawing/2014/main" id="{8F76A697-0255-4C70-91B2-D29D9658458D}"/>
              </a:ext>
            </a:extLst>
          </p:cNvPr>
          <p:cNvSpPr/>
          <p:nvPr/>
        </p:nvSpPr>
        <p:spPr>
          <a:xfrm>
            <a:off x="900332" y="2363597"/>
            <a:ext cx="1101584"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SGPM </a:t>
            </a:r>
            <a:endParaRPr lang="ja-JP" altLang="en-US" sz="2400" dirty="0">
              <a:latin typeface="Times New Roman" panose="02020603050405020304" pitchFamily="18" charset="0"/>
              <a:cs typeface="Times New Roman" panose="02020603050405020304" pitchFamily="18" charset="0"/>
            </a:endParaRPr>
          </a:p>
        </p:txBody>
      </p:sp>
      <p:sp>
        <p:nvSpPr>
          <p:cNvPr id="8" name="正方形/長方形 7">
            <a:extLst>
              <a:ext uri="{FF2B5EF4-FFF2-40B4-BE49-F238E27FC236}">
                <a16:creationId xmlns:a16="http://schemas.microsoft.com/office/drawing/2014/main" id="{8DAD0BFE-90A5-430C-AEAE-17697C9E3589}"/>
              </a:ext>
            </a:extLst>
          </p:cNvPr>
          <p:cNvSpPr/>
          <p:nvPr/>
        </p:nvSpPr>
        <p:spPr>
          <a:xfrm>
            <a:off x="900332" y="2924362"/>
            <a:ext cx="4734932" cy="923330"/>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Initialization:</a:t>
            </a:r>
          </a:p>
          <a:p>
            <a:r>
              <a:rPr lang="en-CA" altLang="ja-JP" dirty="0">
                <a:latin typeface="Times New Roman" panose="02020603050405020304" pitchFamily="18" charset="0"/>
                <a:cs typeface="Times New Roman" panose="02020603050405020304" pitchFamily="18" charset="0"/>
              </a:rPr>
              <a:t>prediction image is initialized in </a:t>
            </a:r>
            <a:r>
              <a:rPr lang="en-CA" altLang="ja-JP" dirty="0" err="1">
                <a:latin typeface="Times New Roman" panose="02020603050405020304" pitchFamily="18" charset="0"/>
                <a:cs typeface="Times New Roman" panose="02020603050405020304" pitchFamily="18" charset="0"/>
              </a:rPr>
              <a:t>fuction</a:t>
            </a:r>
            <a:r>
              <a:rPr lang="en-CA" altLang="ja-JP" dirty="0">
                <a:latin typeface="Times New Roman" panose="02020603050405020304" pitchFamily="18" charset="0"/>
                <a:cs typeface="Times New Roman" panose="02020603050405020304" pitchFamily="18" charset="0"/>
              </a:rPr>
              <a:t> </a:t>
            </a:r>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init</a:t>
            </a:r>
            <a:r>
              <a:rPr lang="en-CA" altLang="ja-JP" b="1" dirty="0">
                <a:latin typeface="Times New Roman" panose="02020603050405020304" pitchFamily="18" charset="0"/>
                <a:cs typeface="Times New Roman" panose="02020603050405020304" pitchFamily="18" charset="0"/>
              </a:rPr>
              <a:t>() </a:t>
            </a:r>
            <a:endParaRPr lang="ja-JP" altLang="en-US" b="1" dirty="0">
              <a:latin typeface="Times New Roman" panose="02020603050405020304" pitchFamily="18" charset="0"/>
              <a:cs typeface="Times New Roman" panose="02020603050405020304" pitchFamily="18" charset="0"/>
            </a:endParaRPr>
          </a:p>
        </p:txBody>
      </p:sp>
      <p:sp>
        <p:nvSpPr>
          <p:cNvPr id="9" name="正方形/長方形 8">
            <a:extLst>
              <a:ext uri="{FF2B5EF4-FFF2-40B4-BE49-F238E27FC236}">
                <a16:creationId xmlns:a16="http://schemas.microsoft.com/office/drawing/2014/main" id="{E291B6E0-B30E-4802-8F2F-A25B558E2FED}"/>
              </a:ext>
            </a:extLst>
          </p:cNvPr>
          <p:cNvSpPr/>
          <p:nvPr/>
        </p:nvSpPr>
        <p:spPr>
          <a:xfrm>
            <a:off x="900331" y="4039126"/>
            <a:ext cx="4734931" cy="923330"/>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Call (be used): </a:t>
            </a:r>
          </a:p>
          <a:p>
            <a:r>
              <a:rPr lang="en-CA" altLang="ja-JP" dirty="0">
                <a:latin typeface="Times New Roman" panose="02020603050405020304" pitchFamily="18" charset="0"/>
                <a:cs typeface="Times New Roman" panose="02020603050405020304" pitchFamily="18" charset="0"/>
              </a:rPr>
              <a:t>prediction image is called in function </a:t>
            </a:r>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deriveSgpmModeOrdered</a:t>
            </a:r>
            <a:r>
              <a:rPr lang="en-CA" altLang="ja-JP" b="1" dirty="0">
                <a:latin typeface="Times New Roman" panose="02020603050405020304" pitchFamily="18" charset="0"/>
                <a:cs typeface="Times New Roman" panose="02020603050405020304" pitchFamily="18" charset="0"/>
              </a:rPr>
              <a:t>() </a:t>
            </a:r>
            <a:endParaRPr lang="ja-JP" altLang="en-US" b="1" dirty="0">
              <a:latin typeface="Times New Roman" panose="02020603050405020304" pitchFamily="18" charset="0"/>
              <a:cs typeface="Times New Roman" panose="02020603050405020304" pitchFamily="18" charset="0"/>
            </a:endParaRPr>
          </a:p>
        </p:txBody>
      </p:sp>
      <p:sp>
        <p:nvSpPr>
          <p:cNvPr id="10" name="正方形/長方形 9">
            <a:extLst>
              <a:ext uri="{FF2B5EF4-FFF2-40B4-BE49-F238E27FC236}">
                <a16:creationId xmlns:a16="http://schemas.microsoft.com/office/drawing/2014/main" id="{45027018-954A-4BA5-99D2-7B753C97745F}"/>
              </a:ext>
            </a:extLst>
          </p:cNvPr>
          <p:cNvSpPr/>
          <p:nvPr/>
        </p:nvSpPr>
        <p:spPr>
          <a:xfrm>
            <a:off x="900332" y="5279546"/>
            <a:ext cx="4734930" cy="1200329"/>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Merit:</a:t>
            </a:r>
          </a:p>
          <a:p>
            <a:r>
              <a:rPr lang="en-CA" altLang="ja-JP" dirty="0">
                <a:latin typeface="Times New Roman" panose="02020603050405020304" pitchFamily="18" charset="0"/>
                <a:cs typeface="Times New Roman" panose="02020603050405020304" pitchFamily="18" charset="0"/>
              </a:rPr>
              <a:t>during ECM execution, the prediction image used by the SGPM method only need to </a:t>
            </a:r>
            <a:r>
              <a:rPr lang="en-CA" altLang="ja-JP" b="1" dirty="0">
                <a:solidFill>
                  <a:srgbClr val="FF0000"/>
                </a:solidFill>
                <a:latin typeface="Times New Roman" panose="02020603050405020304" pitchFamily="18" charset="0"/>
                <a:cs typeface="Times New Roman" panose="02020603050405020304" pitchFamily="18" charset="0"/>
              </a:rPr>
              <a:t>be</a:t>
            </a:r>
            <a:r>
              <a:rPr lang="en-CA" altLang="ja-JP" b="1" dirty="0">
                <a:latin typeface="Times New Roman" panose="02020603050405020304" pitchFamily="18" charset="0"/>
                <a:cs typeface="Times New Roman" panose="02020603050405020304" pitchFamily="18" charset="0"/>
              </a:rPr>
              <a:t> </a:t>
            </a:r>
            <a:r>
              <a:rPr lang="en-CA" altLang="ja-JP" b="1" dirty="0">
                <a:solidFill>
                  <a:srgbClr val="FF0000"/>
                </a:solidFill>
                <a:latin typeface="Times New Roman" panose="02020603050405020304" pitchFamily="18" charset="0"/>
                <a:cs typeface="Times New Roman" panose="02020603050405020304" pitchFamily="18" charset="0"/>
              </a:rPr>
              <a:t>initialized once</a:t>
            </a:r>
            <a:r>
              <a:rPr lang="en-CA" altLang="ja-JP" dirty="0">
                <a:latin typeface="Times New Roman" panose="02020603050405020304" pitchFamily="18" charset="0"/>
                <a:cs typeface="Times New Roman" panose="02020603050405020304" pitchFamily="18" charset="0"/>
              </a:rPr>
              <a:t>. </a:t>
            </a:r>
            <a:endParaRPr lang="ja-JP" altLang="en-US" dirty="0">
              <a:latin typeface="Times New Roman" panose="02020603050405020304" pitchFamily="18" charset="0"/>
              <a:cs typeface="Times New Roman" panose="02020603050405020304" pitchFamily="18" charset="0"/>
            </a:endParaRPr>
          </a:p>
        </p:txBody>
      </p:sp>
      <p:sp>
        <p:nvSpPr>
          <p:cNvPr id="15" name="正方形/長方形 14">
            <a:extLst>
              <a:ext uri="{FF2B5EF4-FFF2-40B4-BE49-F238E27FC236}">
                <a16:creationId xmlns:a16="http://schemas.microsoft.com/office/drawing/2014/main" id="{31A2E47E-5AD6-46E3-9C97-0459180EF2F4}"/>
              </a:ext>
            </a:extLst>
          </p:cNvPr>
          <p:cNvSpPr/>
          <p:nvPr/>
        </p:nvSpPr>
        <p:spPr>
          <a:xfrm>
            <a:off x="6329267" y="2353409"/>
            <a:ext cx="4501666" cy="4075527"/>
          </a:xfrm>
          <a:prstGeom prst="rect">
            <a:avLst/>
          </a:prstGeom>
          <a:noFill/>
          <a:ln>
            <a:solidFill>
              <a:srgbClr val="59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Times New Roman" panose="02020603050405020304" pitchFamily="18" charset="0"/>
              <a:ea typeface="HGSｺﾞｼｯｸM" panose="020B0600000000000000" pitchFamily="50" charset="-128"/>
              <a:cs typeface="Times New Roman" panose="02020603050405020304" pitchFamily="18" charset="0"/>
            </a:endParaRPr>
          </a:p>
        </p:txBody>
      </p:sp>
      <p:sp>
        <p:nvSpPr>
          <p:cNvPr id="16" name="正方形/長方形 15">
            <a:extLst>
              <a:ext uri="{FF2B5EF4-FFF2-40B4-BE49-F238E27FC236}">
                <a16:creationId xmlns:a16="http://schemas.microsoft.com/office/drawing/2014/main" id="{D547AB08-8959-4E0A-90CF-A8BA3728E763}"/>
              </a:ext>
            </a:extLst>
          </p:cNvPr>
          <p:cNvSpPr/>
          <p:nvPr/>
        </p:nvSpPr>
        <p:spPr>
          <a:xfrm>
            <a:off x="6329267" y="2353409"/>
            <a:ext cx="3562835"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TIMD TMRL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t>
            </a:r>
            <a:endParaRPr lang="ja-JP" altLang="en-US" sz="2400" dirty="0">
              <a:latin typeface="Times New Roman" panose="02020603050405020304" pitchFamily="18" charset="0"/>
              <a:cs typeface="Times New Roman" panose="02020603050405020304" pitchFamily="18" charset="0"/>
            </a:endParaRPr>
          </a:p>
        </p:txBody>
      </p:sp>
      <p:sp>
        <p:nvSpPr>
          <p:cNvPr id="17" name="正方形/長方形 16">
            <a:extLst>
              <a:ext uri="{FF2B5EF4-FFF2-40B4-BE49-F238E27FC236}">
                <a16:creationId xmlns:a16="http://schemas.microsoft.com/office/drawing/2014/main" id="{131BB83E-958C-45CB-AFE7-A5EFB035F59B}"/>
              </a:ext>
            </a:extLst>
          </p:cNvPr>
          <p:cNvSpPr/>
          <p:nvPr/>
        </p:nvSpPr>
        <p:spPr>
          <a:xfrm>
            <a:off x="6329267" y="2914175"/>
            <a:ext cx="4501665" cy="1754326"/>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Initialization and Call:</a:t>
            </a:r>
          </a:p>
          <a:p>
            <a:r>
              <a:rPr lang="en-CA" altLang="ja-JP" dirty="0">
                <a:latin typeface="Times New Roman" panose="02020603050405020304" pitchFamily="18" charset="0"/>
                <a:cs typeface="Times New Roman" panose="02020603050405020304" pitchFamily="18" charset="0"/>
              </a:rPr>
              <a:t>prediction image is initialized and used in their method function:</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getTmrlList</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deriveTimdMode</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deriveMPMSorted</a:t>
            </a:r>
            <a:r>
              <a:rPr lang="en-CA" altLang="ja-JP" b="1" dirty="0">
                <a:latin typeface="Times New Roman" panose="02020603050405020304" pitchFamily="18" charset="0"/>
                <a:cs typeface="Times New Roman" panose="02020603050405020304" pitchFamily="18" charset="0"/>
              </a:rPr>
              <a:t>()</a:t>
            </a:r>
            <a:endParaRPr lang="ja-JP" altLang="en-US" b="1" dirty="0">
              <a:latin typeface="Times New Roman" panose="02020603050405020304" pitchFamily="18" charset="0"/>
              <a:cs typeface="Times New Roman" panose="02020603050405020304" pitchFamily="18" charset="0"/>
            </a:endParaRPr>
          </a:p>
        </p:txBody>
      </p:sp>
      <p:sp>
        <p:nvSpPr>
          <p:cNvPr id="19" name="正方形/長方形 18">
            <a:extLst>
              <a:ext uri="{FF2B5EF4-FFF2-40B4-BE49-F238E27FC236}">
                <a16:creationId xmlns:a16="http://schemas.microsoft.com/office/drawing/2014/main" id="{98842EA4-B65C-41D2-BE22-55F410DFB036}"/>
              </a:ext>
            </a:extLst>
          </p:cNvPr>
          <p:cNvSpPr/>
          <p:nvPr/>
        </p:nvSpPr>
        <p:spPr>
          <a:xfrm>
            <a:off x="6453559" y="5278157"/>
            <a:ext cx="4377373" cy="1200329"/>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Shortcoming:</a:t>
            </a:r>
          </a:p>
          <a:p>
            <a:r>
              <a:rPr lang="en-CA" altLang="ja-JP" dirty="0">
                <a:latin typeface="Times New Roman" panose="02020603050405020304" pitchFamily="18" charset="0"/>
                <a:cs typeface="Times New Roman" panose="02020603050405020304" pitchFamily="18" charset="0"/>
              </a:rPr>
              <a:t>during ECM execution, the prediction image they use need to </a:t>
            </a:r>
            <a:r>
              <a:rPr lang="en-CA" altLang="ja-JP" b="1" dirty="0">
                <a:solidFill>
                  <a:srgbClr val="FF0000"/>
                </a:solidFill>
                <a:latin typeface="Times New Roman" panose="02020603050405020304" pitchFamily="18" charset="0"/>
                <a:cs typeface="Times New Roman" panose="02020603050405020304" pitchFamily="18" charset="0"/>
              </a:rPr>
              <a:t>be initialized multiple times</a:t>
            </a:r>
            <a:r>
              <a:rPr lang="en-CA" altLang="ja-JP" dirty="0">
                <a:latin typeface="Times New Roman" panose="02020603050405020304" pitchFamily="18" charset="0"/>
                <a:cs typeface="Times New Roman" panose="02020603050405020304" pitchFamily="18" charset="0"/>
              </a:rPr>
              <a:t>. </a:t>
            </a:r>
            <a:endParaRPr lang="ja-JP"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6727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latin typeface="Times New Roman" panose="02020603050405020304" pitchFamily="18" charset="0"/>
                <a:cs typeface="Times New Roman" panose="02020603050405020304" pitchFamily="18" charset="0"/>
              </a:rPr>
              <a:t>Proposal</a:t>
            </a:r>
            <a:endParaRPr kumimoji="1" lang="ja-JP" altLang="en-US" dirty="0">
              <a:latin typeface="Times New Roman" panose="02020603050405020304" pitchFamily="18" charset="0"/>
              <a:cs typeface="Times New Roman" panose="02020603050405020304" pitchFamily="18" charset="0"/>
            </a:endParaRPr>
          </a:p>
        </p:txBody>
      </p:sp>
      <p:sp>
        <p:nvSpPr>
          <p:cNvPr id="3" name="コンテンツ プレースホルダー 2"/>
          <p:cNvSpPr>
            <a:spLocks noGrp="1"/>
          </p:cNvSpPr>
          <p:nvPr>
            <p:ph idx="1"/>
          </p:nvPr>
        </p:nvSpPr>
        <p:spPr>
          <a:xfrm>
            <a:off x="251294" y="828000"/>
            <a:ext cx="11668305" cy="1183680"/>
          </a:xfrm>
        </p:spPr>
        <p:txBody>
          <a:bodyPr>
            <a:normAutofit/>
          </a:bodyPr>
          <a:lstStyle/>
          <a:p>
            <a:pPr hangingPunct="0"/>
            <a:r>
              <a:rPr lang="en-CA" altLang="ja-JP" sz="2400" dirty="0">
                <a:latin typeface="Times New Roman" panose="02020603050405020304" pitchFamily="18" charset="0"/>
                <a:cs typeface="Times New Roman" panose="02020603050405020304" pitchFamily="18" charset="0"/>
              </a:rPr>
              <a:t>In this proposal, we use one prediction buffer for TIMD, TMRL and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by applying the prediction buffer used in SGPM. </a:t>
            </a:r>
          </a:p>
          <a:p>
            <a:pPr hangingPunct="0"/>
            <a:r>
              <a:rPr lang="en-CA" altLang="ja-JP" sz="2400" dirty="0">
                <a:latin typeface="Times New Roman" panose="02020603050405020304" pitchFamily="18" charset="0"/>
                <a:cs typeface="Times New Roman" panose="02020603050405020304" pitchFamily="18" charset="0"/>
              </a:rPr>
              <a:t>This changes reduces the additional runtime caused by initializing </a:t>
            </a:r>
            <a:r>
              <a:rPr lang="en-CA" altLang="ja-JP" sz="2400">
                <a:latin typeface="Times New Roman" panose="02020603050405020304" pitchFamily="18" charset="0"/>
                <a:cs typeface="Times New Roman" panose="02020603050405020304" pitchFamily="18" charset="0"/>
              </a:rPr>
              <a:t>the buffers </a:t>
            </a:r>
            <a:r>
              <a:rPr lang="en-CA" altLang="ja-JP" sz="2400" dirty="0">
                <a:latin typeface="Times New Roman" panose="02020603050405020304" pitchFamily="18" charset="0"/>
                <a:cs typeface="Times New Roman" panose="02020603050405020304" pitchFamily="18" charset="0"/>
              </a:rPr>
              <a:t>multiple times.</a:t>
            </a:r>
            <a:endParaRPr lang="ja-JP" altLang="ja-JP" sz="2400" dirty="0">
              <a:latin typeface="Times New Roman" panose="02020603050405020304" pitchFamily="18" charset="0"/>
              <a:cs typeface="Times New Roman" panose="02020603050405020304" pitchFamily="18" charset="0"/>
            </a:endParaRPr>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Times New Roman" panose="02020603050405020304" pitchFamily="18" charset="0"/>
                <a:ea typeface="HGPｺﾞｼｯｸM" panose="020B0600000000000000" pitchFamily="50" charset="-128"/>
                <a:cs typeface="Times New Roman" panose="02020603050405020304" pitchFamily="18" charset="0"/>
              </a:rPr>
              <a:t>Copyright © All rights reserved, SHARP CORPORATION</a:t>
            </a:r>
            <a:endParaRPr lang="ja-JP" altLang="en-US" dirty="0">
              <a:latin typeface="Times New Roman" panose="02020603050405020304" pitchFamily="18" charset="0"/>
              <a:ea typeface="HGPｺﾞｼｯｸM" panose="020B0600000000000000" pitchFamily="50" charset="-128"/>
              <a:cs typeface="Times New Roman" panose="02020603050405020304" pitchFamily="18" charset="0"/>
            </a:endParaRPr>
          </a:p>
        </p:txBody>
      </p:sp>
      <p:sp>
        <p:nvSpPr>
          <p:cNvPr id="12" name="日付プレースホルダー 11"/>
          <p:cNvSpPr>
            <a:spLocks noGrp="1"/>
          </p:cNvSpPr>
          <p:nvPr>
            <p:ph type="dt" sz="half" idx="10"/>
          </p:nvPr>
        </p:nvSpPr>
        <p:spPr>
          <a:xfrm>
            <a:off x="272400" y="6548300"/>
            <a:ext cx="2743200" cy="216000"/>
          </a:xfrm>
        </p:spPr>
        <p:txBody>
          <a:bodyPr vert="horz" lIns="0" tIns="0" rIns="0" bIns="0" rtlCol="0" anchor="ctr">
            <a:noAutofit/>
          </a:bodyPr>
          <a:lstStyle/>
          <a:p>
            <a:r>
              <a:rPr lang="en-US" altLang="ja-JP" sz="1400" dirty="0">
                <a:latin typeface="Times New Roman" panose="02020603050405020304" pitchFamily="18" charset="0"/>
                <a:cs typeface="Times New Roman" panose="02020603050405020304" pitchFamily="18" charset="0"/>
              </a:rPr>
              <a:t>JVET-AF0101</a:t>
            </a:r>
            <a:endParaRPr lang="ja-JP" altLang="en-US" sz="1400" dirty="0">
              <a:latin typeface="Times New Roman" panose="02020603050405020304" pitchFamily="18" charset="0"/>
              <a:cs typeface="Times New Roman" panose="02020603050405020304" pitchFamily="18" charset="0"/>
            </a:endParaRPr>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latin typeface="Times New Roman" panose="02020603050405020304" pitchFamily="18" charset="0"/>
                <a:cs typeface="Times New Roman" panose="02020603050405020304" pitchFamily="18" charset="0"/>
              </a:rPr>
              <a:t>3</a:t>
            </a:fld>
            <a:endParaRPr kumimoji="1" lang="ja-JP" altLang="en-US">
              <a:latin typeface="Times New Roman" panose="02020603050405020304" pitchFamily="18" charset="0"/>
              <a:cs typeface="Times New Roman" panose="02020603050405020304" pitchFamily="18" charset="0"/>
            </a:endParaRPr>
          </a:p>
        </p:txBody>
      </p:sp>
      <p:sp>
        <p:nvSpPr>
          <p:cNvPr id="20" name="正方形/長方形 19">
            <a:extLst>
              <a:ext uri="{FF2B5EF4-FFF2-40B4-BE49-F238E27FC236}">
                <a16:creationId xmlns:a16="http://schemas.microsoft.com/office/drawing/2014/main" id="{ACF7D97D-DE09-444D-AA3C-88E13F23978D}"/>
              </a:ext>
            </a:extLst>
          </p:cNvPr>
          <p:cNvSpPr/>
          <p:nvPr/>
        </p:nvSpPr>
        <p:spPr>
          <a:xfrm>
            <a:off x="900331" y="2363597"/>
            <a:ext cx="4501663" cy="4065340"/>
          </a:xfrm>
          <a:prstGeom prst="rect">
            <a:avLst/>
          </a:prstGeom>
          <a:noFill/>
          <a:ln>
            <a:solidFill>
              <a:srgbClr val="59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Times New Roman" panose="02020603050405020304" pitchFamily="18" charset="0"/>
              <a:ea typeface="HGSｺﾞｼｯｸM" panose="020B0600000000000000" pitchFamily="50" charset="-128"/>
              <a:cs typeface="Times New Roman" panose="02020603050405020304" pitchFamily="18" charset="0"/>
            </a:endParaRPr>
          </a:p>
        </p:txBody>
      </p:sp>
      <p:sp>
        <p:nvSpPr>
          <p:cNvPr id="25" name="正方形/長方形 24">
            <a:extLst>
              <a:ext uri="{FF2B5EF4-FFF2-40B4-BE49-F238E27FC236}">
                <a16:creationId xmlns:a16="http://schemas.microsoft.com/office/drawing/2014/main" id="{900C8FEE-1D3C-489D-88DD-85FFA612FCB1}"/>
              </a:ext>
            </a:extLst>
          </p:cNvPr>
          <p:cNvSpPr/>
          <p:nvPr/>
        </p:nvSpPr>
        <p:spPr>
          <a:xfrm>
            <a:off x="6329267" y="2353409"/>
            <a:ext cx="4501666" cy="4075527"/>
          </a:xfrm>
          <a:prstGeom prst="rect">
            <a:avLst/>
          </a:prstGeom>
          <a:noFill/>
          <a:ln>
            <a:solidFill>
              <a:srgbClr val="59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Times New Roman" panose="02020603050405020304" pitchFamily="18" charset="0"/>
              <a:ea typeface="HGSｺﾞｼｯｸM" panose="020B0600000000000000" pitchFamily="50" charset="-128"/>
              <a:cs typeface="Times New Roman" panose="02020603050405020304" pitchFamily="18" charset="0"/>
            </a:endParaRPr>
          </a:p>
        </p:txBody>
      </p:sp>
      <p:sp>
        <p:nvSpPr>
          <p:cNvPr id="26" name="正方形/長方形 25">
            <a:extLst>
              <a:ext uri="{FF2B5EF4-FFF2-40B4-BE49-F238E27FC236}">
                <a16:creationId xmlns:a16="http://schemas.microsoft.com/office/drawing/2014/main" id="{81093F31-BC23-484C-8C65-93E0566BB618}"/>
              </a:ext>
            </a:extLst>
          </p:cNvPr>
          <p:cNvSpPr/>
          <p:nvPr/>
        </p:nvSpPr>
        <p:spPr>
          <a:xfrm>
            <a:off x="6329267" y="2353409"/>
            <a:ext cx="3562835"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TIMD TMRL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t>
            </a:r>
            <a:endParaRPr lang="ja-JP" altLang="en-US" sz="2400" dirty="0">
              <a:latin typeface="Times New Roman" panose="02020603050405020304" pitchFamily="18" charset="0"/>
              <a:cs typeface="Times New Roman" panose="02020603050405020304" pitchFamily="18" charset="0"/>
            </a:endParaRPr>
          </a:p>
        </p:txBody>
      </p:sp>
      <p:sp>
        <p:nvSpPr>
          <p:cNvPr id="27" name="正方形/長方形 26">
            <a:extLst>
              <a:ext uri="{FF2B5EF4-FFF2-40B4-BE49-F238E27FC236}">
                <a16:creationId xmlns:a16="http://schemas.microsoft.com/office/drawing/2014/main" id="{5CA8EC01-3163-419D-8116-9FC1AF1D89D0}"/>
              </a:ext>
            </a:extLst>
          </p:cNvPr>
          <p:cNvSpPr/>
          <p:nvPr/>
        </p:nvSpPr>
        <p:spPr>
          <a:xfrm>
            <a:off x="6329267" y="2914175"/>
            <a:ext cx="4501665" cy="2308324"/>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Initialization:</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init</a:t>
            </a:r>
            <a:r>
              <a:rPr lang="en-CA" altLang="ja-JP" b="1" dirty="0">
                <a:latin typeface="Times New Roman" panose="02020603050405020304" pitchFamily="18" charset="0"/>
                <a:cs typeface="Times New Roman" panose="02020603050405020304" pitchFamily="18" charset="0"/>
              </a:rPr>
              <a:t>()</a:t>
            </a:r>
            <a:endParaRPr lang="en-CA" altLang="ja-JP" dirty="0">
              <a:latin typeface="Times New Roman" panose="02020603050405020304" pitchFamily="18" charset="0"/>
              <a:cs typeface="Times New Roman" panose="02020603050405020304" pitchFamily="18" charset="0"/>
            </a:endParaRPr>
          </a:p>
          <a:p>
            <a:endParaRPr lang="en-CA" altLang="ja-JP" dirty="0">
              <a:latin typeface="Times New Roman" panose="02020603050405020304" pitchFamily="18" charset="0"/>
              <a:cs typeface="Times New Roman" panose="02020603050405020304" pitchFamily="18" charset="0"/>
            </a:endParaRPr>
          </a:p>
          <a:p>
            <a:endParaRPr lang="en-CA" altLang="ja-JP" dirty="0">
              <a:latin typeface="Times New Roman" panose="02020603050405020304" pitchFamily="18" charset="0"/>
              <a:cs typeface="Times New Roman" panose="02020603050405020304" pitchFamily="18" charset="0"/>
            </a:endParaRPr>
          </a:p>
          <a:p>
            <a:r>
              <a:rPr lang="en-CA" altLang="ja-JP" dirty="0">
                <a:latin typeface="Times New Roman" panose="02020603050405020304" pitchFamily="18" charset="0"/>
                <a:cs typeface="Times New Roman" panose="02020603050405020304" pitchFamily="18" charset="0"/>
              </a:rPr>
              <a:t>Call:</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getTmrlList</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deriveTimdMode</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deriveMPMSorted</a:t>
            </a:r>
            <a:r>
              <a:rPr lang="en-CA" altLang="ja-JP" b="1" dirty="0">
                <a:latin typeface="Times New Roman" panose="02020603050405020304" pitchFamily="18" charset="0"/>
                <a:cs typeface="Times New Roman" panose="02020603050405020304" pitchFamily="18" charset="0"/>
              </a:rPr>
              <a:t>()</a:t>
            </a:r>
            <a:endParaRPr lang="ja-JP" altLang="en-US" b="1" dirty="0">
              <a:latin typeface="Times New Roman" panose="02020603050405020304" pitchFamily="18" charset="0"/>
              <a:cs typeface="Times New Roman" panose="02020603050405020304" pitchFamily="18" charset="0"/>
            </a:endParaRPr>
          </a:p>
        </p:txBody>
      </p:sp>
      <p:sp>
        <p:nvSpPr>
          <p:cNvPr id="29" name="正方形/長方形 28">
            <a:extLst>
              <a:ext uri="{FF2B5EF4-FFF2-40B4-BE49-F238E27FC236}">
                <a16:creationId xmlns:a16="http://schemas.microsoft.com/office/drawing/2014/main" id="{5F315949-0ACC-4A67-980E-6D2F1EA9FF83}"/>
              </a:ext>
            </a:extLst>
          </p:cNvPr>
          <p:cNvSpPr/>
          <p:nvPr/>
        </p:nvSpPr>
        <p:spPr>
          <a:xfrm>
            <a:off x="900331" y="2363597"/>
            <a:ext cx="3562835"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TIMD TMRL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t>
            </a:r>
            <a:endParaRPr lang="ja-JP" altLang="en-US" sz="2400" dirty="0">
              <a:latin typeface="Times New Roman" panose="02020603050405020304" pitchFamily="18" charset="0"/>
              <a:cs typeface="Times New Roman" panose="02020603050405020304" pitchFamily="18" charset="0"/>
            </a:endParaRPr>
          </a:p>
        </p:txBody>
      </p:sp>
      <p:sp>
        <p:nvSpPr>
          <p:cNvPr id="30" name="正方形/長方形 29">
            <a:extLst>
              <a:ext uri="{FF2B5EF4-FFF2-40B4-BE49-F238E27FC236}">
                <a16:creationId xmlns:a16="http://schemas.microsoft.com/office/drawing/2014/main" id="{895D3DBB-42BF-4686-908F-32E3A7BC8D5C}"/>
              </a:ext>
            </a:extLst>
          </p:cNvPr>
          <p:cNvSpPr/>
          <p:nvPr/>
        </p:nvSpPr>
        <p:spPr>
          <a:xfrm>
            <a:off x="925335" y="3645992"/>
            <a:ext cx="4501665" cy="1200329"/>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Initialization and Call:</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getTmrlList</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deriveTimdMode</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deriveMPMSorted</a:t>
            </a:r>
            <a:r>
              <a:rPr lang="en-CA" altLang="ja-JP" b="1" dirty="0">
                <a:latin typeface="Times New Roman" panose="02020603050405020304" pitchFamily="18" charset="0"/>
                <a:cs typeface="Times New Roman" panose="02020603050405020304" pitchFamily="18" charset="0"/>
              </a:rPr>
              <a:t>()</a:t>
            </a:r>
            <a:endParaRPr lang="ja-JP" altLang="en-US" b="1" dirty="0">
              <a:latin typeface="Times New Roman" panose="02020603050405020304" pitchFamily="18" charset="0"/>
              <a:cs typeface="Times New Roman" panose="02020603050405020304" pitchFamily="18" charset="0"/>
            </a:endParaRPr>
          </a:p>
        </p:txBody>
      </p:sp>
      <p:sp>
        <p:nvSpPr>
          <p:cNvPr id="31" name="正方形/長方形 30">
            <a:extLst>
              <a:ext uri="{FF2B5EF4-FFF2-40B4-BE49-F238E27FC236}">
                <a16:creationId xmlns:a16="http://schemas.microsoft.com/office/drawing/2014/main" id="{41CEEE15-29D9-45A4-B614-47B1B922F5F2}"/>
              </a:ext>
            </a:extLst>
          </p:cNvPr>
          <p:cNvSpPr/>
          <p:nvPr/>
        </p:nvSpPr>
        <p:spPr>
          <a:xfrm>
            <a:off x="2415554" y="1960379"/>
            <a:ext cx="1159292"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ECM10</a:t>
            </a:r>
            <a:endParaRPr lang="ja-JP" altLang="en-US" sz="2400" dirty="0">
              <a:latin typeface="Times New Roman" panose="02020603050405020304" pitchFamily="18" charset="0"/>
              <a:cs typeface="Times New Roman" panose="02020603050405020304" pitchFamily="18" charset="0"/>
            </a:endParaRPr>
          </a:p>
        </p:txBody>
      </p:sp>
      <p:sp>
        <p:nvSpPr>
          <p:cNvPr id="32" name="正方形/長方形 31">
            <a:extLst>
              <a:ext uri="{FF2B5EF4-FFF2-40B4-BE49-F238E27FC236}">
                <a16:creationId xmlns:a16="http://schemas.microsoft.com/office/drawing/2014/main" id="{163144A5-27E2-4C32-AEDF-4CD3933FE438}"/>
              </a:ext>
            </a:extLst>
          </p:cNvPr>
          <p:cNvSpPr/>
          <p:nvPr/>
        </p:nvSpPr>
        <p:spPr>
          <a:xfrm>
            <a:off x="8000453" y="1903643"/>
            <a:ext cx="1261884"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Proposal</a:t>
            </a:r>
            <a:endParaRPr lang="ja-JP" altLang="en-US" sz="2400" dirty="0">
              <a:latin typeface="Times New Roman" panose="02020603050405020304" pitchFamily="18" charset="0"/>
              <a:cs typeface="Times New Roman" panose="02020603050405020304" pitchFamily="18" charset="0"/>
            </a:endParaRPr>
          </a:p>
        </p:txBody>
      </p:sp>
      <p:sp>
        <p:nvSpPr>
          <p:cNvPr id="4" name="矢印: 右 3">
            <a:extLst>
              <a:ext uri="{FF2B5EF4-FFF2-40B4-BE49-F238E27FC236}">
                <a16:creationId xmlns:a16="http://schemas.microsoft.com/office/drawing/2014/main" id="{50700C90-D2F7-49D7-A804-6238572AAE5C}"/>
              </a:ext>
            </a:extLst>
          </p:cNvPr>
          <p:cNvSpPr/>
          <p:nvPr/>
        </p:nvSpPr>
        <p:spPr>
          <a:xfrm>
            <a:off x="5556737" y="4023363"/>
            <a:ext cx="677184" cy="52317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3191198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a:lstStyle/>
          <a:p>
            <a:r>
              <a:rPr kumimoji="1" lang="en-US" altLang="ja-JP" dirty="0"/>
              <a:t>Results</a:t>
            </a:r>
            <a:endParaRPr kumimoji="1" lang="ja-JP" altLang="en-US" dirty="0"/>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12" name="日付プレースホルダー 11"/>
          <p:cNvSpPr>
            <a:spLocks noGrp="1"/>
          </p:cNvSpPr>
          <p:nvPr>
            <p:ph type="dt" sz="half" idx="10"/>
          </p:nvPr>
        </p:nvSpPr>
        <p:spPr>
          <a:xfrm>
            <a:off x="255600" y="6516000"/>
            <a:ext cx="2743200" cy="216000"/>
          </a:xfrm>
        </p:spPr>
        <p:txBody>
          <a:bodyPr vert="horz" lIns="0" tIns="0" rIns="0" bIns="0" rtlCol="0" anchor="ctr">
            <a:noAutofit/>
          </a:bodyPr>
          <a:lstStyle/>
          <a:p>
            <a:r>
              <a:rPr lang="en-US" altLang="ja-JP" sz="1400" dirty="0">
                <a:latin typeface="Times New Roman" panose="02020603050405020304" pitchFamily="18" charset="0"/>
                <a:cs typeface="Times New Roman" panose="02020603050405020304" pitchFamily="18" charset="0"/>
              </a:rPr>
              <a:t>JVET-AF0101</a:t>
            </a:r>
            <a:endParaRPr lang="ja-JP" altLang="en-US" sz="1400" dirty="0">
              <a:latin typeface="Times New Roman" panose="02020603050405020304" pitchFamily="18" charset="0"/>
              <a:cs typeface="Times New Roman" panose="02020603050405020304" pitchFamily="18" charset="0"/>
            </a:endParaRPr>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t>4</a:t>
            </a:fld>
            <a:endParaRPr kumimoji="1" lang="ja-JP" altLang="en-US"/>
          </a:p>
        </p:txBody>
      </p:sp>
      <p:graphicFrame>
        <p:nvGraphicFramePr>
          <p:cNvPr id="10" name="表 9">
            <a:extLst>
              <a:ext uri="{FF2B5EF4-FFF2-40B4-BE49-F238E27FC236}">
                <a16:creationId xmlns:a16="http://schemas.microsoft.com/office/drawing/2014/main" id="{C81FF669-6736-4805-8821-295E9AC3A47F}"/>
              </a:ext>
            </a:extLst>
          </p:cNvPr>
          <p:cNvGraphicFramePr>
            <a:graphicFrameLocks noGrp="1"/>
          </p:cNvGraphicFramePr>
          <p:nvPr>
            <p:extLst>
              <p:ext uri="{D42A27DB-BD31-4B8C-83A1-F6EECF244321}">
                <p14:modId xmlns:p14="http://schemas.microsoft.com/office/powerpoint/2010/main" val="420395906"/>
              </p:ext>
            </p:extLst>
          </p:nvPr>
        </p:nvGraphicFramePr>
        <p:xfrm>
          <a:off x="308272" y="1559756"/>
          <a:ext cx="5658485" cy="3173874"/>
        </p:xfrm>
        <a:graphic>
          <a:graphicData uri="http://schemas.openxmlformats.org/drawingml/2006/table">
            <a:tbl>
              <a:tblPr firstRow="1" firstCol="1" bandRow="1">
                <a:tableStyleId>{5C22544A-7EE6-4342-B048-85BDC9FD1C3A}</a:tableStyleId>
              </a:tblPr>
              <a:tblGrid>
                <a:gridCol w="941811">
                  <a:extLst>
                    <a:ext uri="{9D8B030D-6E8A-4147-A177-3AD203B41FA5}">
                      <a16:colId xmlns:a16="http://schemas.microsoft.com/office/drawing/2014/main" val="979304607"/>
                    </a:ext>
                  </a:extLst>
                </a:gridCol>
                <a:gridCol w="1017384">
                  <a:extLst>
                    <a:ext uri="{9D8B030D-6E8A-4147-A177-3AD203B41FA5}">
                      <a16:colId xmlns:a16="http://schemas.microsoft.com/office/drawing/2014/main" val="1895591441"/>
                    </a:ext>
                  </a:extLst>
                </a:gridCol>
                <a:gridCol w="1016749">
                  <a:extLst>
                    <a:ext uri="{9D8B030D-6E8A-4147-A177-3AD203B41FA5}">
                      <a16:colId xmlns:a16="http://schemas.microsoft.com/office/drawing/2014/main" val="244473622"/>
                    </a:ext>
                  </a:extLst>
                </a:gridCol>
                <a:gridCol w="1016749">
                  <a:extLst>
                    <a:ext uri="{9D8B030D-6E8A-4147-A177-3AD203B41FA5}">
                      <a16:colId xmlns:a16="http://schemas.microsoft.com/office/drawing/2014/main" val="672033880"/>
                    </a:ext>
                  </a:extLst>
                </a:gridCol>
                <a:gridCol w="831308">
                  <a:extLst>
                    <a:ext uri="{9D8B030D-6E8A-4147-A177-3AD203B41FA5}">
                      <a16:colId xmlns:a16="http://schemas.microsoft.com/office/drawing/2014/main" val="1093258764"/>
                    </a:ext>
                  </a:extLst>
                </a:gridCol>
                <a:gridCol w="834484">
                  <a:extLst>
                    <a:ext uri="{9D8B030D-6E8A-4147-A177-3AD203B41FA5}">
                      <a16:colId xmlns:a16="http://schemas.microsoft.com/office/drawing/2014/main" val="2248578655"/>
                    </a:ext>
                  </a:extLst>
                </a:gridCol>
              </a:tblGrid>
              <a:tr h="288534">
                <a:tc>
                  <a:txBody>
                    <a:bodyPr/>
                    <a:lstStyle/>
                    <a:p>
                      <a:endParaRPr lang="ja-JP" sz="1600" dirty="0">
                        <a:effectLst/>
                        <a:latin typeface="Times New Roman" panose="02020603050405020304" pitchFamily="18" charset="0"/>
                        <a:cs typeface="Times New Roman" panose="02020603050405020304" pitchFamily="18" charset="0"/>
                      </a:endParaRPr>
                    </a:p>
                  </a:txBody>
                  <a:tcPr marL="62865" marR="62865"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All Intra Main10</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92377554"/>
                  </a:ext>
                </a:extLst>
              </a:tr>
              <a:tr h="288534">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Over ECM-10.0</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15233306"/>
                  </a:ext>
                </a:extLst>
              </a:tr>
              <a:tr h="288534">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Y</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U</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V</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EncT</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DecT</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559510521"/>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A1</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98%</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97%</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928072371"/>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A2</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98%</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96%</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085830934"/>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B</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98%</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95%</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611231098"/>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C</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98%</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92%</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772182263"/>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E</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98%</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94%</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772948202"/>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Overall</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0.00%</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0.00%</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0.00%</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98%</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94%</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795496704"/>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D</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99%</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92%</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222524919"/>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F</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98%</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95%</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077658918"/>
                  </a:ext>
                </a:extLst>
              </a:tr>
            </a:tbl>
          </a:graphicData>
        </a:graphic>
      </p:graphicFrame>
      <p:graphicFrame>
        <p:nvGraphicFramePr>
          <p:cNvPr id="13" name="表 12">
            <a:extLst>
              <a:ext uri="{FF2B5EF4-FFF2-40B4-BE49-F238E27FC236}">
                <a16:creationId xmlns:a16="http://schemas.microsoft.com/office/drawing/2014/main" id="{58EE66C8-95CD-4A39-9628-DE3DD9997962}"/>
              </a:ext>
            </a:extLst>
          </p:cNvPr>
          <p:cNvGraphicFramePr>
            <a:graphicFrameLocks noGrp="1"/>
          </p:cNvGraphicFramePr>
          <p:nvPr>
            <p:extLst>
              <p:ext uri="{D42A27DB-BD31-4B8C-83A1-F6EECF244321}">
                <p14:modId xmlns:p14="http://schemas.microsoft.com/office/powerpoint/2010/main" val="4111159476"/>
              </p:ext>
            </p:extLst>
          </p:nvPr>
        </p:nvGraphicFramePr>
        <p:xfrm>
          <a:off x="6147668" y="1559756"/>
          <a:ext cx="5658485" cy="3173874"/>
        </p:xfrm>
        <a:graphic>
          <a:graphicData uri="http://schemas.openxmlformats.org/drawingml/2006/table">
            <a:tbl>
              <a:tblPr firstRow="1" firstCol="1" bandRow="1">
                <a:tableStyleId>{5C22544A-7EE6-4342-B048-85BDC9FD1C3A}</a:tableStyleId>
              </a:tblPr>
              <a:tblGrid>
                <a:gridCol w="941811">
                  <a:extLst>
                    <a:ext uri="{9D8B030D-6E8A-4147-A177-3AD203B41FA5}">
                      <a16:colId xmlns:a16="http://schemas.microsoft.com/office/drawing/2014/main" val="2791068244"/>
                    </a:ext>
                  </a:extLst>
                </a:gridCol>
                <a:gridCol w="1017384">
                  <a:extLst>
                    <a:ext uri="{9D8B030D-6E8A-4147-A177-3AD203B41FA5}">
                      <a16:colId xmlns:a16="http://schemas.microsoft.com/office/drawing/2014/main" val="3966408605"/>
                    </a:ext>
                  </a:extLst>
                </a:gridCol>
                <a:gridCol w="1016749">
                  <a:extLst>
                    <a:ext uri="{9D8B030D-6E8A-4147-A177-3AD203B41FA5}">
                      <a16:colId xmlns:a16="http://schemas.microsoft.com/office/drawing/2014/main" val="2364924483"/>
                    </a:ext>
                  </a:extLst>
                </a:gridCol>
                <a:gridCol w="1016749">
                  <a:extLst>
                    <a:ext uri="{9D8B030D-6E8A-4147-A177-3AD203B41FA5}">
                      <a16:colId xmlns:a16="http://schemas.microsoft.com/office/drawing/2014/main" val="1793744451"/>
                    </a:ext>
                  </a:extLst>
                </a:gridCol>
                <a:gridCol w="831308">
                  <a:extLst>
                    <a:ext uri="{9D8B030D-6E8A-4147-A177-3AD203B41FA5}">
                      <a16:colId xmlns:a16="http://schemas.microsoft.com/office/drawing/2014/main" val="3164083165"/>
                    </a:ext>
                  </a:extLst>
                </a:gridCol>
                <a:gridCol w="834484">
                  <a:extLst>
                    <a:ext uri="{9D8B030D-6E8A-4147-A177-3AD203B41FA5}">
                      <a16:colId xmlns:a16="http://schemas.microsoft.com/office/drawing/2014/main" val="4104751961"/>
                    </a:ext>
                  </a:extLst>
                </a:gridCol>
              </a:tblGrid>
              <a:tr h="288534">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Random Access Main 10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365169772"/>
                  </a:ext>
                </a:extLst>
              </a:tr>
              <a:tr h="288534">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Over ECM-10.0</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62868000"/>
                  </a:ext>
                </a:extLst>
              </a:tr>
              <a:tr h="288534">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Y</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U</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V</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EncT</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DecT</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226581815"/>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A1</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0.00%</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99%</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98%</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814634050"/>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A2</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99%</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98%</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346718594"/>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B</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99%</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99%</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225009040"/>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C</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100%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99%</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76007883"/>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E</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tc>
                  <a:txBody>
                    <a:bodyPr/>
                    <a:lstStyle/>
                    <a:p>
                      <a:endParaRPr lang="ja-JP" sz="1600">
                        <a:effectLst/>
                        <a:latin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4571454"/>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Overall</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0.00%</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0.00%</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0.00%</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99%</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b="1" dirty="0">
                          <a:effectLst/>
                          <a:latin typeface="Times New Roman" panose="02020603050405020304" pitchFamily="18" charset="0"/>
                          <a:cs typeface="Times New Roman" panose="02020603050405020304" pitchFamily="18" charset="0"/>
                        </a:rPr>
                        <a:t>99%</a:t>
                      </a:r>
                      <a:endParaRPr lang="ja-JP" sz="16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056962145"/>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D</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0.00%</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0.00%</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0.00%</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99%</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99%</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705058357"/>
                  </a:ext>
                </a:extLst>
              </a:tr>
              <a:tr h="288534">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Class F</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0.00%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latin typeface="Times New Roman" panose="02020603050405020304" pitchFamily="18" charset="0"/>
                          <a:cs typeface="Times New Roman" panose="02020603050405020304" pitchFamily="18" charset="0"/>
                        </a:rPr>
                        <a:t>100%</a:t>
                      </a:r>
                      <a:endParaRPr lang="ja-JP" sz="16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latin typeface="Times New Roman" panose="02020603050405020304" pitchFamily="18" charset="0"/>
                          <a:cs typeface="Times New Roman" panose="02020603050405020304" pitchFamily="18" charset="0"/>
                        </a:rPr>
                        <a:t>100%</a:t>
                      </a:r>
                      <a:endParaRPr lang="ja-JP" sz="16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04571990"/>
                  </a:ext>
                </a:extLst>
              </a:tr>
            </a:tbl>
          </a:graphicData>
        </a:graphic>
      </p:graphicFrame>
    </p:spTree>
    <p:extLst>
      <p:ext uri="{BB962C8B-B14F-4D97-AF65-F5344CB8AC3E}">
        <p14:creationId xmlns:p14="http://schemas.microsoft.com/office/powerpoint/2010/main" val="25719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a:lstStyle/>
          <a:p>
            <a:r>
              <a:rPr kumimoji="1" lang="en-US" altLang="ja-JP" dirty="0"/>
              <a:t>Conclusion</a:t>
            </a:r>
            <a:endParaRPr kumimoji="1" lang="ja-JP" altLang="en-US" dirty="0"/>
          </a:p>
        </p:txBody>
      </p:sp>
      <p:sp>
        <p:nvSpPr>
          <p:cNvPr id="3" name="コンテンツ プレースホルダー 2"/>
          <p:cNvSpPr>
            <a:spLocks noGrp="1"/>
          </p:cNvSpPr>
          <p:nvPr>
            <p:ph idx="1"/>
          </p:nvPr>
        </p:nvSpPr>
        <p:spPr>
          <a:xfrm>
            <a:off x="251294" y="773723"/>
            <a:ext cx="11668305" cy="5825077"/>
          </a:xfrm>
        </p:spPr>
        <p:txBody>
          <a:bodyPr>
            <a:normAutofit/>
          </a:bodyPr>
          <a:lstStyle/>
          <a:p>
            <a:endParaRPr lang="en-CA" altLang="ja-JP" sz="2400" dirty="0">
              <a:latin typeface="Times New Roman" panose="02020603050405020304" pitchFamily="18" charset="0"/>
              <a:cs typeface="Times New Roman" panose="02020603050405020304" pitchFamily="18" charset="0"/>
            </a:endParaRPr>
          </a:p>
          <a:p>
            <a:r>
              <a:rPr lang="en-CA" altLang="ja-JP" sz="2400" dirty="0">
                <a:latin typeface="Times New Roman" panose="02020603050405020304" pitchFamily="18" charset="0"/>
                <a:cs typeface="Times New Roman" panose="02020603050405020304" pitchFamily="18" charset="0"/>
              </a:rPr>
              <a:t>Experimental results have demonstrated the feasibility of applying SGPM's prediction image initialization method to TMRL, TIMD, and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t>
            </a:r>
          </a:p>
          <a:p>
            <a:r>
              <a:rPr lang="en-CA" altLang="ja-JP" sz="2400" dirty="0">
                <a:latin typeface="Times New Roman" panose="02020603050405020304" pitchFamily="18" charset="0"/>
                <a:cs typeface="Times New Roman" panose="02020603050405020304" pitchFamily="18" charset="0"/>
              </a:rPr>
              <a:t>We observed [Enc:2%, Dec:6%] acceleration in AI and [Enc:1%, Dec:1%] acceleration in RA.</a:t>
            </a:r>
          </a:p>
          <a:p>
            <a:r>
              <a:rPr lang="en-CA" altLang="ja-JP" sz="2400" dirty="0">
                <a:latin typeface="Times New Roman" panose="02020603050405020304" pitchFamily="18" charset="0"/>
                <a:cs typeface="Times New Roman" panose="02020603050405020304" pitchFamily="18" charset="0"/>
              </a:rPr>
              <a:t>There is no changes in simulation results.</a:t>
            </a:r>
          </a:p>
          <a:p>
            <a:endParaRPr lang="en-CA" altLang="ja-JP" sz="2400" dirty="0">
              <a:latin typeface="Times New Roman" panose="02020603050405020304" pitchFamily="18" charset="0"/>
              <a:cs typeface="Times New Roman" panose="02020603050405020304" pitchFamily="18" charset="0"/>
            </a:endParaRPr>
          </a:p>
          <a:p>
            <a:endParaRPr lang="en-CA" altLang="ja-JP" sz="2400" dirty="0">
              <a:latin typeface="Times New Roman" panose="02020603050405020304" pitchFamily="18" charset="0"/>
              <a:cs typeface="Times New Roman" panose="02020603050405020304" pitchFamily="18" charset="0"/>
            </a:endParaRPr>
          </a:p>
          <a:p>
            <a:endParaRPr lang="en-CA" altLang="ja-JP" sz="2400" dirty="0">
              <a:latin typeface="Times New Roman" panose="02020603050405020304" pitchFamily="18" charset="0"/>
              <a:cs typeface="Times New Roman" panose="02020603050405020304" pitchFamily="18" charset="0"/>
            </a:endParaRPr>
          </a:p>
          <a:p>
            <a:r>
              <a:rPr lang="en-CA" altLang="ja-JP" sz="2400" dirty="0">
                <a:latin typeface="Times New Roman" panose="02020603050405020304" pitchFamily="18" charset="0"/>
                <a:cs typeface="Times New Roman" panose="02020603050405020304" pitchFamily="18" charset="0"/>
              </a:rPr>
              <a:t>Thanks OPPO for crosschecking</a:t>
            </a:r>
            <a:endParaRPr lang="ja-JP" altLang="ja-JP" sz="2400" dirty="0">
              <a:latin typeface="Times New Roman" panose="02020603050405020304" pitchFamily="18" charset="0"/>
              <a:cs typeface="Times New Roman" panose="02020603050405020304" pitchFamily="18" charset="0"/>
            </a:endParaRPr>
          </a:p>
          <a:p>
            <a:pPr marL="0" indent="0">
              <a:buNone/>
            </a:pPr>
            <a:endParaRPr kumimoji="1" lang="ja-JP" altLang="en-US" sz="2400" dirty="0">
              <a:latin typeface="Times New Roman" panose="02020603050405020304" pitchFamily="18" charset="0"/>
              <a:cs typeface="Times New Roman" panose="02020603050405020304" pitchFamily="18" charset="0"/>
            </a:endParaRPr>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12" name="日付プレースホルダー 11"/>
          <p:cNvSpPr>
            <a:spLocks noGrp="1"/>
          </p:cNvSpPr>
          <p:nvPr>
            <p:ph type="dt" sz="half" idx="10"/>
          </p:nvPr>
        </p:nvSpPr>
        <p:spPr>
          <a:xfrm>
            <a:off x="251294" y="6566400"/>
            <a:ext cx="2743200" cy="216000"/>
          </a:xfrm>
        </p:spPr>
        <p:txBody>
          <a:bodyPr/>
          <a:lstStyle/>
          <a:p>
            <a:r>
              <a:rPr lang="en-US" altLang="ja-JP" sz="1400" dirty="0">
                <a:latin typeface="Times New Roman" panose="02020603050405020304" pitchFamily="18" charset="0"/>
                <a:cs typeface="Times New Roman" panose="02020603050405020304" pitchFamily="18" charset="0"/>
              </a:rPr>
              <a:t>JVET-AF0101</a:t>
            </a:r>
            <a:endParaRPr lang="ja-JP" altLang="en-US" sz="1400" dirty="0">
              <a:latin typeface="Times New Roman" panose="02020603050405020304" pitchFamily="18" charset="0"/>
              <a:cs typeface="Times New Roman" panose="02020603050405020304" pitchFamily="18" charset="0"/>
            </a:endParaRPr>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t>5</a:t>
            </a:fld>
            <a:endParaRPr kumimoji="1" lang="ja-JP" altLang="en-US"/>
          </a:p>
        </p:txBody>
      </p:sp>
    </p:spTree>
    <p:extLst>
      <p:ext uri="{BB962C8B-B14F-4D97-AF65-F5344CB8AC3E}">
        <p14:creationId xmlns:p14="http://schemas.microsoft.com/office/powerpoint/2010/main" val="1193782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2977329"/>
      </p:ext>
    </p:extLst>
  </p:cSld>
  <p:clrMapOvr>
    <a:masterClrMapping/>
  </p:clrMapOvr>
</p:sld>
</file>

<file path=ppt/theme/theme1.xml><?xml version="1.0" encoding="utf-8"?>
<a:theme xmlns:a="http://schemas.openxmlformats.org/drawingml/2006/main" name="Be Original.テーマ">
  <a:themeElements>
    <a:clrScheme name="スタイルガイドライン">
      <a:dk1>
        <a:srgbClr val="59574C"/>
      </a:dk1>
      <a:lt1>
        <a:srgbClr val="FBFAF1"/>
      </a:lt1>
      <a:dk2>
        <a:srgbClr val="44546A"/>
      </a:dk2>
      <a:lt2>
        <a:srgbClr val="E7E6E6"/>
      </a:lt2>
      <a:accent1>
        <a:srgbClr val="7BA6DE"/>
      </a:accent1>
      <a:accent2>
        <a:srgbClr val="D45D00"/>
      </a:accent2>
      <a:accent3>
        <a:srgbClr val="DBDACB"/>
      </a:accent3>
      <a:accent4>
        <a:srgbClr val="FFA300"/>
      </a:accent4>
      <a:accent5>
        <a:srgbClr val="236192"/>
      </a:accent5>
      <a:accent6>
        <a:srgbClr val="035F1D"/>
      </a:accent6>
      <a:hlink>
        <a:srgbClr val="0563C1"/>
      </a:hlink>
      <a:folHlink>
        <a:srgbClr val="954F72"/>
      </a:folHlink>
    </a:clrScheme>
    <a:fontScheme name="スタイルガイドライン準拠">
      <a:majorFont>
        <a:latin typeface="Source Sans Pro"/>
        <a:ea typeface="源ノ角ゴシック JP Medium"/>
        <a:cs typeface=""/>
      </a:majorFont>
      <a:minorFont>
        <a:latin typeface="Source Sans Pro Black"/>
        <a:ea typeface="源ノ角ゴシック JP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59574C"/>
          </a:solidFill>
        </a:ln>
      </a:spPr>
      <a:bodyPr rtlCol="0" anchor="ctr"/>
      <a:lstStyle>
        <a:defPPr algn="ctr">
          <a:defRPr kumimoji="1" dirty="0" smtClean="0">
            <a:solidFill>
              <a:srgbClr val="59574C"/>
            </a:solidFill>
            <a:latin typeface="HGSｺﾞｼｯｸM" panose="020B0600000000000000" pitchFamily="50" charset="-128"/>
            <a:ea typeface="HGSｺﾞｼｯｸM" panose="020B0600000000000000"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kumimoji="1" dirty="0" smtClean="0">
            <a:latin typeface="HGPｺﾞｼｯｸM" panose="020B0600000000000000" pitchFamily="50" charset="-128"/>
            <a:ea typeface="HGPｺﾞｼｯｸM" panose="020B0600000000000000"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2103</TotalTime>
  <Words>564</Words>
  <Application>Microsoft Office PowerPoint</Application>
  <PresentationFormat>ワイド画面</PresentationFormat>
  <Paragraphs>172</Paragraphs>
  <Slides>6</Slides>
  <Notes>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6</vt:i4>
      </vt:variant>
    </vt:vector>
  </HeadingPairs>
  <TitlesOfParts>
    <vt:vector size="15" baseType="lpstr">
      <vt:lpstr>(日本語用のフォントを使用)</vt:lpstr>
      <vt:lpstr>HGPｺﾞｼｯｸE</vt:lpstr>
      <vt:lpstr>HGPｺﾞｼｯｸM</vt:lpstr>
      <vt:lpstr>HGSｺﾞｼｯｸM</vt:lpstr>
      <vt:lpstr>HGｺﾞｼｯｸM</vt:lpstr>
      <vt:lpstr>Arial</vt:lpstr>
      <vt:lpstr>Calibri</vt:lpstr>
      <vt:lpstr>Times New Roman</vt:lpstr>
      <vt:lpstr>Be Original.テーマ</vt:lpstr>
      <vt:lpstr>AHG12: ECM software cleanup for decoder side  intra predictions acceleration</vt:lpstr>
      <vt:lpstr>Background</vt:lpstr>
      <vt:lpstr>Proposal</vt:lpstr>
      <vt:lpstr>Results</vt:lpstr>
      <vt:lpstr>Conclusion</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米津研太/参事</dc:creator>
  <cp:lastModifiedBy>Tomohiro Ikai</cp:lastModifiedBy>
  <cp:revision>121</cp:revision>
  <dcterms:created xsi:type="dcterms:W3CDTF">2017-02-21T01:46:25Z</dcterms:created>
  <dcterms:modified xsi:type="dcterms:W3CDTF">2023-10-06T05:43:22Z</dcterms:modified>
</cp:coreProperties>
</file>