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6" r:id="rId5"/>
  </p:sldMasterIdLst>
  <p:notesMasterIdLst>
    <p:notesMasterId r:id="rId10"/>
  </p:notesMasterIdLst>
  <p:handoutMasterIdLst>
    <p:handoutMasterId r:id="rId13"/>
  </p:handoutMasterIdLst>
  <p:sldIdLst>
    <p:sldId id="262" r:id="rId6"/>
    <p:sldId id="273" r:id="rId7"/>
    <p:sldId id="274" r:id="rId8"/>
    <p:sldId id="275" r:id="rId9"/>
    <p:sldId id="277" r:id="rId11"/>
    <p:sldId id="261" r:id="rId12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C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9" y="-39"/>
      </p:cViewPr>
      <p:guideLst>
        <p:guide orient="horz" pos="2198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820988"/>
            <a:ext cx="4478338" cy="1343025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  <a:endParaRPr lang="zh-CN" altLang="en-US" sz="1400" smtClean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1147763"/>
            <a:ext cx="6400800" cy="7493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54292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8" y="820271"/>
            <a:ext cx="7419975" cy="59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600200"/>
            <a:ext cx="7397750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775012"/>
            <a:ext cx="8516938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168775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600200"/>
            <a:ext cx="4170363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455613"/>
            <a:ext cx="8516938" cy="962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925919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6" y="1600200"/>
            <a:ext cx="3390807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2003425"/>
            <a:ext cx="4843462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pic>
        <p:nvPicPr>
          <p:cNvPr id="2" name="图片 1" descr="ZTE_logo_CN含色值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03530"/>
            <a:ext cx="1878330" cy="7131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12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3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3" y="1716088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16"/>
          <p:cNvSpPr txBox="1">
            <a:spLocks noChangeArrowheads="1"/>
          </p:cNvSpPr>
          <p:nvPr/>
        </p:nvSpPr>
        <p:spPr bwMode="auto">
          <a:xfrm>
            <a:off x="5059363" y="6564313"/>
            <a:ext cx="2190750" cy="169862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59" name="TextBox 18"/>
          <p:cNvSpPr txBox="1">
            <a:spLocks noChangeArrowheads="1"/>
          </p:cNvSpPr>
          <p:nvPr/>
        </p:nvSpPr>
        <p:spPr bwMode="auto">
          <a:xfrm>
            <a:off x="8341995" y="215900"/>
            <a:ext cx="640715" cy="405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秘密</a:t>
            </a:r>
            <a:r>
              <a:rPr 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b="1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二级</a:t>
            </a:r>
            <a:endParaRPr lang="zh-CN" dirty="0" smtClean="0"/>
          </a:p>
          <a:p>
            <a:pPr lvl="2"/>
            <a:r>
              <a:rPr lang="zh-CN" dirty="0" smtClean="0"/>
              <a:t>三级</a:t>
            </a:r>
            <a:endParaRPr lang="zh-CN" dirty="0" smtClean="0"/>
          </a:p>
          <a:p>
            <a:pPr lvl="3"/>
            <a:r>
              <a:rPr lang="zh-CN" dirty="0" smtClean="0"/>
              <a:t>四级</a:t>
            </a:r>
            <a:endParaRPr lang="zh-CN" dirty="0" smtClean="0"/>
          </a:p>
          <a:p>
            <a:pPr lvl="4"/>
            <a:r>
              <a:rPr lang="zh-CN" dirty="0" smtClean="0"/>
              <a:t>五级</a:t>
            </a:r>
            <a:endParaRPr lang="zh-CN" dirty="0" smtClean="0"/>
          </a:p>
        </p:txBody>
      </p:sp>
      <p:grpSp>
        <p:nvGrpSpPr>
          <p:cNvPr id="18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9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23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1985" y="2605405"/>
            <a:ext cx="4883150" cy="13430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Ying Gao,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Yaxian Bai,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Shaowei </a:t>
            </a:r>
            <a:r>
              <a:rPr lang="en-US" altLang="zh-CN" sz="14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Xie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Cheng Huang</a:t>
            </a:r>
            <a:r>
              <a:rPr lang="zh-CN" altLang="en-US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，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Ping Wu, 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(ZTE Corporation)</a:t>
            </a:r>
            <a:endParaRPr lang="en-US" altLang="zh-CN" sz="1400" b="1" dirty="0" smtClean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349250" y="78549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bg1"/>
                </a:solidFill>
              </a:rPr>
              <a:t>AHG12 : FIBC flag inherits IntraTMP-FLM flag</a:t>
            </a:r>
            <a:endParaRPr lang="en-US" altLang="zh-CN" sz="4000" b="1" dirty="0" smtClean="0">
              <a:solidFill>
                <a:schemeClr val="bg1"/>
              </a:solidFill>
            </a:endParaRPr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94970" y="296545"/>
            <a:ext cx="6400800" cy="592138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</a:rPr>
              <a:t>JVET-AF0072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1820" y="946150"/>
            <a:ext cx="782256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FIBC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 a filter is applied to IBC predictor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Output of the filter is calculated as follows: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predLumaVal = c0C + c1N + c2S + c3E + c4W + c5P + c6B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3549015" y="2228215"/>
            <a:ext cx="1208405" cy="861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613535" y="316547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600" b="0">
                <a:latin typeface="Times New Roman" panose="02020603050405020304" charset="0"/>
              </a:rPr>
              <a:t>Figure 1: Spatial part of the filter</a:t>
            </a:r>
            <a:endParaRPr lang="en-US" altLang="en-US" sz="1600" b="0"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670" y="3578860"/>
            <a:ext cx="8016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457200"/>
            <a:r>
              <a:rPr lang="en-US" altLang="zh-CN" sz="1800" b="0">
                <a:latin typeface="Times New Roman" panose="02020603050405020304" charset="0"/>
                <a:cs typeface="Times New Roman" panose="02020603050405020304" charset="0"/>
              </a:rPr>
              <a:t>The nonlinear term P =  ( C*C + midVal ) &gt;&gt; bitDepth</a:t>
            </a:r>
            <a:endParaRPr lang="en-US" altLang="zh-CN" sz="1800" b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670" y="4023360"/>
            <a:ext cx="66871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FIBC flag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IBC AMVP mode : Signal in the bitstream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IBC Merge  mode : Inherit from merge candidate 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1670" y="5250180"/>
            <a:ext cx="74936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Question: 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 IBC merge mode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FIBC is disabled by default when the merge candidate comes from IntraTMP coded block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2" name="文本框 1"/>
          <p:cNvSpPr txBox="1"/>
          <p:nvPr/>
        </p:nvSpPr>
        <p:spPr>
          <a:xfrm>
            <a:off x="548640" y="2031365"/>
            <a:ext cx="7822565" cy="1303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IntraTMP-FLM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 a filter is applied to IntraTMP predictor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Output of the filter is calculated as follows: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predLumaVal = c0C + c1N + c2S + c3E + c4W + c5B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960" y="3789680"/>
            <a:ext cx="5107305" cy="454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latin typeface="Times New Roman" panose="02020603050405020304" charset="0"/>
              </a:rPr>
              <a:t>The old inheritance rules:</a:t>
            </a:r>
            <a:endParaRPr lang="en-US" sz="1800">
              <a:latin typeface="Times New Roman" panose="02020603050405020304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285750" indent="-285750" algn="l">
              <a:buClrTx/>
              <a:buSzTx/>
              <a:buChar char="•"/>
            </a:pPr>
            <a:endParaRPr lang="en-US" sz="1800"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960" y="483425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p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roposed inheritance rules:</a:t>
            </a:r>
            <a:endParaRPr lang="zh-CN" altLang="en-US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320" y="34213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1800" b="1">
                <a:latin typeface="Times New Roman" panose="02020603050405020304" charset="0"/>
                <a:sym typeface="+mn-ea"/>
              </a:rPr>
              <a:t>In IBC merge mode,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1530286" y="4244594"/>
                <a:ext cx="5678805" cy="50101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𝐹𝐼𝐵𝐶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𝑓𝑙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a𝑔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= 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</m:e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0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14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86" y="4244594"/>
                <a:ext cx="5678805" cy="501015"/>
              </a:xfrm>
              <a:prstGeom prst="rect">
                <a:avLst/>
              </a:prstGeom>
              <a:blipFill rotWithShape="1">
                <a:blip r:embed="rId1"/>
                <a:stretch>
                  <a:fillRect l="-10" t="-51" r="10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530286" y="5395849"/>
                <a:ext cx="6479540" cy="50101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𝐹𝐼𝐵𝐶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𝑓𝑙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a𝑔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= 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</m:e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_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𝐹𝐿𝑀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14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86" y="5395849"/>
                <a:ext cx="6479540" cy="501015"/>
              </a:xfrm>
              <a:prstGeom prst="rect">
                <a:avLst/>
              </a:prstGeom>
              <a:blipFill rotWithShape="1">
                <a:blip r:embed="rId2"/>
                <a:stretch>
                  <a:fillRect l="-9" t="-51" r="9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548640" y="1208405"/>
            <a:ext cx="80378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Times New Roman" panose="02020603050405020304" charset="0"/>
                <a:sym typeface="+mn-ea"/>
              </a:rPr>
              <a:t>Proposal: </a:t>
            </a:r>
            <a:r>
              <a:rPr lang="en-US" sz="1800">
                <a:latin typeface="Times New Roman" panose="02020603050405020304" charset="0"/>
                <a:sym typeface="+mn-ea"/>
              </a:rPr>
              <a:t>the FIBC flag can inherit the IntraTMP-FLM flag in IBC Merge mode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Results</a:t>
            </a:r>
            <a:endParaRPr lang="en-US" altLang="zh-CN" dirty="0" smtClean="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404620" y="1885315"/>
          <a:ext cx="5749290" cy="1689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58215"/>
                <a:gridCol w="958215"/>
                <a:gridCol w="958215"/>
                <a:gridCol w="958215"/>
                <a:gridCol w="958215"/>
              </a:tblGrid>
              <a:tr h="33782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All Intra Main 10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Over ECM-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10.0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EncT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DecT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F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99.8%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TGM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362075" y="1417955"/>
            <a:ext cx="583374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600" b="1">
                <a:latin typeface="Times New Roman" panose="02020603050405020304" charset="0"/>
                <a:ea typeface="Malgun Gothic" panose="020B0503020000020004" charset="-127"/>
              </a:rPr>
              <a:t>Table 1. </a:t>
            </a:r>
            <a:r>
              <a:rPr lang="en-US" sz="1600" b="1">
                <a:latin typeface="Times New Roman" panose="02020603050405020304" charset="0"/>
              </a:rPr>
              <a:t>Test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600" b="1">
                <a:latin typeface="Times New Roman" panose="02020603050405020304" charset="0"/>
              </a:rPr>
              <a:t>A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600" b="1">
                <a:latin typeface="Times New Roman" panose="02020603050405020304" charset="0"/>
              </a:rPr>
              <a:t>: </a:t>
            </a:r>
            <a:r>
              <a:rPr lang="en-US" sz="1600" b="1">
                <a:latin typeface="Times New Roman" panose="02020603050405020304" charset="0"/>
                <a:ea typeface="Malgun Gothic" panose="020B0503020000020004" charset="-127"/>
              </a:rPr>
              <a:t>Simulation results of the proposed method</a:t>
            </a:r>
            <a:endParaRPr lang="en-US" altLang="en-US" sz="1600" b="1">
              <a:latin typeface="Times New Roman" panose="02020603050405020304" charset="0"/>
              <a:ea typeface="Malgun Gothic" panose="020B050302000002000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5920" y="4246880"/>
            <a:ext cx="5549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600" b="1">
                <a:latin typeface="Times New Roman" panose="02020603050405020304" charset="0"/>
                <a:ea typeface="Malgun Gothic" panose="020B0503020000020004" charset="-127"/>
              </a:rPr>
              <a:t>Table </a:t>
            </a:r>
            <a:r>
              <a:rPr lang="en-US" sz="1600" b="1">
                <a:latin typeface="Times New Roman" panose="02020603050405020304" charset="0"/>
              </a:rPr>
              <a:t>2</a:t>
            </a:r>
            <a:r>
              <a:rPr lang="en-US" sz="1600" b="1">
                <a:latin typeface="Times New Roman" panose="02020603050405020304" charset="0"/>
                <a:ea typeface="Malgun Gothic" panose="020B0503020000020004" charset="-127"/>
              </a:rPr>
              <a:t>. </a:t>
            </a:r>
            <a:r>
              <a:rPr lang="en-US" sz="1600" b="1">
                <a:latin typeface="Times New Roman" panose="02020603050405020304" charset="0"/>
              </a:rPr>
              <a:t>Test B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600" b="1">
                <a:latin typeface="Times New Roman" panose="02020603050405020304" charset="0"/>
              </a:rPr>
              <a:t>: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600" b="1">
                <a:latin typeface="Times New Roman" panose="02020603050405020304" charset="0"/>
                <a:ea typeface="Malgun Gothic" panose="020B0503020000020004" charset="-127"/>
                <a:sym typeface="+mn-ea"/>
              </a:rPr>
              <a:t> the proposed method</a:t>
            </a:r>
            <a:r>
              <a:rPr lang="en-US" sz="1600" b="1">
                <a:latin typeface="Times New Roman" panose="02020603050405020304" charset="0"/>
              </a:rPr>
              <a:t> on top of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600" b="1">
                <a:latin typeface="Times New Roman" panose="02020603050405020304" charset="0"/>
              </a:rPr>
              <a:t>EE2-2.6c</a:t>
            </a:r>
            <a:r>
              <a:rPr lang="en-US" sz="16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en-US" sz="1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404620" y="4657725"/>
          <a:ext cx="5749290" cy="1689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58215"/>
                <a:gridCol w="958215"/>
                <a:gridCol w="958215"/>
                <a:gridCol w="958215"/>
                <a:gridCol w="958215"/>
              </a:tblGrid>
              <a:tr h="33782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All Intra Main 10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Over 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EE2-2.6c</a:t>
                      </a:r>
                      <a:endParaRPr 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EncT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DecT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F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TGM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40055" y="3742055"/>
            <a:ext cx="808863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1600">
                <a:latin typeface="Times New Roman" panose="02020603050405020304" charset="0"/>
                <a:sym typeface="+mn-ea"/>
              </a:rPr>
              <a:t>EE2-2.6c : storing quarter-pel resolution IntraTMP BVs + IntraTMP BV storing for HMVP</a:t>
            </a:r>
            <a:endParaRPr lang="en-US" sz="1600">
              <a:latin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685" y="834390"/>
            <a:ext cx="8088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1600">
                <a:latin typeface="Times New Roman" panose="02020603050405020304" charset="0"/>
                <a:sym typeface="+mn-ea"/>
              </a:rPr>
              <a:t>Proposed methods : the FIBC flag inherits the IntraTMP-FLM flag when candidate come from IntraTMP block</a:t>
            </a:r>
            <a:endParaRPr lang="en-US" sz="1600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Conclusion</a:t>
            </a:r>
            <a:endParaRPr lang="en-US" altLang="zh-CN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537210" y="1417955"/>
            <a:ext cx="811022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proposed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that FIBC flag in the IBC merge mode can inherit the IntraTMP-FLM flag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 top of ECM-10.0, it achieves 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AI, Class F	         {-0.02%,  0.04%,  0.02%, 100.4%, 99.8%}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AI, Class TGM	{-0.02%, -0.03%, -0.03%, 100.2%, 100.1%}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 top of EE2-2.6c, it achieves 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AI, Class F	        {-0.04%,  -0.02%,  0.02%, xx%, xx%}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AI, Class TGM	{ 0.01%,   0.04%, -0.01%, xx%, xx%}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This proposal is straightforward and does not require additional complexity.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suggested to investigate in the next round of EE2.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Thanks Peking University for cros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s-checking</a:t>
            </a:r>
            <a:r>
              <a:rPr lang="zh-CN" altLang="en-US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（JVET-AF0074）</a:t>
            </a:r>
            <a:endParaRPr lang="zh-CN" altLang="en-US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r>
              <a:rPr lang="zh-CN" altLang="en-US" sz="4800" dirty="0" smtClean="0"/>
              <a:t>！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52*132"/>
  <p:tag name="TABLE_ENDDRAG_RECT" val="92*106*452*132"/>
</p:tagLst>
</file>

<file path=ppt/tags/tag2.xml><?xml version="1.0" encoding="utf-8"?>
<p:tagLst xmlns:p="http://schemas.openxmlformats.org/presentationml/2006/main">
  <p:tag name="TABLE_ENDDRAG_ORIGIN_RECT" val="452*132"/>
  <p:tag name="TABLE_ENDDRAG_RECT" val="92*106*452*132"/>
</p:tagLst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0</TotalTime>
  <Words>2701</Words>
  <Application>WPS 演示</Application>
  <PresentationFormat>全屏显示(4:3)</PresentationFormat>
  <Paragraphs>193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Heiti SC Light</vt:lpstr>
      <vt:lpstr>微软雅黑</vt:lpstr>
      <vt:lpstr>Times</vt:lpstr>
      <vt:lpstr>Calibri</vt:lpstr>
      <vt:lpstr>Arial Unicode MS</vt:lpstr>
      <vt:lpstr>Times New Roman</vt:lpstr>
      <vt:lpstr>Cambria Math</vt:lpstr>
      <vt:lpstr>Malgun Gothic</vt:lpstr>
      <vt:lpstr>Arial Unicode MS</vt:lpstr>
      <vt:lpstr>ZTE-机密-4X3</vt:lpstr>
      <vt:lpstr>目录</vt:lpstr>
      <vt:lpstr>正文</vt:lpstr>
      <vt:lpstr>封底</vt:lpstr>
      <vt:lpstr>AHG12 : FIBC flag inherits IntraTMP-FLM flag</vt:lpstr>
      <vt:lpstr>Intruduction</vt:lpstr>
      <vt:lpstr>Proposed Method</vt:lpstr>
      <vt:lpstr>Results</vt:lpstr>
      <vt:lpstr>Conclusion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贾梦虎</cp:lastModifiedBy>
  <cp:revision>32</cp:revision>
  <dcterms:created xsi:type="dcterms:W3CDTF">2015-08-10T08:42:00Z</dcterms:created>
  <dcterms:modified xsi:type="dcterms:W3CDTF">2023-10-14T07:09:14Z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A61E21D7E3B44750A31D3DED808F4DFD</vt:lpwstr>
  </property>
</Properties>
</file>