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4"/>
  </p:sldMasterIdLst>
  <p:notesMasterIdLst>
    <p:notesMasterId r:id="rId21"/>
  </p:notesMasterIdLst>
  <p:sldIdLst>
    <p:sldId id="898" r:id="rId5"/>
    <p:sldId id="899" r:id="rId6"/>
    <p:sldId id="938" r:id="rId7"/>
    <p:sldId id="332" r:id="rId8"/>
    <p:sldId id="939" r:id="rId9"/>
    <p:sldId id="940" r:id="rId10"/>
    <p:sldId id="901" r:id="rId11"/>
    <p:sldId id="941" r:id="rId12"/>
    <p:sldId id="921" r:id="rId13"/>
    <p:sldId id="942" r:id="rId14"/>
    <p:sldId id="943" r:id="rId15"/>
    <p:sldId id="946" r:id="rId16"/>
    <p:sldId id="947" r:id="rId17"/>
    <p:sldId id="948" r:id="rId18"/>
    <p:sldId id="949" r:id="rId19"/>
    <p:sldId id="95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C69A8-A75E-4686-98DA-7003136DA72F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C61A6-60F1-4089-B6DD-991201A71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21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D1BCC-1D95-E511-7BE7-530734A4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94F13D-02FA-5126-F160-30F884A80D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FF17F-69B6-5EBD-7EF2-6CB75D69B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8C561-1697-B39B-C560-365293959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3F14F-37D0-C9E3-21E2-724A4E7E5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63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080D9-AD76-D1B2-2700-4BE0B7AEC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32B962-B566-2A9C-26F1-FCF6612D9E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44035-6EA3-4BE4-9E36-0840672C8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7BB960-2007-4C02-2559-E12B362B3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3843C-E0AC-E8F0-7403-ACD4D05D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76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982887-021B-DB27-0527-61DD3117A8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F20A66-303B-9036-8DDD-0A493AB2D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6BC51-0B7C-EBEF-128F-40F23EF09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88D9B-A410-6CB4-D357-451B37121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13E03-8201-7308-AA85-0941FB591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02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9691" cy="118174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JVET-AF0043-LOP-EE1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33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596A8-DA63-04F0-20F8-FE0413838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D180A-0C6B-1990-8C3F-114B4ADBD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1CBD2-3AF3-9E75-A9F0-29758A423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740196-12D9-9907-E0DA-91C4068B5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F7ED6-3E9A-6766-D996-5A1A50174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294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6BE8F-2829-5FFF-93FE-5F260B9A9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190B1B-DE1C-B414-A93A-23E8478D2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68695-6016-752D-9470-E09A6CB2F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EC665-6BEC-7DF0-74FB-7238EDA4F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47058-5E45-563A-87B2-CC9D5A744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43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82FA9-7AC3-2D12-9558-D35B5048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D5C3C-3383-14A4-8644-7C06C1793D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4F9B08-4645-BF60-8384-612A09479C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C1D99-7A92-97A3-FE63-50FE33745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C74A0-43C0-737B-5718-A8AC21FA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B4EA56-DDDE-C107-3B86-0F183D49C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667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6E512-943B-96C9-4B00-B8A59BB32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95E64B-4364-8194-56FD-2594BDE2E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9014E3-05B7-62A9-8802-AAD319AC8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BF4C5C-85B9-9133-ACEB-B125896E27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B8699C-3679-F8D0-C9C1-4FA27F185A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6EE839-CB04-B761-A969-0835D57B2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ADAF76-B9F5-8E44-4765-CAE0C2217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2F54C8-FDD2-4687-B7AC-E836633D6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99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C3D44-0650-E1E9-A83B-9B8659B8B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356BA-515B-CCDF-46E8-B32D872EF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323284-828C-453E-2E2E-6786BAFA0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F6A538-EB59-9377-FDAD-F41B99572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50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71BD3-074B-BFCD-6BCF-D48A7211B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B07BE1-C889-E128-1D90-CA1B8CAD5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AB6B2A-1809-497D-B032-86E2161B0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71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2BAF7-ADE8-501C-A9E2-29462E7F4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912FF-850B-7293-FCFC-C4088A0F4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1EE50D-0535-C8C6-FFDC-425D3BE79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F3AD8-B8A2-F0EB-1C4D-D5520AFD1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B9F8D1-B57C-F3A1-F89F-DAD21040E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0BF97-202A-CB3E-4AC8-C6BCCCCDB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865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40836-61E9-C926-4466-35628F8D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142F38-D53E-BB43-2F69-3CAAEE6A0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3942EB-153D-BAC8-27AF-E2B0DB714C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5EDE95-4A00-92BF-344C-8927EC539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6EF54-CA7E-B6AA-0602-C718678F0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5CE25B-C538-52BB-53CB-0E474425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21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A72FB6-1DBC-912A-D906-8B0964DEB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D0C88-A097-E34A-0193-754DC344DF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EA40D-420A-0513-F8E9-3D0B17EB02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38CBB-E41E-6676-6782-44069A1871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9F97F-B6FE-ED20-8EA1-B8D7AD2C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299" y="1995957"/>
            <a:ext cx="11187112" cy="802107"/>
          </a:xfrm>
        </p:spPr>
        <p:txBody>
          <a:bodyPr>
            <a:normAutofit fontScale="90000"/>
          </a:bodyPr>
          <a:lstStyle/>
          <a:p>
            <a:r>
              <a:rPr lang="en-US" dirty="0"/>
              <a:t>JVET-AF0043: Status of EE1-1.0 (LOP.2) Training</a:t>
            </a:r>
            <a:br>
              <a:rPr lang="en-US" dirty="0"/>
            </a:br>
            <a:r>
              <a:rPr lang="en-US" sz="3600" dirty="0"/>
              <a:t>Stage 3 training and inference</a:t>
            </a:r>
            <a:endParaRPr lang="en-US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3942215"/>
            <a:ext cx="10334625" cy="236372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Stage 1 and Stage 2 results were presented at AhG11/14 Telcos: 08/09 and 08/30/2023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Data provided by: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D. Rusanovskyy, Y. Li (Qualcomm)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T. Shao, P. Yin, S. McCarthy(Dolby)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J. N. Shingala, A. Shyam, A. Suneja, S. P. Badya (</a:t>
            </a:r>
            <a:r>
              <a:rPr lang="en-US" sz="2000" dirty="0" err="1">
                <a:solidFill>
                  <a:schemeClr val="tx2"/>
                </a:solidFill>
              </a:rPr>
              <a:t>Ittiam</a:t>
            </a:r>
            <a:r>
              <a:rPr lang="en-US" sz="2000" dirty="0">
                <a:solidFill>
                  <a:schemeClr val="tx2"/>
                </a:solidFill>
              </a:rPr>
              <a:t>)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J. Li, Y. Li, C. Lin, K. Zhang, L. Zhang (</a:t>
            </a:r>
            <a:r>
              <a:rPr lang="en-US" sz="2000" dirty="0" err="1">
                <a:solidFill>
                  <a:schemeClr val="tx2"/>
                </a:solidFill>
              </a:rPr>
              <a:t>Bytedance</a:t>
            </a:r>
            <a:r>
              <a:rPr lang="en-US" sz="2000" dirty="0">
                <a:solidFill>
                  <a:schemeClr val="tx2"/>
                </a:solidFill>
              </a:rPr>
              <a:t>)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R. Chang, L. Wang, X. Xu, S. Liu (Tencent)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5B1350-C189-E980-18A9-C443DD14FF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6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Stage 3 training: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582533" cy="425462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LOP2.3 was independently trained by participants: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 err="1">
                <a:latin typeface="Calibri (Body)"/>
                <a:ea typeface="SimSun" panose="02010600030101010101" pitchFamily="2" charset="-122"/>
              </a:rPr>
              <a:t>Bytedance</a:t>
            </a:r>
            <a:r>
              <a:rPr lang="en-US" kern="0" dirty="0">
                <a:latin typeface="Calibri (Body)"/>
                <a:ea typeface="SimSun" panose="02010600030101010101" pitchFamily="2" charset="-122"/>
              </a:rPr>
              <a:t>, Dolby, </a:t>
            </a:r>
            <a:r>
              <a:rPr lang="en-US" kern="0" dirty="0" err="1">
                <a:latin typeface="Calibri (Body)"/>
                <a:ea typeface="SimSun" panose="02010600030101010101" pitchFamily="2" charset="-122"/>
              </a:rPr>
              <a:t>Ittiam</a:t>
            </a:r>
            <a:r>
              <a:rPr lang="en-US" kern="0" dirty="0">
                <a:latin typeface="Calibri (Body)"/>
                <a:ea typeface="SimSun" panose="02010600030101010101" pitchFamily="2" charset="-122"/>
              </a:rPr>
              <a:t>, Qualcomm and Tencent.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Calibri (Body)"/>
                <a:ea typeface="SimSun" panose="02010600030101010101" pitchFamily="2" charset="-122"/>
              </a:rPr>
              <a:t>Validation loss function, resulting models in </a:t>
            </a:r>
            <a:r>
              <a:rPr lang="en-US" kern="0" dirty="0" err="1">
                <a:latin typeface="Calibri (Body)"/>
                <a:ea typeface="SimSun" panose="02010600030101010101" pitchFamily="2" charset="-122"/>
              </a:rPr>
              <a:t>sadl</a:t>
            </a:r>
            <a:r>
              <a:rPr lang="en-US" kern="0" dirty="0">
                <a:latin typeface="Calibri (Body)"/>
                <a:ea typeface="SimSun" panose="02010600030101010101" pitchFamily="2" charset="-122"/>
              </a:rPr>
              <a:t> and </a:t>
            </a:r>
            <a:r>
              <a:rPr lang="en-US" kern="0" dirty="0" err="1">
                <a:latin typeface="Calibri (Body)"/>
                <a:ea typeface="SimSun" panose="02010600030101010101" pitchFamily="2" charset="-122"/>
              </a:rPr>
              <a:t>ckpt</a:t>
            </a:r>
            <a:r>
              <a:rPr lang="en-US" kern="0" dirty="0">
                <a:latin typeface="Calibri (Body)"/>
                <a:ea typeface="SimSun" panose="02010600030101010101" pitchFamily="2" charset="-122"/>
              </a:rPr>
              <a:t> format were shared.</a:t>
            </a:r>
            <a:endParaRPr lang="en-CA" dirty="0">
              <a:latin typeface="Calibri (Body)"/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HOP training framework was used: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Calibri (Body)"/>
                <a:ea typeface="SimSun" panose="02010600030101010101" pitchFamily="2" charset="-122"/>
              </a:rPr>
              <a:t>Datasets: HOP Stage 1 (DIV2K) and LOP Stage 3 dataset (BVI, TVD).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Calibri (Body)"/>
                <a:ea typeface="SimSun" panose="02010600030101010101" pitchFamily="2" charset="-122"/>
              </a:rPr>
              <a:t>Parameters: </a:t>
            </a:r>
            <a:r>
              <a:rPr lang="en-US" kern="0" dirty="0" err="1">
                <a:latin typeface="Calibri (Body)"/>
                <a:ea typeface="SimSun" panose="02010600030101010101" pitchFamily="2" charset="-122"/>
              </a:rPr>
              <a:t>batch_size</a:t>
            </a:r>
            <a:r>
              <a:rPr lang="en-US" kern="0" dirty="0">
                <a:latin typeface="Calibri (Body)"/>
                <a:ea typeface="SimSun" panose="02010600030101010101" pitchFamily="2" charset="-122"/>
              </a:rPr>
              <a:t>=128 and </a:t>
            </a:r>
            <a:r>
              <a:rPr lang="en-US" kern="0" dirty="0" err="1">
                <a:latin typeface="Calibri (Body)"/>
                <a:ea typeface="SimSun" panose="02010600030101010101" pitchFamily="2" charset="-122"/>
              </a:rPr>
              <a:t>lr</a:t>
            </a:r>
            <a:r>
              <a:rPr lang="en-US" kern="0" dirty="0">
                <a:latin typeface="Calibri (Body)"/>
                <a:ea typeface="SimSun" panose="02010600030101010101" pitchFamily="2" charset="-122"/>
              </a:rPr>
              <a:t>=10e-4, </a:t>
            </a:r>
            <a:r>
              <a:rPr lang="en-US" kern="0" dirty="0" err="1">
                <a:latin typeface="Calibri (Body)"/>
                <a:ea typeface="SimSun" panose="02010600030101010101" pitchFamily="2" charset="-122"/>
              </a:rPr>
              <a:t>nEpochs</a:t>
            </a:r>
            <a:r>
              <a:rPr lang="en-US" kern="0" dirty="0">
                <a:latin typeface="Calibri (Body)"/>
                <a:ea typeface="SimSun" panose="02010600030101010101" pitchFamily="2" charset="-122"/>
              </a:rPr>
              <a:t>: 60, scheduler: {55, 57, 58,  mse-epoch:58}.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Example of Validation loss: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L1 validation losses (Source: </a:t>
            </a:r>
            <a:r>
              <a:rPr lang="en-US" dirty="0" err="1"/>
              <a:t>Ittiam</a:t>
            </a:r>
            <a:r>
              <a:rPr lang="en-US" dirty="0"/>
              <a:t>).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L2 did not exhibit animalities.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E27DD9-46CC-EE8E-4E0E-DA38695454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7E73E0D-6F5E-02D8-246E-4BA2BF671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98EEFA-E0DD-808A-2350-7899375B1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862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 descr="A graph with a line&#10;&#10;Description automatically generated">
            <a:extLst>
              <a:ext uri="{FF2B5EF4-FFF2-40B4-BE49-F238E27FC236}">
                <a16:creationId xmlns:a16="http://schemas.microsoft.com/office/drawing/2014/main" id="{FE4BFEFE-9306-4A4F-F631-63395273E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79" y="3932236"/>
            <a:ext cx="4181476" cy="2600659"/>
          </a:xfrm>
          <a:prstGeom prst="rect">
            <a:avLst/>
          </a:prstGeom>
          <a:noFill/>
        </p:spPr>
      </p:pic>
      <p:pic>
        <p:nvPicPr>
          <p:cNvPr id="9" name="Picture 8" descr="A graph with a line&#10;&#10;Description automatically generated">
            <a:extLst>
              <a:ext uri="{FF2B5EF4-FFF2-40B4-BE49-F238E27FC236}">
                <a16:creationId xmlns:a16="http://schemas.microsoft.com/office/drawing/2014/main" id="{75FF94BC-5D19-3A52-69E2-B9D3E4F53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356" y="3936685"/>
            <a:ext cx="4181476" cy="25962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293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Stage 3 inference: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582533" cy="283641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LOP2.3 inference was independently tested and cross-checked by proponents: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 err="1"/>
              <a:t>Bytedance</a:t>
            </a:r>
            <a:r>
              <a:rPr lang="en-US" dirty="0"/>
              <a:t>, Dolby, </a:t>
            </a:r>
            <a:r>
              <a:rPr lang="en-US" dirty="0" err="1"/>
              <a:t>Ittiam</a:t>
            </a:r>
            <a:r>
              <a:rPr lang="en-US" dirty="0"/>
              <a:t>, Qualcomm and Tencent.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Original HOP interface was tested.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Quantization: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Overflow-constrained layer-wise quantization used (Q=9..11)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Best performing model results selected: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Selection based on NN-Intra disabled vs VTM.</a:t>
            </a:r>
          </a:p>
          <a:p>
            <a:pPr marL="457200" lvl="2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E27DD9-46CC-EE8E-4E0E-DA38695454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7E73E0D-6F5E-02D8-246E-4BA2BF671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98EEFA-E0DD-808A-2350-7899375B1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862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2641A08-BD91-09FB-1ACB-0D0D4E5C88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277224"/>
              </p:ext>
            </p:extLst>
          </p:nvPr>
        </p:nvGraphicFramePr>
        <p:xfrm>
          <a:off x="493651" y="3789696"/>
          <a:ext cx="5000246" cy="2288529"/>
        </p:xfrm>
        <a:graphic>
          <a:graphicData uri="http://schemas.openxmlformats.org/drawingml/2006/table">
            <a:tbl>
              <a:tblPr firstRow="1" firstCol="1" bandRow="1"/>
              <a:tblGrid>
                <a:gridCol w="1110112">
                  <a:extLst>
                    <a:ext uri="{9D8B030D-6E8A-4147-A177-3AD203B41FA5}">
                      <a16:colId xmlns:a16="http://schemas.microsoft.com/office/drawing/2014/main" val="271047604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264804094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2239272125"/>
                    </a:ext>
                  </a:extLst>
                </a:gridCol>
                <a:gridCol w="661329">
                  <a:extLst>
                    <a:ext uri="{9D8B030D-6E8A-4147-A177-3AD203B41FA5}">
                      <a16:colId xmlns:a16="http://schemas.microsoft.com/office/drawing/2014/main" val="3923314948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2440496038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862533381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1923803052"/>
                    </a:ext>
                  </a:extLst>
                </a:gridCol>
              </a:tblGrid>
              <a:tr h="180954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LOP2.3_float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vtm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1584903"/>
                  </a:ext>
                </a:extLst>
              </a:tr>
              <a:tr h="2341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724828"/>
                  </a:ext>
                </a:extLst>
              </a:tr>
              <a:tr h="2341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131149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-4.44%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-8.52%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-7.71%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-5.87%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-6.84%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-8.55%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617643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-4.42%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-8.60%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-5.69%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868300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-4.33%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-9.83%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-11.69%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-11.42%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136255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-4.61%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-10.47%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-11.93%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7730757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-6.42%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35295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-4.78%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-9.75%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-5.37%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-10.70%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-10.52%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352636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-4.96%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-8.72%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-11.69%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-9.40%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-12.34%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990909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BF153802-6874-A431-5CDB-4493C9348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887158"/>
              </p:ext>
            </p:extLst>
          </p:nvPr>
        </p:nvGraphicFramePr>
        <p:xfrm>
          <a:off x="6096000" y="3792228"/>
          <a:ext cx="4933949" cy="2359153"/>
        </p:xfrm>
        <a:graphic>
          <a:graphicData uri="http://schemas.openxmlformats.org/drawingml/2006/table">
            <a:tbl>
              <a:tblPr firstRow="1" firstCol="1" bandRow="1"/>
              <a:tblGrid>
                <a:gridCol w="1095394">
                  <a:extLst>
                    <a:ext uri="{9D8B030D-6E8A-4147-A177-3AD203B41FA5}">
                      <a16:colId xmlns:a16="http://schemas.microsoft.com/office/drawing/2014/main" val="3764153601"/>
                    </a:ext>
                  </a:extLst>
                </a:gridCol>
                <a:gridCol w="657237">
                  <a:extLst>
                    <a:ext uri="{9D8B030D-6E8A-4147-A177-3AD203B41FA5}">
                      <a16:colId xmlns:a16="http://schemas.microsoft.com/office/drawing/2014/main" val="3889451552"/>
                    </a:ext>
                  </a:extLst>
                </a:gridCol>
                <a:gridCol w="657237">
                  <a:extLst>
                    <a:ext uri="{9D8B030D-6E8A-4147-A177-3AD203B41FA5}">
                      <a16:colId xmlns:a16="http://schemas.microsoft.com/office/drawing/2014/main" val="4185973585"/>
                    </a:ext>
                  </a:extLst>
                </a:gridCol>
                <a:gridCol w="652561">
                  <a:extLst>
                    <a:ext uri="{9D8B030D-6E8A-4147-A177-3AD203B41FA5}">
                      <a16:colId xmlns:a16="http://schemas.microsoft.com/office/drawing/2014/main" val="3857173571"/>
                    </a:ext>
                  </a:extLst>
                </a:gridCol>
                <a:gridCol w="623840">
                  <a:extLst>
                    <a:ext uri="{9D8B030D-6E8A-4147-A177-3AD203B41FA5}">
                      <a16:colId xmlns:a16="http://schemas.microsoft.com/office/drawing/2014/main" val="1395372289"/>
                    </a:ext>
                  </a:extLst>
                </a:gridCol>
                <a:gridCol w="623840">
                  <a:extLst>
                    <a:ext uri="{9D8B030D-6E8A-4147-A177-3AD203B41FA5}">
                      <a16:colId xmlns:a16="http://schemas.microsoft.com/office/drawing/2014/main" val="4039549489"/>
                    </a:ext>
                  </a:extLst>
                </a:gridCol>
                <a:gridCol w="623840">
                  <a:extLst>
                    <a:ext uri="{9D8B030D-6E8A-4147-A177-3AD203B41FA5}">
                      <a16:colId xmlns:a16="http://schemas.microsoft.com/office/drawing/2014/main" val="680946296"/>
                    </a:ext>
                  </a:extLst>
                </a:gridCol>
              </a:tblGrid>
              <a:tr h="180953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LOP2.3_int16 vs vtm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3995869"/>
                  </a:ext>
                </a:extLst>
              </a:tr>
              <a:tr h="2341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0306079"/>
                  </a:ext>
                </a:extLst>
              </a:tr>
              <a:tr h="2341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776909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-4.49%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-8.37%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-5.82%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-7.47%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-8.49%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591830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-4.35%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-8.58%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-11.66%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-8.74%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144657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-9.80%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-11.76%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823870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-4.54%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-10.55%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-11.92%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808152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-6.35%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5557740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-4.74%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-10.92%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-10.37%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81559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-4.87%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-8.87%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-11.72%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-9.49%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-12.22%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523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906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Stage 3 inference: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582533" cy="265919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Best performing int16 model was tested with NN-Intra ON: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Anchor1: VTM.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Anchor2: NNVC6.0.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Test: stage3_lop2.3, NN-Intra ON.</a:t>
            </a:r>
          </a:p>
          <a:p>
            <a:pPr marL="457200" lvl="2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Observation: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EE1-0 LOP2.3 filter outperforms LOP1 filter.</a:t>
            </a:r>
          </a:p>
          <a:p>
            <a:pPr marL="457200" lvl="2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E27DD9-46CC-EE8E-4E0E-DA38695454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7E73E0D-6F5E-02D8-246E-4BA2BF671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98EEFA-E0DD-808A-2350-7899375B1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862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4311597-FA1E-1744-9B80-6162E27909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464129"/>
              </p:ext>
            </p:extLst>
          </p:nvPr>
        </p:nvGraphicFramePr>
        <p:xfrm>
          <a:off x="495298" y="3831336"/>
          <a:ext cx="5119117" cy="2276850"/>
        </p:xfrm>
        <a:graphic>
          <a:graphicData uri="http://schemas.openxmlformats.org/drawingml/2006/table">
            <a:tbl>
              <a:tblPr firstRow="1" firstCol="1" bandRow="1"/>
              <a:tblGrid>
                <a:gridCol w="1136503">
                  <a:extLst>
                    <a:ext uri="{9D8B030D-6E8A-4147-A177-3AD203B41FA5}">
                      <a16:colId xmlns:a16="http://schemas.microsoft.com/office/drawing/2014/main" val="4292629818"/>
                    </a:ext>
                  </a:extLst>
                </a:gridCol>
                <a:gridCol w="681902">
                  <a:extLst>
                    <a:ext uri="{9D8B030D-6E8A-4147-A177-3AD203B41FA5}">
                      <a16:colId xmlns:a16="http://schemas.microsoft.com/office/drawing/2014/main" val="3680721162"/>
                    </a:ext>
                  </a:extLst>
                </a:gridCol>
                <a:gridCol w="681902">
                  <a:extLst>
                    <a:ext uri="{9D8B030D-6E8A-4147-A177-3AD203B41FA5}">
                      <a16:colId xmlns:a16="http://schemas.microsoft.com/office/drawing/2014/main" val="2074350976"/>
                    </a:ext>
                  </a:extLst>
                </a:gridCol>
                <a:gridCol w="677051">
                  <a:extLst>
                    <a:ext uri="{9D8B030D-6E8A-4147-A177-3AD203B41FA5}">
                      <a16:colId xmlns:a16="http://schemas.microsoft.com/office/drawing/2014/main" val="172699652"/>
                    </a:ext>
                  </a:extLst>
                </a:gridCol>
                <a:gridCol w="647253">
                  <a:extLst>
                    <a:ext uri="{9D8B030D-6E8A-4147-A177-3AD203B41FA5}">
                      <a16:colId xmlns:a16="http://schemas.microsoft.com/office/drawing/2014/main" val="1130765696"/>
                    </a:ext>
                  </a:extLst>
                </a:gridCol>
                <a:gridCol w="647253">
                  <a:extLst>
                    <a:ext uri="{9D8B030D-6E8A-4147-A177-3AD203B41FA5}">
                      <a16:colId xmlns:a16="http://schemas.microsoft.com/office/drawing/2014/main" val="3017459064"/>
                    </a:ext>
                  </a:extLst>
                </a:gridCol>
                <a:gridCol w="647253">
                  <a:extLst>
                    <a:ext uri="{9D8B030D-6E8A-4147-A177-3AD203B41FA5}">
                      <a16:colId xmlns:a16="http://schemas.microsoft.com/office/drawing/2014/main" val="4254343331"/>
                    </a:ext>
                  </a:extLst>
                </a:gridCol>
              </a:tblGrid>
              <a:tr h="180030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nnIntra_LOP2.3_int16 vs vtm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5620990"/>
                  </a:ext>
                </a:extLst>
              </a:tr>
              <a:tr h="232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9681878"/>
                  </a:ext>
                </a:extLst>
              </a:tr>
              <a:tr h="232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18097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295747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64414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3935188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-13.33%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-14.02%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-13.24%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-13.37%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053462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-14.09%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-15.46%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922480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-8.02%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-12.91%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-13.13%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-6.86%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-11.87%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-11.38%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84809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-14.56%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-13.34%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60949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1CBC8A4-342E-E218-9A87-BA5716D3D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802581"/>
              </p:ext>
            </p:extLst>
          </p:nvPr>
        </p:nvGraphicFramePr>
        <p:xfrm>
          <a:off x="6218935" y="3831336"/>
          <a:ext cx="5119118" cy="2276849"/>
        </p:xfrm>
        <a:graphic>
          <a:graphicData uri="http://schemas.openxmlformats.org/drawingml/2006/table">
            <a:tbl>
              <a:tblPr firstRow="1" firstCol="1" bandRow="1"/>
              <a:tblGrid>
                <a:gridCol w="1098868">
                  <a:extLst>
                    <a:ext uri="{9D8B030D-6E8A-4147-A177-3AD203B41FA5}">
                      <a16:colId xmlns:a16="http://schemas.microsoft.com/office/drawing/2014/main" val="897151787"/>
                    </a:ext>
                  </a:extLst>
                </a:gridCol>
                <a:gridCol w="828841">
                  <a:extLst>
                    <a:ext uri="{9D8B030D-6E8A-4147-A177-3AD203B41FA5}">
                      <a16:colId xmlns:a16="http://schemas.microsoft.com/office/drawing/2014/main" val="3017814493"/>
                    </a:ext>
                  </a:extLst>
                </a:gridCol>
                <a:gridCol w="659321">
                  <a:extLst>
                    <a:ext uri="{9D8B030D-6E8A-4147-A177-3AD203B41FA5}">
                      <a16:colId xmlns:a16="http://schemas.microsoft.com/office/drawing/2014/main" val="3707341488"/>
                    </a:ext>
                  </a:extLst>
                </a:gridCol>
                <a:gridCol w="654631">
                  <a:extLst>
                    <a:ext uri="{9D8B030D-6E8A-4147-A177-3AD203B41FA5}">
                      <a16:colId xmlns:a16="http://schemas.microsoft.com/office/drawing/2014/main" val="506994022"/>
                    </a:ext>
                  </a:extLst>
                </a:gridCol>
                <a:gridCol w="625819">
                  <a:extLst>
                    <a:ext uri="{9D8B030D-6E8A-4147-A177-3AD203B41FA5}">
                      <a16:colId xmlns:a16="http://schemas.microsoft.com/office/drawing/2014/main" val="667563016"/>
                    </a:ext>
                  </a:extLst>
                </a:gridCol>
                <a:gridCol w="625819">
                  <a:extLst>
                    <a:ext uri="{9D8B030D-6E8A-4147-A177-3AD203B41FA5}">
                      <a16:colId xmlns:a16="http://schemas.microsoft.com/office/drawing/2014/main" val="3128116340"/>
                    </a:ext>
                  </a:extLst>
                </a:gridCol>
                <a:gridCol w="625819">
                  <a:extLst>
                    <a:ext uri="{9D8B030D-6E8A-4147-A177-3AD203B41FA5}">
                      <a16:colId xmlns:a16="http://schemas.microsoft.com/office/drawing/2014/main" val="3577088323"/>
                    </a:ext>
                  </a:extLst>
                </a:gridCol>
              </a:tblGrid>
              <a:tr h="180029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nnIntra_LOP2.3_int16 vs NNVC6.0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440486"/>
                  </a:ext>
                </a:extLst>
              </a:tr>
              <a:tr h="232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347852"/>
                  </a:ext>
                </a:extLst>
              </a:tr>
              <a:tr h="2329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916225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-3.45%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-3.94%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547687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-3.53%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151415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951243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-3.88%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-2.75%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-3.98%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9593013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504602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-0.23%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-4.62%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-4.60%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-0.25%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-4.34%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-4.29%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631815"/>
                  </a:ext>
                </a:extLst>
              </a:tr>
              <a:tr h="23298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-3.45%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-3.75%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120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78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EE1-0.4 inference: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582533" cy="325012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Sub-test EE1-0.4 Filter Usage (</a:t>
            </a:r>
            <a:r>
              <a:rPr lang="en-US" sz="2000" dirty="0" err="1"/>
              <a:t>Bytedance</a:t>
            </a:r>
            <a:r>
              <a:rPr lang="en-US" sz="2000" dirty="0"/>
              <a:t>):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HOP filter interface is altered with Zero-padding at picture boundaries.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Bug-fix 70 and 72 impact.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Observations: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Noticeable chroma gain.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Impact is observed in bug-fix version as well.</a:t>
            </a:r>
          </a:p>
          <a:p>
            <a:pPr lvl="1">
              <a:lnSpc>
                <a:spcPct val="96000"/>
              </a:lnSpc>
            </a:pPr>
            <a:endParaRPr lang="en-US" sz="2000" dirty="0"/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457200" lvl="2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E27DD9-46CC-EE8E-4E0E-DA38695454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7E73E0D-6F5E-02D8-246E-4BA2BF671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98EEFA-E0DD-808A-2350-7899375B1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862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85B57A6-39A4-D142-1DE1-D27FED63A9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9775"/>
              </p:ext>
            </p:extLst>
          </p:nvPr>
        </p:nvGraphicFramePr>
        <p:xfrm>
          <a:off x="6088856" y="3867912"/>
          <a:ext cx="5137405" cy="2257425"/>
        </p:xfrm>
        <a:graphic>
          <a:graphicData uri="http://schemas.openxmlformats.org/drawingml/2006/table">
            <a:tbl>
              <a:tblPr firstRow="1" firstCol="1" bandRow="1"/>
              <a:tblGrid>
                <a:gridCol w="1140564">
                  <a:extLst>
                    <a:ext uri="{9D8B030D-6E8A-4147-A177-3AD203B41FA5}">
                      <a16:colId xmlns:a16="http://schemas.microsoft.com/office/drawing/2014/main" val="1495061147"/>
                    </a:ext>
                  </a:extLst>
                </a:gridCol>
                <a:gridCol w="684338">
                  <a:extLst>
                    <a:ext uri="{9D8B030D-6E8A-4147-A177-3AD203B41FA5}">
                      <a16:colId xmlns:a16="http://schemas.microsoft.com/office/drawing/2014/main" val="1910419843"/>
                    </a:ext>
                  </a:extLst>
                </a:gridCol>
                <a:gridCol w="684338">
                  <a:extLst>
                    <a:ext uri="{9D8B030D-6E8A-4147-A177-3AD203B41FA5}">
                      <a16:colId xmlns:a16="http://schemas.microsoft.com/office/drawing/2014/main" val="3550658665"/>
                    </a:ext>
                  </a:extLst>
                </a:gridCol>
                <a:gridCol w="679470">
                  <a:extLst>
                    <a:ext uri="{9D8B030D-6E8A-4147-A177-3AD203B41FA5}">
                      <a16:colId xmlns:a16="http://schemas.microsoft.com/office/drawing/2014/main" val="1229090203"/>
                    </a:ext>
                  </a:extLst>
                </a:gridCol>
                <a:gridCol w="649565">
                  <a:extLst>
                    <a:ext uri="{9D8B030D-6E8A-4147-A177-3AD203B41FA5}">
                      <a16:colId xmlns:a16="http://schemas.microsoft.com/office/drawing/2014/main" val="4040068822"/>
                    </a:ext>
                  </a:extLst>
                </a:gridCol>
                <a:gridCol w="649565">
                  <a:extLst>
                    <a:ext uri="{9D8B030D-6E8A-4147-A177-3AD203B41FA5}">
                      <a16:colId xmlns:a16="http://schemas.microsoft.com/office/drawing/2014/main" val="3211400692"/>
                    </a:ext>
                  </a:extLst>
                </a:gridCol>
                <a:gridCol w="649565">
                  <a:extLst>
                    <a:ext uri="{9D8B030D-6E8A-4147-A177-3AD203B41FA5}">
                      <a16:colId xmlns:a16="http://schemas.microsoft.com/office/drawing/2014/main" val="1219080512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EE1-0.4 vs original HOP interface, nnIntra ON, BugFix 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584075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4892917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09727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763329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-0.65%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22589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-1.43%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5059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-1.41%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94892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-0.71%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859571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-1.22%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135597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-1.23%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-3.46%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-0.83%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70299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-0.60%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-0.91%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84138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CA869051-9581-E051-896B-A38A0C030F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751520"/>
              </p:ext>
            </p:extLst>
          </p:nvPr>
        </p:nvGraphicFramePr>
        <p:xfrm>
          <a:off x="495299" y="3867911"/>
          <a:ext cx="5137405" cy="2257425"/>
        </p:xfrm>
        <a:graphic>
          <a:graphicData uri="http://schemas.openxmlformats.org/drawingml/2006/table">
            <a:tbl>
              <a:tblPr firstRow="1" firstCol="1" bandRow="1"/>
              <a:tblGrid>
                <a:gridCol w="1140564">
                  <a:extLst>
                    <a:ext uri="{9D8B030D-6E8A-4147-A177-3AD203B41FA5}">
                      <a16:colId xmlns:a16="http://schemas.microsoft.com/office/drawing/2014/main" val="825683469"/>
                    </a:ext>
                  </a:extLst>
                </a:gridCol>
                <a:gridCol w="684338">
                  <a:extLst>
                    <a:ext uri="{9D8B030D-6E8A-4147-A177-3AD203B41FA5}">
                      <a16:colId xmlns:a16="http://schemas.microsoft.com/office/drawing/2014/main" val="1123747950"/>
                    </a:ext>
                  </a:extLst>
                </a:gridCol>
                <a:gridCol w="684338">
                  <a:extLst>
                    <a:ext uri="{9D8B030D-6E8A-4147-A177-3AD203B41FA5}">
                      <a16:colId xmlns:a16="http://schemas.microsoft.com/office/drawing/2014/main" val="1245846229"/>
                    </a:ext>
                  </a:extLst>
                </a:gridCol>
                <a:gridCol w="679470">
                  <a:extLst>
                    <a:ext uri="{9D8B030D-6E8A-4147-A177-3AD203B41FA5}">
                      <a16:colId xmlns:a16="http://schemas.microsoft.com/office/drawing/2014/main" val="1069001769"/>
                    </a:ext>
                  </a:extLst>
                </a:gridCol>
                <a:gridCol w="649565">
                  <a:extLst>
                    <a:ext uri="{9D8B030D-6E8A-4147-A177-3AD203B41FA5}">
                      <a16:colId xmlns:a16="http://schemas.microsoft.com/office/drawing/2014/main" val="304946567"/>
                    </a:ext>
                  </a:extLst>
                </a:gridCol>
                <a:gridCol w="649565">
                  <a:extLst>
                    <a:ext uri="{9D8B030D-6E8A-4147-A177-3AD203B41FA5}">
                      <a16:colId xmlns:a16="http://schemas.microsoft.com/office/drawing/2014/main" val="4264650764"/>
                    </a:ext>
                  </a:extLst>
                </a:gridCol>
                <a:gridCol w="649565">
                  <a:extLst>
                    <a:ext uri="{9D8B030D-6E8A-4147-A177-3AD203B41FA5}">
                      <a16:colId xmlns:a16="http://schemas.microsoft.com/office/drawing/2014/main" val="3150309799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EE1-0.4 vs original HOP interface, nnIntra ON, BugFix OFF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8265812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127516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9638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07674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92889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6428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21653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DengXian" panose="02010600030101010101" pitchFamily="2" charset="-122"/>
                          <a:cs typeface="MS Gothic" panose="020B0609070205080204" pitchFamily="49" charset="-128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DengXian" panose="02010600030101010101" pitchFamily="2" charset="-122"/>
                          <a:cs typeface="MS Gothic" panose="020B0609070205080204" pitchFamily="49" charset="-128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DengXian" panose="02010600030101010101" pitchFamily="2" charset="-122"/>
                          <a:cs typeface="MS Gothic" panose="020B0609070205080204" pitchFamily="49" charset="-128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444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927448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039755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-0.47%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325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07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Additional tests: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582533" cy="319100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Fast Stage 3 test: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LOP2 training on HOP Stage 3 dataset.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Training was conducted with earlier models LOP2.1 and YUV weight: 6:1:1.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Observations: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Fast Stage3 training underperform around 0.3% bd-rate gain in Luma.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Proposed to be further studied.</a:t>
            </a:r>
          </a:p>
          <a:p>
            <a:pPr lvl="1">
              <a:lnSpc>
                <a:spcPct val="96000"/>
              </a:lnSpc>
            </a:pPr>
            <a:endParaRPr lang="en-US" sz="2000" dirty="0"/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457200" lvl="2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E27DD9-46CC-EE8E-4E0E-DA38695454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7E73E0D-6F5E-02D8-246E-4BA2BF671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98EEFA-E0DD-808A-2350-7899375B1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862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7064DDE-50A2-EF1A-9B71-DA23C0D19A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158793"/>
              </p:ext>
            </p:extLst>
          </p:nvPr>
        </p:nvGraphicFramePr>
        <p:xfrm>
          <a:off x="495299" y="3611260"/>
          <a:ext cx="5000245" cy="2288528"/>
        </p:xfrm>
        <a:graphic>
          <a:graphicData uri="http://schemas.openxmlformats.org/drawingml/2006/table">
            <a:tbl>
              <a:tblPr firstRow="1" firstCol="1" bandRow="1"/>
              <a:tblGrid>
                <a:gridCol w="1110112">
                  <a:extLst>
                    <a:ext uri="{9D8B030D-6E8A-4147-A177-3AD203B41FA5}">
                      <a16:colId xmlns:a16="http://schemas.microsoft.com/office/drawing/2014/main" val="1422652435"/>
                    </a:ext>
                  </a:extLst>
                </a:gridCol>
                <a:gridCol w="666067">
                  <a:extLst>
                    <a:ext uri="{9D8B030D-6E8A-4147-A177-3AD203B41FA5}">
                      <a16:colId xmlns:a16="http://schemas.microsoft.com/office/drawing/2014/main" val="3587400527"/>
                    </a:ext>
                  </a:extLst>
                </a:gridCol>
                <a:gridCol w="666067">
                  <a:extLst>
                    <a:ext uri="{9D8B030D-6E8A-4147-A177-3AD203B41FA5}">
                      <a16:colId xmlns:a16="http://schemas.microsoft.com/office/drawing/2014/main" val="2764515076"/>
                    </a:ext>
                  </a:extLst>
                </a:gridCol>
                <a:gridCol w="661330">
                  <a:extLst>
                    <a:ext uri="{9D8B030D-6E8A-4147-A177-3AD203B41FA5}">
                      <a16:colId xmlns:a16="http://schemas.microsoft.com/office/drawing/2014/main" val="3629931896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1735274176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1828286082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2606649719"/>
                    </a:ext>
                  </a:extLst>
                </a:gridCol>
              </a:tblGrid>
              <a:tr h="180953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fastSt3.lop2_float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vtm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2928693"/>
                  </a:ext>
                </a:extLst>
              </a:tr>
              <a:tr h="2341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960855"/>
                  </a:ext>
                </a:extLst>
              </a:tr>
              <a:tr h="2341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25079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-4.26%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-9.93%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-10.69%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-9.68%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-10.86%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938631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-11.24%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-9.27%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-5.24%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8962279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-4.12%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-11.88%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-4.64%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-13.11%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745611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-4.35%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-11.76%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-12.66%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-4.88%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-13.98%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-13.18%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8177510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-5.94%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-10.61%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451042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-4.50%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-10.96%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-11.49%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-5.02%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-12.63%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-11.70%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371236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-12.89%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-5.74%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-14.27%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-14.49%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78425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E567539-4C99-C495-04FC-81919A834E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726783"/>
              </p:ext>
            </p:extLst>
          </p:nvPr>
        </p:nvGraphicFramePr>
        <p:xfrm>
          <a:off x="6368607" y="3611259"/>
          <a:ext cx="5000246" cy="2288529"/>
        </p:xfrm>
        <a:graphic>
          <a:graphicData uri="http://schemas.openxmlformats.org/drawingml/2006/table">
            <a:tbl>
              <a:tblPr firstRow="1" firstCol="1" bandRow="1"/>
              <a:tblGrid>
                <a:gridCol w="1110112">
                  <a:extLst>
                    <a:ext uri="{9D8B030D-6E8A-4147-A177-3AD203B41FA5}">
                      <a16:colId xmlns:a16="http://schemas.microsoft.com/office/drawing/2014/main" val="271047604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264804094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2239272125"/>
                    </a:ext>
                  </a:extLst>
                </a:gridCol>
                <a:gridCol w="661329">
                  <a:extLst>
                    <a:ext uri="{9D8B030D-6E8A-4147-A177-3AD203B41FA5}">
                      <a16:colId xmlns:a16="http://schemas.microsoft.com/office/drawing/2014/main" val="3923314948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2440496038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862533381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1923803052"/>
                    </a:ext>
                  </a:extLst>
                </a:gridCol>
              </a:tblGrid>
              <a:tr h="180954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LOP2.3_float vs </a:t>
                      </a:r>
                      <a:r>
                        <a:rPr lang="en-US" sz="1000" b="1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vtm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1584903"/>
                  </a:ext>
                </a:extLst>
              </a:tr>
              <a:tr h="2341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724828"/>
                  </a:ext>
                </a:extLst>
              </a:tr>
              <a:tr h="2341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131149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-4.44%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-8.52%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-7.71%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-5.87%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-6.84%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-8.55%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617643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-4.42%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-10.06%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-8.60%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-5.69%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-11.25%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-8.63%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868300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-4.33%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-9.83%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-10.11%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-5.02%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-11.69%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-11.42%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136255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-4.61%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-10.47%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-11.02%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-5.19%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-11.93%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-12.30%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7730757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-6.42%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-9.57%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-12.08%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35295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-4.78%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-9.75%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-9.99%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-5.37%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-10.70%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-10.52%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352636"/>
                  </a:ext>
                </a:extLst>
              </a:tr>
              <a:tr h="2341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-4.96%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-8.72%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-11.69%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-6.20%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-9.40%</a:t>
                      </a:r>
                      <a:endParaRPr lang="en-US" sz="12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-12.34%</a:t>
                      </a:r>
                      <a:endParaRPr lang="en-US" sz="12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990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19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Additional tests: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582533" cy="319100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Adjustment of the training strategy (Stage 3):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LOP training altered HOP strategy by increasing </a:t>
            </a:r>
            <a:r>
              <a:rPr lang="en-US" dirty="0" err="1"/>
              <a:t>batch_size</a:t>
            </a:r>
            <a:r>
              <a:rPr lang="en-US" dirty="0"/>
              <a:t> by 2x and learning rate by 4x. 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Ablation study on </a:t>
            </a:r>
            <a:r>
              <a:rPr lang="en-US" dirty="0" err="1"/>
              <a:t>batch_size</a:t>
            </a:r>
            <a:r>
              <a:rPr lang="en-US" dirty="0"/>
              <a:t>=64 and </a:t>
            </a:r>
            <a:r>
              <a:rPr lang="en-US" dirty="0" err="1"/>
              <a:t>lr</a:t>
            </a:r>
            <a:r>
              <a:rPr lang="en-US" dirty="0"/>
              <a:t>=0.0004 was conducted.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Observations: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Mixed results are observed: gain ~0.07% for Luma RA, with some 0.3-2.2% penalty in chroma.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Proposed to be further studied.</a:t>
            </a:r>
          </a:p>
          <a:p>
            <a:pPr lvl="1">
              <a:lnSpc>
                <a:spcPct val="96000"/>
              </a:lnSpc>
            </a:pPr>
            <a:endParaRPr lang="en-US" sz="2000" dirty="0"/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457200" lvl="2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E27DD9-46CC-EE8E-4E0E-DA38695454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7E73E0D-6F5E-02D8-246E-4BA2BF671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98EEFA-E0DD-808A-2350-7899375B1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862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3B98966-DD82-19E1-0F8E-FA8A9973F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717857"/>
              </p:ext>
            </p:extLst>
          </p:nvPr>
        </p:nvGraphicFramePr>
        <p:xfrm>
          <a:off x="495298" y="3666736"/>
          <a:ext cx="5000246" cy="2340871"/>
        </p:xfrm>
        <a:graphic>
          <a:graphicData uri="http://schemas.openxmlformats.org/drawingml/2006/table">
            <a:tbl>
              <a:tblPr firstRow="1" firstCol="1" bandRow="1"/>
              <a:tblGrid>
                <a:gridCol w="1110112">
                  <a:extLst>
                    <a:ext uri="{9D8B030D-6E8A-4147-A177-3AD203B41FA5}">
                      <a16:colId xmlns:a16="http://schemas.microsoft.com/office/drawing/2014/main" val="1420614896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1172085854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3450129901"/>
                    </a:ext>
                  </a:extLst>
                </a:gridCol>
                <a:gridCol w="661329">
                  <a:extLst>
                    <a:ext uri="{9D8B030D-6E8A-4147-A177-3AD203B41FA5}">
                      <a16:colId xmlns:a16="http://schemas.microsoft.com/office/drawing/2014/main" val="2902599343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1253674006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186715679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774059809"/>
                    </a:ext>
                  </a:extLst>
                </a:gridCol>
              </a:tblGrid>
              <a:tr h="185092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LOP2.3_bs64_int vs vtm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623659"/>
                  </a:ext>
                </a:extLst>
              </a:tr>
              <a:tr h="2395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889622"/>
                  </a:ext>
                </a:extLst>
              </a:tr>
              <a:tr h="2395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455229"/>
                  </a:ext>
                </a:extLst>
              </a:tr>
              <a:tr h="2395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-4.43%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-7.91%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-7.22%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-5.87%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-6.58%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886388"/>
                  </a:ext>
                </a:extLst>
              </a:tr>
              <a:tr h="2395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-4.23%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-7.53%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-5.63%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-10.47%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-6.66%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3679735"/>
                  </a:ext>
                </a:extLst>
              </a:tr>
              <a:tr h="2395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-4.24%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-8.90%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-4.86%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-10.82%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-8.40%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9571854"/>
                  </a:ext>
                </a:extLst>
              </a:tr>
              <a:tr h="2395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-4.35%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-9.26%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-9.62%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-10.57%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9105385"/>
                  </a:ext>
                </a:extLst>
              </a:tr>
              <a:tr h="2395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-8.53%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-9.57%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083013"/>
                  </a:ext>
                </a:extLst>
              </a:tr>
              <a:tr h="2395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-4.62%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-8.80%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-8.74%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-5.27%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-9.97%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-7.59%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7350757"/>
                  </a:ext>
                </a:extLst>
              </a:tr>
              <a:tr h="2395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-4.56%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-8.55%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-9.61%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-9.70%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-7.69%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9056929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4D3B5BE-4F11-C902-51E2-CBC091A19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879520"/>
              </p:ext>
            </p:extLst>
          </p:nvPr>
        </p:nvGraphicFramePr>
        <p:xfrm>
          <a:off x="6077586" y="3675879"/>
          <a:ext cx="5000247" cy="2331724"/>
        </p:xfrm>
        <a:graphic>
          <a:graphicData uri="http://schemas.openxmlformats.org/drawingml/2006/table">
            <a:tbl>
              <a:tblPr firstRow="1" firstCol="1" bandRow="1"/>
              <a:tblGrid>
                <a:gridCol w="1110113">
                  <a:extLst>
                    <a:ext uri="{9D8B030D-6E8A-4147-A177-3AD203B41FA5}">
                      <a16:colId xmlns:a16="http://schemas.microsoft.com/office/drawing/2014/main" val="495639287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3964464386"/>
                    </a:ext>
                  </a:extLst>
                </a:gridCol>
                <a:gridCol w="666068">
                  <a:extLst>
                    <a:ext uri="{9D8B030D-6E8A-4147-A177-3AD203B41FA5}">
                      <a16:colId xmlns:a16="http://schemas.microsoft.com/office/drawing/2014/main" val="3132916676"/>
                    </a:ext>
                  </a:extLst>
                </a:gridCol>
                <a:gridCol w="661329">
                  <a:extLst>
                    <a:ext uri="{9D8B030D-6E8A-4147-A177-3AD203B41FA5}">
                      <a16:colId xmlns:a16="http://schemas.microsoft.com/office/drawing/2014/main" val="1068318955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1984722298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946995997"/>
                    </a:ext>
                  </a:extLst>
                </a:gridCol>
                <a:gridCol w="632223">
                  <a:extLst>
                    <a:ext uri="{9D8B030D-6E8A-4147-A177-3AD203B41FA5}">
                      <a16:colId xmlns:a16="http://schemas.microsoft.com/office/drawing/2014/main" val="931360646"/>
                    </a:ext>
                  </a:extLst>
                </a:gridCol>
              </a:tblGrid>
              <a:tr h="184369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LOP2.3_int16 vs vtm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3412262"/>
                  </a:ext>
                </a:extLst>
              </a:tr>
              <a:tr h="238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2067919"/>
                  </a:ext>
                </a:extLst>
              </a:tr>
              <a:tr h="238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2999498"/>
                  </a:ext>
                </a:extLst>
              </a:tr>
              <a:tr h="2385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-4.46%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-8.36%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-7.03%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-5.84%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-6.66%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-8.72%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557340"/>
                  </a:ext>
                </a:extLst>
              </a:tr>
              <a:tr h="2385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-4.21%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-9.48%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-7.90%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-5.54%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-10.29%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-7.95%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529425"/>
                  </a:ext>
                </a:extLst>
              </a:tr>
              <a:tr h="2385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-4.17%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-9.54%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-9.72%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-4.75%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-11.21%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-10.62%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260208"/>
                  </a:ext>
                </a:extLst>
              </a:tr>
              <a:tr h="2385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-4.39%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-10.28%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-10.10%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-5.04%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-11.65%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-10.92%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4763690"/>
                  </a:ext>
                </a:extLst>
              </a:tr>
              <a:tr h="2385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en-US" sz="10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-6.19%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-9.14%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-10.43%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336793"/>
                  </a:ext>
                </a:extLst>
              </a:tr>
              <a:tr h="2385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-4.61%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-9.43%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-9.17%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-5.20%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-10.24%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-9.79%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438344"/>
                  </a:ext>
                </a:extLst>
              </a:tr>
              <a:tr h="23859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-4.68%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-9.05%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-10.66%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-5.91%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-11.26%</a:t>
                      </a:r>
                      <a:endParaRPr lang="en-US" sz="100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-12.05%</a:t>
                      </a:r>
                      <a:endParaRPr lang="en-US" sz="100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955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567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Conclusion of EE1-0 results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531837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LOP2.3 filter architecture was jointly trained: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Architecture of JVET-AE0281 with modified parameters.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Complexity: 17kMAC/pixel (Excel).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Model size:  1 model, 0.05M parameters.</a:t>
            </a:r>
          </a:p>
          <a:p>
            <a:pPr lvl="1">
              <a:lnSpc>
                <a:spcPct val="96000"/>
              </a:lnSpc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Independent dataset production and training: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 err="1"/>
              <a:t>Bytedance</a:t>
            </a:r>
            <a:r>
              <a:rPr lang="en-US" sz="2000" dirty="0"/>
              <a:t>, Dolby, </a:t>
            </a:r>
            <a:r>
              <a:rPr lang="en-US" sz="2000" dirty="0" err="1"/>
              <a:t>Ittiam</a:t>
            </a:r>
            <a:r>
              <a:rPr lang="en-US" sz="2000" dirty="0"/>
              <a:t>, Qualcomm, Tencent.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Comparative inference results (AI and RA) 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Vs. VTM, NN-Intra OFF: 		</a:t>
            </a:r>
            <a:r>
              <a:rPr lang="en-CA" sz="2000" dirty="0"/>
              <a:t>{-4.7%, -9.8, -10.1%} and {-5.3%, -10.9%,-10.4%}.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Vs. NNVC6.0, NN-Intra ON:	      	</a:t>
            </a:r>
            <a:r>
              <a:rPr lang="en-CA" sz="2000" dirty="0"/>
              <a:t>{-0.2%, -4.6%, -4.6%} and {-0.3%,-4.3%,-4.3%}.</a:t>
            </a:r>
            <a:endParaRPr lang="en-US" sz="2000" dirty="0"/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Additionally, EE1-0.4: 		</a:t>
            </a:r>
            <a:r>
              <a:rPr lang="en-CA" sz="2000" dirty="0"/>
              <a:t>{-0.0%, -0.5%, -0.2%} and {-0.0%,-1.3%,-0.3%}. </a:t>
            </a:r>
          </a:p>
          <a:p>
            <a:pPr lvl="1">
              <a:lnSpc>
                <a:spcPct val="96000"/>
              </a:lnSpc>
            </a:pPr>
            <a:endParaRPr lang="en-CA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Proposed: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Adopt LOP2.3 filter to NNVC and enabled it as LOP anchor</a:t>
            </a:r>
            <a:r>
              <a:rPr lang="en-CA" sz="2000" dirty="0"/>
              <a:t>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CA" sz="2000" dirty="0"/>
              <a:t>Consider to maintained HOP and LOP filter interface aligned.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CA" sz="2000" dirty="0"/>
          </a:p>
          <a:p>
            <a:pPr lvl="1">
              <a:lnSpc>
                <a:spcPct val="96000"/>
              </a:lnSpc>
            </a:pPr>
            <a:endParaRPr lang="en-CA" sz="20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BDA5DD-D5B2-8E27-A7C5-69F1C237F7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7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EE1-0 Review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573182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EE1-0 targeted joint training of LOP ILF, based on HOP architecture.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HOP original dataset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HOP training framework (scripts, configuration, strategy)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EE study plan: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Fo</a:t>
            </a:r>
            <a:r>
              <a:rPr lang="en-US" b="1" u="sng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r Stage 1 and 2:</a:t>
            </a:r>
            <a:endParaRPr lang="en-US" b="1" u="sng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EE1-0.1</a:t>
            </a:r>
            <a:r>
              <a:rPr lang="en-US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Test </a:t>
            </a:r>
            <a:r>
              <a:rPr lang="en-CA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LOP filter architecture defined in JVET-AE0281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Subtest EE1-0.2: </a:t>
            </a:r>
            <a:r>
              <a:rPr lang="en-CA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Optimize the headblock design of JVET-AE0281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EE1-0.3</a:t>
            </a:r>
            <a:r>
              <a:rPr lang="en-US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Optimize Luma/Chroma performance using parameters:</a:t>
            </a:r>
          </a:p>
          <a:p>
            <a:pPr marL="16573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N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UV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Y21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2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UV21</a:t>
            </a:r>
            <a:endParaRPr lang="en-US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8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For Stage 3: 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Unified (single) LOP.2 model to be trained.</a:t>
            </a:r>
            <a:endParaRPr lang="en-US" sz="1800" b="1" u="sng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8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Sub-test EE1-0.4</a:t>
            </a:r>
            <a:r>
              <a:rPr lang="en-US" sz="1800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8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Filter usage aspects for final model: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CA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Combine interfaces for usage of HOP and LOP filters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CA" sz="18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Adaptive block sizes, </a:t>
            </a:r>
            <a:r>
              <a:rPr lang="en-US" sz="18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on/off control at low block level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Reporting process: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Stage 1 results were presented at AhG11/14 Telco, 08/09/2023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Stage 2 results were presented at AhG11/14 Telco, 08/30/2023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Description, configurations, test results were made available from JVET-AF0043. 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Software, models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were made available through EE1-0 SW repository.</a:t>
            </a:r>
            <a:endParaRPr lang="en-US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BDA5DD-D5B2-8E27-A7C5-69F1C237F7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64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EE1-0 results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443198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Results for 3 stages training of LOP2 In-Loop Filter are presented.</a:t>
            </a:r>
          </a:p>
          <a:p>
            <a:pPr>
              <a:lnSpc>
                <a:spcPct val="96000"/>
              </a:lnSpc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LOP2.3 filter architecture was selected: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Architecture of JVET-AE0281 with modified parameters.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Complexity: 17kMAC/pixel (Excel).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Model size:  1 model, 0.05M parameters.</a:t>
            </a:r>
          </a:p>
          <a:p>
            <a:pPr lvl="1">
              <a:lnSpc>
                <a:spcPct val="96000"/>
              </a:lnSpc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Independent dataset production and training: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 err="1"/>
              <a:t>Bytedance</a:t>
            </a:r>
            <a:r>
              <a:rPr lang="en-US" sz="2000" dirty="0"/>
              <a:t>, Dolby, </a:t>
            </a:r>
            <a:r>
              <a:rPr lang="en-US" sz="2000" dirty="0" err="1"/>
              <a:t>Ittiam</a:t>
            </a:r>
            <a:r>
              <a:rPr lang="en-US" sz="2000" dirty="0"/>
              <a:t>, Qualcomm, Tencent.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Comparative inference results (AI and RA) 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Vs. VTM, NN-Intra OFF: 		</a:t>
            </a:r>
            <a:r>
              <a:rPr lang="en-CA" sz="2000" dirty="0"/>
              <a:t>{-4.7%, -9.8, -10.1%} and {-5.3%, -10.9%,-10.4%}.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Vs. NNVC6.0, NN-Intra ON:	      	</a:t>
            </a:r>
            <a:r>
              <a:rPr lang="en-CA" sz="2000" dirty="0"/>
              <a:t>{-0.2%, -4.6%, -4.6%} and {-0.3%,-4.3%,-4.3%}.</a:t>
            </a:r>
            <a:endParaRPr lang="en-US" sz="2000" dirty="0"/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Additionally, EE1-0.4: 		</a:t>
            </a:r>
            <a:r>
              <a:rPr lang="en-CA" sz="2000" dirty="0"/>
              <a:t>{-0.0%, -0.5%, -0.2%} and {-0.0%,-1.3%,-0.3%}. </a:t>
            </a:r>
          </a:p>
          <a:p>
            <a:pPr lvl="1">
              <a:lnSpc>
                <a:spcPct val="96000"/>
              </a:lnSpc>
            </a:pPr>
            <a:endParaRPr lang="en-CA" sz="20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BDA5DD-D5B2-8E27-A7C5-69F1C237F7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89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688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68891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47551" y="2711532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949580" y="2709747"/>
            <a:ext cx="437515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753495" y="1513863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cxnSpLocks/>
            <a:stCxn id="19" idx="3"/>
            <a:endCxn id="20" idx="1"/>
          </p:cNvCxnSpPr>
          <p:nvPr/>
        </p:nvCxnSpPr>
        <p:spPr>
          <a:xfrm flipV="1">
            <a:off x="2755550" y="3178656"/>
            <a:ext cx="194030" cy="50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528465" y="1513863"/>
            <a:ext cx="719086" cy="1669821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615092" y="2559684"/>
            <a:ext cx="549980" cy="124615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472229" y="2711533"/>
            <a:ext cx="405546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>
            <a:cxnSpLocks/>
            <a:stCxn id="37" idx="3"/>
            <a:endCxn id="38" idx="1"/>
          </p:cNvCxnSpPr>
          <p:nvPr/>
        </p:nvCxnSpPr>
        <p:spPr>
          <a:xfrm>
            <a:off x="4165072" y="3182761"/>
            <a:ext cx="307157" cy="9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cxnSpLocks/>
            <a:stCxn id="20" idx="3"/>
            <a:endCxn id="37" idx="1"/>
          </p:cNvCxnSpPr>
          <p:nvPr/>
        </p:nvCxnSpPr>
        <p:spPr>
          <a:xfrm>
            <a:off x="3387095" y="3178656"/>
            <a:ext cx="227997" cy="41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cxnSpLocks/>
            <a:stCxn id="38" idx="3"/>
            <a:endCxn id="42" idx="1"/>
          </p:cNvCxnSpPr>
          <p:nvPr/>
        </p:nvCxnSpPr>
        <p:spPr>
          <a:xfrm>
            <a:off x="4877775" y="3183684"/>
            <a:ext cx="692790" cy="96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570565" y="2551283"/>
            <a:ext cx="71855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710273" y="2552401"/>
            <a:ext cx="631109" cy="129941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305969" y="2993505"/>
            <a:ext cx="3481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>
            <a:cxnSpLocks/>
            <a:stCxn id="43" idx="3"/>
            <a:endCxn id="48" idx="1"/>
          </p:cNvCxnSpPr>
          <p:nvPr/>
        </p:nvCxnSpPr>
        <p:spPr>
          <a:xfrm>
            <a:off x="7341382" y="3202108"/>
            <a:ext cx="2694608" cy="31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9500307" y="2739547"/>
            <a:ext cx="381948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0035990" y="273306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3, 4</a:t>
            </a:r>
          </a:p>
        </p:txBody>
      </p:sp>
      <p:cxnSp>
        <p:nvCxnSpPr>
          <p:cNvPr id="49" name="Straight Arrow Connector 48"/>
          <p:cNvCxnSpPr>
            <a:cxnSpLocks/>
          </p:cNvCxnSpPr>
          <p:nvPr/>
        </p:nvCxnSpPr>
        <p:spPr>
          <a:xfrm>
            <a:off x="8921810" y="323043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0908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>
            <a:cxnSpLocks/>
          </p:cNvCxnSpPr>
          <p:nvPr/>
        </p:nvCxnSpPr>
        <p:spPr>
          <a:xfrm>
            <a:off x="10484721" y="321323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642271" y="177452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47773" y="4638625"/>
            <a:ext cx="512768" cy="73820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sp>
        <p:nvSpPr>
          <p:cNvPr id="57" name="Rectangle 56"/>
          <p:cNvSpPr/>
          <p:nvPr/>
        </p:nvSpPr>
        <p:spPr>
          <a:xfrm rot="5400000">
            <a:off x="1716128" y="281087"/>
            <a:ext cx="509478" cy="694680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27196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cxnSpLocks/>
            <a:stCxn id="57" idx="3"/>
            <a:endCxn id="4" idx="0"/>
          </p:cNvCxnSpPr>
          <p:nvPr/>
        </p:nvCxnSpPr>
        <p:spPr>
          <a:xfrm rot="5400000">
            <a:off x="1092320" y="290343"/>
            <a:ext cx="285725" cy="147137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0798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cxnSpLocks/>
            <a:stCxn id="58" idx="3"/>
            <a:endCxn id="4" idx="0"/>
          </p:cNvCxnSpPr>
          <p:nvPr/>
        </p:nvCxnSpPr>
        <p:spPr>
          <a:xfrm>
            <a:off x="499494" y="870935"/>
            <a:ext cx="2" cy="29795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450522" y="300960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202523" y="1553471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250324" y="1749579"/>
            <a:ext cx="431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551882" y="4816261"/>
            <a:ext cx="881347" cy="39185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522860" y="3183684"/>
            <a:ext cx="724691" cy="242902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640823" y="184071"/>
            <a:ext cx="5485421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JVET-AE0281: EE1-0 LOP2.0 filter</a:t>
            </a:r>
          </a:p>
        </p:txBody>
      </p:sp>
      <p:sp>
        <p:nvSpPr>
          <p:cNvPr id="126" name="Rectangle 125"/>
          <p:cNvSpPr/>
          <p:nvPr/>
        </p:nvSpPr>
        <p:spPr>
          <a:xfrm>
            <a:off x="7528929" y="2551283"/>
            <a:ext cx="506842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8230542" y="2551283"/>
            <a:ext cx="506842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baseline="-25000" dirty="0">
              <a:solidFill>
                <a:srgbClr val="FF0000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8866256" y="2738239"/>
            <a:ext cx="489076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E1E4E44-DC4D-EAE5-E903-3931CEBB8C9E}"/>
              </a:ext>
            </a:extLst>
          </p:cNvPr>
          <p:cNvSpPr/>
          <p:nvPr/>
        </p:nvSpPr>
        <p:spPr>
          <a:xfrm>
            <a:off x="5570565" y="4400264"/>
            <a:ext cx="71855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091E841-E1C6-1536-4FA8-A4AE88B8C75E}"/>
              </a:ext>
            </a:extLst>
          </p:cNvPr>
          <p:cNvSpPr/>
          <p:nvPr/>
        </p:nvSpPr>
        <p:spPr>
          <a:xfrm>
            <a:off x="6700395" y="4357465"/>
            <a:ext cx="660161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7D9ED16-0C97-8838-713A-BF995A96B4CA}"/>
              </a:ext>
            </a:extLst>
          </p:cNvPr>
          <p:cNvSpPr/>
          <p:nvPr/>
        </p:nvSpPr>
        <p:spPr>
          <a:xfrm>
            <a:off x="6306223" y="4785878"/>
            <a:ext cx="3481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D2516804-047E-3ACD-FA18-DD571F6D65C6}"/>
              </a:ext>
            </a:extLst>
          </p:cNvPr>
          <p:cNvCxnSpPr>
            <a:cxnSpLocks/>
            <a:stCxn id="69" idx="3"/>
            <a:endCxn id="73" idx="1"/>
          </p:cNvCxnSpPr>
          <p:nvPr/>
        </p:nvCxnSpPr>
        <p:spPr>
          <a:xfrm>
            <a:off x="7360556" y="4999491"/>
            <a:ext cx="2694357" cy="110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A87CCC1B-EB5C-A231-14C0-76E1BE2DF0AF}"/>
              </a:ext>
            </a:extLst>
          </p:cNvPr>
          <p:cNvSpPr/>
          <p:nvPr/>
        </p:nvSpPr>
        <p:spPr>
          <a:xfrm>
            <a:off x="9500306" y="4571512"/>
            <a:ext cx="381948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2EB16CA-A43D-130C-15F3-3AD14C2052E4}"/>
              </a:ext>
            </a:extLst>
          </p:cNvPr>
          <p:cNvSpPr/>
          <p:nvPr/>
        </p:nvSpPr>
        <p:spPr>
          <a:xfrm>
            <a:off x="10054913" y="453843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3, 2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E16A13A5-5DFE-1E25-6B81-EB8D34C91C2D}"/>
              </a:ext>
            </a:extLst>
          </p:cNvPr>
          <p:cNvCxnSpPr>
            <a:cxnSpLocks/>
          </p:cNvCxnSpPr>
          <p:nvPr/>
        </p:nvCxnSpPr>
        <p:spPr>
          <a:xfrm>
            <a:off x="8940733" y="503580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eft Brace 74">
            <a:extLst>
              <a:ext uri="{FF2B5EF4-FFF2-40B4-BE49-F238E27FC236}">
                <a16:creationId xmlns:a16="http://schemas.microsoft.com/office/drawing/2014/main" id="{EEF42789-6730-74EB-3C6F-6FCFD24EC2FB}"/>
              </a:ext>
            </a:extLst>
          </p:cNvPr>
          <p:cNvSpPr/>
          <p:nvPr/>
        </p:nvSpPr>
        <p:spPr>
          <a:xfrm rot="5400000">
            <a:off x="6351690" y="3332771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3DBAD36B-441D-2B2F-4679-390EABC18B8C}"/>
              </a:ext>
            </a:extLst>
          </p:cNvPr>
          <p:cNvSpPr/>
          <p:nvPr/>
        </p:nvSpPr>
        <p:spPr>
          <a:xfrm>
            <a:off x="7528929" y="4349411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E2E89F0-5E4F-9A22-9451-63845A2A8A74}"/>
              </a:ext>
            </a:extLst>
          </p:cNvPr>
          <p:cNvSpPr/>
          <p:nvPr/>
        </p:nvSpPr>
        <p:spPr>
          <a:xfrm>
            <a:off x="8231698" y="4355357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baseline="-25000" dirty="0">
              <a:solidFill>
                <a:srgbClr val="FF0000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D2DA6AA-8DB7-850E-571C-390FDF9EE1DF}"/>
              </a:ext>
            </a:extLst>
          </p:cNvPr>
          <p:cNvSpPr/>
          <p:nvPr/>
        </p:nvSpPr>
        <p:spPr>
          <a:xfrm>
            <a:off x="8866256" y="4543610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cxnSp>
        <p:nvCxnSpPr>
          <p:cNvPr id="84" name="Connector: Elbow 83">
            <a:extLst>
              <a:ext uri="{FF2B5EF4-FFF2-40B4-BE49-F238E27FC236}">
                <a16:creationId xmlns:a16="http://schemas.microsoft.com/office/drawing/2014/main" id="{CEFC9D15-AC8A-A464-EDC7-9267EF6BABC1}"/>
              </a:ext>
            </a:extLst>
          </p:cNvPr>
          <p:cNvCxnSpPr>
            <a:cxnSpLocks/>
            <a:endCxn id="68" idx="1"/>
          </p:cNvCxnSpPr>
          <p:nvPr/>
        </p:nvCxnSpPr>
        <p:spPr>
          <a:xfrm rot="16200000" flipH="1">
            <a:off x="4465171" y="3936896"/>
            <a:ext cx="1848982" cy="36180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DA2C5D16-5808-DC77-1BA0-819381941BD5}"/>
              </a:ext>
            </a:extLst>
          </p:cNvPr>
          <p:cNvCxnSpPr>
            <a:cxnSpLocks/>
            <a:stCxn id="73" idx="3"/>
            <a:endCxn id="81" idx="0"/>
          </p:cNvCxnSpPr>
          <p:nvPr/>
        </p:nvCxnSpPr>
        <p:spPr>
          <a:xfrm>
            <a:off x="10562912" y="5010586"/>
            <a:ext cx="233719" cy="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C6E03AA4-0E78-FAB6-B0F9-8A6DFD58BBFB}"/>
              </a:ext>
            </a:extLst>
          </p:cNvPr>
          <p:cNvCxnSpPr>
            <a:cxnSpLocks/>
            <a:stCxn id="81" idx="2"/>
            <a:endCxn id="54" idx="1"/>
          </p:cNvCxnSpPr>
          <p:nvPr/>
        </p:nvCxnSpPr>
        <p:spPr>
          <a:xfrm flipV="1">
            <a:off x="11188481" y="5007729"/>
            <a:ext cx="459292" cy="44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E99D2ABB-AABC-1CF8-734E-9290EBC4C1E4}"/>
              </a:ext>
            </a:extLst>
          </p:cNvPr>
          <p:cNvSpPr txBox="1"/>
          <p:nvPr/>
        </p:nvSpPr>
        <p:spPr>
          <a:xfrm>
            <a:off x="6377826" y="3633795"/>
            <a:ext cx="431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2" name="Elbow Connector 130">
            <a:extLst>
              <a:ext uri="{FF2B5EF4-FFF2-40B4-BE49-F238E27FC236}">
                <a16:creationId xmlns:a16="http://schemas.microsoft.com/office/drawing/2014/main" id="{6A7AA616-E4C2-0BA9-802B-9EFD58F11A9E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11737" y="-3834935"/>
            <a:ext cx="2747095" cy="10971583"/>
          </a:xfrm>
          <a:prstGeom prst="bentConnector3">
            <a:avLst>
              <a:gd name="adj1" fmla="val -58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111">
            <a:extLst>
              <a:ext uri="{FF2B5EF4-FFF2-40B4-BE49-F238E27FC236}">
                <a16:creationId xmlns:a16="http://schemas.microsoft.com/office/drawing/2014/main" id="{A36065B7-DC59-ECEA-0B53-7FE2536CBDE5}"/>
              </a:ext>
            </a:extLst>
          </p:cNvPr>
          <p:cNvCxnSpPr>
            <a:cxnSpLocks/>
            <a:stCxn id="57" idx="0"/>
            <a:endCxn id="34" idx="0"/>
          </p:cNvCxnSpPr>
          <p:nvPr/>
        </p:nvCxnSpPr>
        <p:spPr>
          <a:xfrm>
            <a:off x="2318207" y="628427"/>
            <a:ext cx="9036964" cy="4274676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7487E0D-0D4C-8AA1-E16E-3479284E1A9F}"/>
              </a:ext>
            </a:extLst>
          </p:cNvPr>
          <p:cNvCxnSpPr>
            <a:cxnSpLocks/>
            <a:stCxn id="62" idx="3"/>
            <a:endCxn id="53" idx="2"/>
          </p:cNvCxnSpPr>
          <p:nvPr/>
        </p:nvCxnSpPr>
        <p:spPr>
          <a:xfrm flipH="1" flipV="1">
            <a:off x="11896271" y="2464469"/>
            <a:ext cx="2219" cy="2965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Or 15">
            <a:extLst>
              <a:ext uri="{FF2B5EF4-FFF2-40B4-BE49-F238E27FC236}">
                <a16:creationId xmlns:a16="http://schemas.microsoft.com/office/drawing/2014/main" id="{1CA32875-6929-D08C-6FA8-847928CE23F2}"/>
              </a:ext>
            </a:extLst>
          </p:cNvPr>
          <p:cNvSpPr/>
          <p:nvPr/>
        </p:nvSpPr>
        <p:spPr>
          <a:xfrm>
            <a:off x="11379237" y="3110031"/>
            <a:ext cx="183680" cy="20925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F690BD5-B600-0F4F-2C9C-8B3DC22AF303}"/>
              </a:ext>
            </a:extLst>
          </p:cNvPr>
          <p:cNvCxnSpPr>
            <a:cxnSpLocks/>
          </p:cNvCxnSpPr>
          <p:nvPr/>
        </p:nvCxnSpPr>
        <p:spPr>
          <a:xfrm flipV="1">
            <a:off x="11260430" y="3207897"/>
            <a:ext cx="129967" cy="2075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27C2845-E49A-8CC9-4095-03ED39386BD3}"/>
              </a:ext>
            </a:extLst>
          </p:cNvPr>
          <p:cNvCxnSpPr>
            <a:cxnSpLocks/>
            <a:stCxn id="16" idx="6"/>
          </p:cNvCxnSpPr>
          <p:nvPr/>
        </p:nvCxnSpPr>
        <p:spPr>
          <a:xfrm flipV="1">
            <a:off x="11562917" y="3211005"/>
            <a:ext cx="147834" cy="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owchart: Or 33">
            <a:extLst>
              <a:ext uri="{FF2B5EF4-FFF2-40B4-BE49-F238E27FC236}">
                <a16:creationId xmlns:a16="http://schemas.microsoft.com/office/drawing/2014/main" id="{AF98DC68-93EE-E650-A8A1-B5C6198A5E11}"/>
              </a:ext>
            </a:extLst>
          </p:cNvPr>
          <p:cNvSpPr/>
          <p:nvPr/>
        </p:nvSpPr>
        <p:spPr>
          <a:xfrm>
            <a:off x="11263331" y="4903103"/>
            <a:ext cx="183680" cy="20925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1868BE-D675-1119-1097-59539846FEDD}"/>
              </a:ext>
            </a:extLst>
          </p:cNvPr>
          <p:cNvSpPr/>
          <p:nvPr/>
        </p:nvSpPr>
        <p:spPr>
          <a:xfrm>
            <a:off x="245498" y="198277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D29930-2567-D544-1D11-DEF89FDAA745}"/>
              </a:ext>
            </a:extLst>
          </p:cNvPr>
          <p:cNvSpPr/>
          <p:nvPr/>
        </p:nvSpPr>
        <p:spPr>
          <a:xfrm>
            <a:off x="1020468" y="198277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6C5EC9B-387A-CC2E-A1B5-9C85EB1A34B4}"/>
              </a:ext>
            </a:extLst>
          </p:cNvPr>
          <p:cNvCxnSpPr>
            <a:cxnSpLocks/>
          </p:cNvCxnSpPr>
          <p:nvPr/>
        </p:nvCxnSpPr>
        <p:spPr>
          <a:xfrm>
            <a:off x="753495" y="235692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216D0AB-9702-79F8-FD66-719315A0EC82}"/>
              </a:ext>
            </a:extLst>
          </p:cNvPr>
          <p:cNvCxnSpPr>
            <a:cxnSpLocks/>
          </p:cNvCxnSpPr>
          <p:nvPr/>
        </p:nvCxnSpPr>
        <p:spPr>
          <a:xfrm>
            <a:off x="1515171" y="2356927"/>
            <a:ext cx="39465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16D534F-060A-8886-DE49-CBECC356D277}"/>
              </a:ext>
            </a:extLst>
          </p:cNvPr>
          <p:cNvSpPr/>
          <p:nvPr/>
        </p:nvSpPr>
        <p:spPr>
          <a:xfrm>
            <a:off x="247848" y="2777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2C9146F-CC02-D490-1461-DEC37EF3EEF2}"/>
              </a:ext>
            </a:extLst>
          </p:cNvPr>
          <p:cNvSpPr/>
          <p:nvPr/>
        </p:nvSpPr>
        <p:spPr>
          <a:xfrm>
            <a:off x="247847" y="3576941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C0BEDFC-066D-D1BA-8E59-6649DD5DC44D}"/>
              </a:ext>
            </a:extLst>
          </p:cNvPr>
          <p:cNvSpPr/>
          <p:nvPr/>
        </p:nvSpPr>
        <p:spPr>
          <a:xfrm>
            <a:off x="247847" y="4405053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917A352-EE72-49A0-65B3-A8C29DB1A0C9}"/>
              </a:ext>
            </a:extLst>
          </p:cNvPr>
          <p:cNvCxnSpPr>
            <a:cxnSpLocks/>
          </p:cNvCxnSpPr>
          <p:nvPr/>
        </p:nvCxnSpPr>
        <p:spPr>
          <a:xfrm>
            <a:off x="755846" y="314369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7BE0680-D35E-C48D-36A0-F20E2A953F3C}"/>
              </a:ext>
            </a:extLst>
          </p:cNvPr>
          <p:cNvCxnSpPr>
            <a:cxnSpLocks/>
          </p:cNvCxnSpPr>
          <p:nvPr/>
        </p:nvCxnSpPr>
        <p:spPr>
          <a:xfrm>
            <a:off x="755846" y="397181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0C170B1-7C04-9C63-E8D0-F73505A2E601}"/>
              </a:ext>
            </a:extLst>
          </p:cNvPr>
          <p:cNvCxnSpPr>
            <a:cxnSpLocks/>
            <a:stCxn id="27" idx="3"/>
          </p:cNvCxnSpPr>
          <p:nvPr/>
        </p:nvCxnSpPr>
        <p:spPr>
          <a:xfrm flipV="1">
            <a:off x="755846" y="4750024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25959B66-8F96-0055-C9A0-0D0FAC011DD2}"/>
              </a:ext>
            </a:extLst>
          </p:cNvPr>
          <p:cNvSpPr/>
          <p:nvPr/>
        </p:nvSpPr>
        <p:spPr>
          <a:xfrm>
            <a:off x="258416" y="523316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21812015-90DA-14C0-13DD-1A6024D75F24}"/>
              </a:ext>
            </a:extLst>
          </p:cNvPr>
          <p:cNvCxnSpPr>
            <a:cxnSpLocks/>
            <a:stCxn id="46" idx="3"/>
          </p:cNvCxnSpPr>
          <p:nvPr/>
        </p:nvCxnSpPr>
        <p:spPr>
          <a:xfrm flipV="1">
            <a:off x="766415" y="5578135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2BAD2210-6BF6-A167-9F00-8A7A5CB6F65B}"/>
              </a:ext>
            </a:extLst>
          </p:cNvPr>
          <p:cNvCxnSpPr>
            <a:cxnSpLocks/>
            <a:stCxn id="80" idx="3"/>
          </p:cNvCxnSpPr>
          <p:nvPr/>
        </p:nvCxnSpPr>
        <p:spPr>
          <a:xfrm>
            <a:off x="1522860" y="3985168"/>
            <a:ext cx="3867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7CA3F5F-D75B-26DB-D871-9A283C2D6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925902"/>
              </p:ext>
            </p:extLst>
          </p:nvPr>
        </p:nvGraphicFramePr>
        <p:xfrm>
          <a:off x="6742293" y="648586"/>
          <a:ext cx="4394201" cy="1343025"/>
        </p:xfrm>
        <a:graphic>
          <a:graphicData uri="http://schemas.openxmlformats.org/drawingml/2006/table">
            <a:tbl>
              <a:tblPr/>
              <a:tblGrid>
                <a:gridCol w="611367">
                  <a:extLst>
                    <a:ext uri="{9D8B030D-6E8A-4147-A177-3AD203B41FA5}">
                      <a16:colId xmlns:a16="http://schemas.microsoft.com/office/drawing/2014/main" val="3057793205"/>
                    </a:ext>
                  </a:extLst>
                </a:gridCol>
                <a:gridCol w="668683">
                  <a:extLst>
                    <a:ext uri="{9D8B030D-6E8A-4147-A177-3AD203B41FA5}">
                      <a16:colId xmlns:a16="http://schemas.microsoft.com/office/drawing/2014/main" val="1118385781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470838649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967742829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392636102"/>
                    </a:ext>
                  </a:extLst>
                </a:gridCol>
                <a:gridCol w="668683">
                  <a:extLst>
                    <a:ext uri="{9D8B030D-6E8A-4147-A177-3AD203B41FA5}">
                      <a16:colId xmlns:a16="http://schemas.microsoft.com/office/drawing/2014/main" val="1579904476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305410070"/>
                    </a:ext>
                  </a:extLst>
                </a:gridCol>
              </a:tblGrid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Headblock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Backbone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35899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Chroma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8852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77578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9570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929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929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31428"/>
                  </a:ext>
                </a:extLst>
              </a:tr>
            </a:tbl>
          </a:graphicData>
        </a:graphic>
      </p:graphicFrame>
      <p:sp>
        <p:nvSpPr>
          <p:cNvPr id="79" name="Rectangle 78">
            <a:extLst>
              <a:ext uri="{FF2B5EF4-FFF2-40B4-BE49-F238E27FC236}">
                <a16:creationId xmlns:a16="http://schemas.microsoft.com/office/drawing/2014/main" id="{8DE850D2-5E98-C064-DC9C-1ECED77DB815}"/>
              </a:ext>
            </a:extLst>
          </p:cNvPr>
          <p:cNvSpPr/>
          <p:nvPr/>
        </p:nvSpPr>
        <p:spPr>
          <a:xfrm>
            <a:off x="1023012" y="275971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88EF666-66CC-AFCE-90EA-3EB11AFA2459}"/>
              </a:ext>
            </a:extLst>
          </p:cNvPr>
          <p:cNvSpPr/>
          <p:nvPr/>
        </p:nvSpPr>
        <p:spPr>
          <a:xfrm>
            <a:off x="1014861" y="364019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5D046F5-386C-FCDA-5FAB-4307A954768D}"/>
              </a:ext>
            </a:extLst>
          </p:cNvPr>
          <p:cNvSpPr/>
          <p:nvPr/>
        </p:nvSpPr>
        <p:spPr>
          <a:xfrm>
            <a:off x="1005779" y="442241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E377E8A-7356-10F9-F761-749C7369547B}"/>
              </a:ext>
            </a:extLst>
          </p:cNvPr>
          <p:cNvSpPr/>
          <p:nvPr/>
        </p:nvSpPr>
        <p:spPr>
          <a:xfrm>
            <a:off x="1014861" y="526773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8A2B38D9-751A-AA96-F6B4-A9EB76E6AFD4}"/>
              </a:ext>
            </a:extLst>
          </p:cNvPr>
          <p:cNvCxnSpPr>
            <a:cxnSpLocks/>
          </p:cNvCxnSpPr>
          <p:nvPr/>
        </p:nvCxnSpPr>
        <p:spPr>
          <a:xfrm>
            <a:off x="1490787" y="4737559"/>
            <a:ext cx="41031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175B1311-53EA-7CAC-0E56-F6D9EA4C53FF}"/>
              </a:ext>
            </a:extLst>
          </p:cNvPr>
          <p:cNvCxnSpPr>
            <a:cxnSpLocks/>
          </p:cNvCxnSpPr>
          <p:nvPr/>
        </p:nvCxnSpPr>
        <p:spPr>
          <a:xfrm>
            <a:off x="1516502" y="3117042"/>
            <a:ext cx="384600" cy="35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F3C3DA3E-C8BF-4FE7-A720-DA2F623D2A3B}"/>
              </a:ext>
            </a:extLst>
          </p:cNvPr>
          <p:cNvGrpSpPr/>
          <p:nvPr/>
        </p:nvGrpSpPr>
        <p:grpSpPr>
          <a:xfrm>
            <a:off x="1889265" y="5160443"/>
            <a:ext cx="3852043" cy="1701339"/>
            <a:chOff x="1889265" y="5124933"/>
            <a:chExt cx="3852043" cy="1701339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DE9E5EA3-9FBF-21E6-E9DB-9558965A9B4B}"/>
                </a:ext>
              </a:extLst>
            </p:cNvPr>
            <p:cNvSpPr/>
            <p:nvPr/>
          </p:nvSpPr>
          <p:spPr>
            <a:xfrm>
              <a:off x="1889265" y="5897818"/>
              <a:ext cx="217583" cy="59284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[</a:t>
              </a:r>
              <a:r>
                <a:rPr lang="en-US" sz="1050" dirty="0" err="1">
                  <a:solidFill>
                    <a:srgbClr val="FF0000"/>
                  </a:solidFill>
                </a:rPr>
                <a:t>C</a:t>
              </a:r>
              <a:r>
                <a:rPr lang="en-US" sz="1050" dirty="0" err="1">
                  <a:solidFill>
                    <a:schemeClr val="tx1"/>
                  </a:solidFill>
                </a:rPr>
                <a:t>,h,w</a:t>
              </a:r>
              <a:r>
                <a:rPr lang="en-US" sz="105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7E95DF2D-3A98-D19E-67F7-52FFB1F17616}"/>
                </a:ext>
              </a:extLst>
            </p:cNvPr>
            <p:cNvSpPr/>
            <p:nvPr/>
          </p:nvSpPr>
          <p:spPr>
            <a:xfrm>
              <a:off x="3324821" y="5767443"/>
              <a:ext cx="327485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50" dirty="0">
                  <a:solidFill>
                    <a:schemeClr val="tx1"/>
                  </a:solidFill>
                </a:rPr>
                <a:t>+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602C974D-27AA-5E5A-3226-1A3C84B7C5DC}"/>
                </a:ext>
              </a:extLst>
            </p:cNvPr>
            <p:cNvSpPr/>
            <p:nvPr/>
          </p:nvSpPr>
          <p:spPr>
            <a:xfrm>
              <a:off x="2403459" y="5767443"/>
              <a:ext cx="339617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Elbow Connector 92">
              <a:extLst>
                <a:ext uri="{FF2B5EF4-FFF2-40B4-BE49-F238E27FC236}">
                  <a16:creationId xmlns:a16="http://schemas.microsoft.com/office/drawing/2014/main" id="{BC3EA198-F138-4300-3B52-413BC0DE3318}"/>
                </a:ext>
              </a:extLst>
            </p:cNvPr>
            <p:cNvCxnSpPr>
              <a:cxnSpLocks/>
              <a:stCxn id="93" idx="3"/>
              <a:endCxn id="92" idx="1"/>
            </p:cNvCxnSpPr>
            <p:nvPr/>
          </p:nvCxnSpPr>
          <p:spPr>
            <a:xfrm>
              <a:off x="2743076" y="6193304"/>
              <a:ext cx="581745" cy="1270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BB4F0268-1A0F-0EAF-4D22-DBAA17DA7364}"/>
                </a:ext>
              </a:extLst>
            </p:cNvPr>
            <p:cNvCxnSpPr>
              <a:cxnSpLocks/>
              <a:stCxn id="92" idx="3"/>
              <a:endCxn id="171" idx="2"/>
            </p:cNvCxnSpPr>
            <p:nvPr/>
          </p:nvCxnSpPr>
          <p:spPr>
            <a:xfrm flipV="1">
              <a:off x="3652306" y="6189861"/>
              <a:ext cx="1520022" cy="344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C56A3030-9548-3845-AF28-D37B7E0CF057}"/>
                </a:ext>
              </a:extLst>
            </p:cNvPr>
            <p:cNvSpPr/>
            <p:nvPr/>
          </p:nvSpPr>
          <p:spPr>
            <a:xfrm>
              <a:off x="3783724" y="5712021"/>
              <a:ext cx="327485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rgbClr val="0070C0"/>
                  </a:solidFill>
                </a:rPr>
                <a:t>sep</a:t>
              </a:r>
              <a:r>
                <a:rPr lang="en-US" sz="1050" dirty="0" err="1">
                  <a:solidFill>
                    <a:schemeClr val="tx1"/>
                  </a:solidFill>
                </a:rPr>
                <a:t>CONV</a:t>
              </a:r>
              <a:r>
                <a:rPr lang="en-US" sz="1050" dirty="0">
                  <a:solidFill>
                    <a:schemeClr val="tx1"/>
                  </a:solidFill>
                </a:rPr>
                <a:t>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3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248A5937-6F64-0721-32CB-8EDD113BA40C}"/>
                </a:ext>
              </a:extLst>
            </p:cNvPr>
            <p:cNvSpPr/>
            <p:nvPr/>
          </p:nvSpPr>
          <p:spPr>
            <a:xfrm>
              <a:off x="4211044" y="5712021"/>
              <a:ext cx="345426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rgbClr val="0070C0"/>
                  </a:solidFill>
                </a:rPr>
                <a:t>sep</a:t>
              </a:r>
              <a:r>
                <a:rPr lang="en-US" sz="1050" dirty="0" err="1">
                  <a:solidFill>
                    <a:schemeClr val="tx1"/>
                  </a:solidFill>
                </a:rPr>
                <a:t>CONV</a:t>
              </a:r>
              <a:r>
                <a:rPr lang="en-US" sz="1050" dirty="0">
                  <a:solidFill>
                    <a:schemeClr val="tx1"/>
                  </a:solidFill>
                </a:rPr>
                <a:t> 3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rgbClr val="FF0000"/>
                </a:solidFill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60C93CA-E9D1-0454-1D51-AA1588470E3F}"/>
                </a:ext>
              </a:extLst>
            </p:cNvPr>
            <p:cNvSpPr/>
            <p:nvPr/>
          </p:nvSpPr>
          <p:spPr>
            <a:xfrm>
              <a:off x="2890048" y="5813328"/>
              <a:ext cx="287062" cy="74208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chemeClr val="tx1"/>
                  </a:solidFill>
                </a:rPr>
                <a:t>PReLU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BDB029A-F678-4101-30D6-CA0263A56B97}"/>
                </a:ext>
              </a:extLst>
            </p:cNvPr>
            <p:cNvSpPr/>
            <p:nvPr/>
          </p:nvSpPr>
          <p:spPr>
            <a:xfrm>
              <a:off x="2276008" y="5124933"/>
              <a:ext cx="2761928" cy="1701339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AC9CBA3-CC13-8EB0-E28B-BFC1DAFBD177}"/>
                </a:ext>
              </a:extLst>
            </p:cNvPr>
            <p:cNvSpPr/>
            <p:nvPr/>
          </p:nvSpPr>
          <p:spPr>
            <a:xfrm>
              <a:off x="2954850" y="5243581"/>
              <a:ext cx="143042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/>
                  </a:solidFill>
                </a:rPr>
                <a:t>Back Bone Block </a:t>
              </a:r>
              <a:r>
                <a:rPr lang="en-US" sz="9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2A508758-8B6B-22F6-CA4E-1A2D0470B7D7}"/>
                </a:ext>
              </a:extLst>
            </p:cNvPr>
            <p:cNvSpPr/>
            <p:nvPr/>
          </p:nvSpPr>
          <p:spPr>
            <a:xfrm>
              <a:off x="5499732" y="5905443"/>
              <a:ext cx="241576" cy="57263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[</a:t>
              </a:r>
              <a:r>
                <a:rPr lang="en-US" sz="1050" dirty="0" err="1">
                  <a:solidFill>
                    <a:srgbClr val="FF0000"/>
                  </a:solidFill>
                </a:rPr>
                <a:t>C</a:t>
              </a:r>
              <a:r>
                <a:rPr lang="en-US" sz="1050" dirty="0" err="1">
                  <a:solidFill>
                    <a:schemeClr val="tx1"/>
                  </a:solidFill>
                </a:rPr>
                <a:t>,h,w</a:t>
              </a:r>
              <a:r>
                <a:rPr lang="en-US" sz="1050" dirty="0">
                  <a:solidFill>
                    <a:schemeClr val="tx1"/>
                  </a:solidFill>
                </a:rPr>
                <a:t>]</a:t>
              </a:r>
            </a:p>
          </p:txBody>
        </p:sp>
        <p:cxnSp>
          <p:nvCxnSpPr>
            <p:cNvPr id="104" name="Straight Arrow Connector 103">
              <a:extLst>
                <a:ext uri="{FF2B5EF4-FFF2-40B4-BE49-F238E27FC236}">
                  <a16:creationId xmlns:a16="http://schemas.microsoft.com/office/drawing/2014/main" id="{4C8939CC-04B9-524A-253E-49EB67DC2363}"/>
                </a:ext>
              </a:extLst>
            </p:cNvPr>
            <p:cNvCxnSpPr>
              <a:cxnSpLocks/>
              <a:stCxn id="91" idx="3"/>
              <a:endCxn id="93" idx="1"/>
            </p:cNvCxnSpPr>
            <p:nvPr/>
          </p:nvCxnSpPr>
          <p:spPr>
            <a:xfrm flipV="1">
              <a:off x="2106848" y="6193304"/>
              <a:ext cx="296611" cy="93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Connector: Elbow 168">
              <a:extLst>
                <a:ext uri="{FF2B5EF4-FFF2-40B4-BE49-F238E27FC236}">
                  <a16:creationId xmlns:a16="http://schemas.microsoft.com/office/drawing/2014/main" id="{7B5005C9-7C65-2C18-9A3A-BEA419C02959}"/>
                </a:ext>
              </a:extLst>
            </p:cNvPr>
            <p:cNvCxnSpPr>
              <a:cxnSpLocks/>
              <a:stCxn id="91" idx="0"/>
              <a:endCxn id="171" idx="0"/>
            </p:cNvCxnSpPr>
            <p:nvPr/>
          </p:nvCxnSpPr>
          <p:spPr>
            <a:xfrm rot="16200000" flipH="1">
              <a:off x="3539736" y="4356138"/>
              <a:ext cx="187417" cy="3270777"/>
            </a:xfrm>
            <a:prstGeom prst="bentConnector3">
              <a:avLst>
                <a:gd name="adj1" fmla="val -17968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Flowchart: Or 170">
              <a:extLst>
                <a:ext uri="{FF2B5EF4-FFF2-40B4-BE49-F238E27FC236}">
                  <a16:creationId xmlns:a16="http://schemas.microsoft.com/office/drawing/2014/main" id="{8635AE1F-5ECC-DB48-94E1-3457F3A02F7D}"/>
                </a:ext>
              </a:extLst>
            </p:cNvPr>
            <p:cNvSpPr/>
            <p:nvPr/>
          </p:nvSpPr>
          <p:spPr>
            <a:xfrm>
              <a:off x="5172328" y="6085235"/>
              <a:ext cx="193012" cy="209252"/>
            </a:xfrm>
            <a:prstGeom prst="flowChartOr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80" name="Straight Arrow Connector 179">
              <a:extLst>
                <a:ext uri="{FF2B5EF4-FFF2-40B4-BE49-F238E27FC236}">
                  <a16:creationId xmlns:a16="http://schemas.microsoft.com/office/drawing/2014/main" id="{B6F577DA-BE53-655D-5C74-2BFFC0FCFD22}"/>
                </a:ext>
              </a:extLst>
            </p:cNvPr>
            <p:cNvCxnSpPr>
              <a:cxnSpLocks/>
              <a:stCxn id="171" idx="6"/>
              <a:endCxn id="102" idx="1"/>
            </p:cNvCxnSpPr>
            <p:nvPr/>
          </p:nvCxnSpPr>
          <p:spPr>
            <a:xfrm>
              <a:off x="5365340" y="6189861"/>
              <a:ext cx="134392" cy="19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599549-8C72-871E-B2A5-5B134D418689}"/>
                </a:ext>
              </a:extLst>
            </p:cNvPr>
            <p:cNvSpPr/>
            <p:nvPr/>
          </p:nvSpPr>
          <p:spPr>
            <a:xfrm>
              <a:off x="4664332" y="5798033"/>
              <a:ext cx="277097" cy="7726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B6FC157-FBD5-6DC1-8185-7C8357922A9C}"/>
              </a:ext>
            </a:extLst>
          </p:cNvPr>
          <p:cNvSpPr txBox="1"/>
          <p:nvPr/>
        </p:nvSpPr>
        <p:spPr>
          <a:xfrm>
            <a:off x="2944825" y="701287"/>
            <a:ext cx="3125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Complexity: 17.6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kMAC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/pixel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DF2C0C-DFA2-149C-642D-BBECE4F45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</p:spTree>
    <p:extLst>
      <p:ext uri="{BB962C8B-B14F-4D97-AF65-F5344CB8AC3E}">
        <p14:creationId xmlns:p14="http://schemas.microsoft.com/office/powerpoint/2010/main" val="2050882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688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68891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47551" y="2711532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949580" y="2709747"/>
            <a:ext cx="437515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753495" y="1513863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cxnSpLocks/>
            <a:stCxn id="19" idx="3"/>
            <a:endCxn id="20" idx="1"/>
          </p:cNvCxnSpPr>
          <p:nvPr/>
        </p:nvCxnSpPr>
        <p:spPr>
          <a:xfrm flipV="1">
            <a:off x="2755550" y="3178656"/>
            <a:ext cx="194030" cy="50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528465" y="1513863"/>
            <a:ext cx="719086" cy="1669821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615092" y="2559684"/>
            <a:ext cx="549980" cy="124615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472229" y="2711533"/>
            <a:ext cx="405546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>
            <a:cxnSpLocks/>
            <a:stCxn id="37" idx="3"/>
            <a:endCxn id="38" idx="1"/>
          </p:cNvCxnSpPr>
          <p:nvPr/>
        </p:nvCxnSpPr>
        <p:spPr>
          <a:xfrm>
            <a:off x="4165072" y="3182761"/>
            <a:ext cx="307157" cy="9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cxnSpLocks/>
            <a:stCxn id="20" idx="3"/>
            <a:endCxn id="37" idx="1"/>
          </p:cNvCxnSpPr>
          <p:nvPr/>
        </p:nvCxnSpPr>
        <p:spPr>
          <a:xfrm>
            <a:off x="3387095" y="3178656"/>
            <a:ext cx="227997" cy="41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cxnSpLocks/>
            <a:stCxn id="38" idx="3"/>
            <a:endCxn id="42" idx="1"/>
          </p:cNvCxnSpPr>
          <p:nvPr/>
        </p:nvCxnSpPr>
        <p:spPr>
          <a:xfrm>
            <a:off x="4877775" y="3183684"/>
            <a:ext cx="692790" cy="96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570565" y="2551283"/>
            <a:ext cx="71855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710273" y="2552401"/>
            <a:ext cx="631109" cy="129941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305969" y="2993505"/>
            <a:ext cx="3481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>
            <a:cxnSpLocks/>
            <a:stCxn id="43" idx="3"/>
            <a:endCxn id="48" idx="1"/>
          </p:cNvCxnSpPr>
          <p:nvPr/>
        </p:nvCxnSpPr>
        <p:spPr>
          <a:xfrm>
            <a:off x="7341382" y="3202108"/>
            <a:ext cx="2694608" cy="31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9500307" y="2739547"/>
            <a:ext cx="381948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0035990" y="273306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3, 4</a:t>
            </a:r>
          </a:p>
        </p:txBody>
      </p:sp>
      <p:cxnSp>
        <p:nvCxnSpPr>
          <p:cNvPr id="49" name="Straight Arrow Connector 48"/>
          <p:cNvCxnSpPr>
            <a:cxnSpLocks/>
          </p:cNvCxnSpPr>
          <p:nvPr/>
        </p:nvCxnSpPr>
        <p:spPr>
          <a:xfrm>
            <a:off x="8921810" y="323043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0908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>
            <a:cxnSpLocks/>
          </p:cNvCxnSpPr>
          <p:nvPr/>
        </p:nvCxnSpPr>
        <p:spPr>
          <a:xfrm>
            <a:off x="10484721" y="321323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642271" y="177452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47773" y="4638625"/>
            <a:ext cx="512768" cy="73820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sp>
        <p:nvSpPr>
          <p:cNvPr id="57" name="Rectangle 56"/>
          <p:cNvSpPr/>
          <p:nvPr/>
        </p:nvSpPr>
        <p:spPr>
          <a:xfrm rot="5400000">
            <a:off x="1716128" y="281087"/>
            <a:ext cx="509478" cy="694680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27196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cxnSpLocks/>
            <a:stCxn id="57" idx="3"/>
            <a:endCxn id="4" idx="0"/>
          </p:cNvCxnSpPr>
          <p:nvPr/>
        </p:nvCxnSpPr>
        <p:spPr>
          <a:xfrm rot="5400000">
            <a:off x="1092320" y="290343"/>
            <a:ext cx="285725" cy="147137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0798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cxnSpLocks/>
            <a:stCxn id="58" idx="3"/>
            <a:endCxn id="4" idx="0"/>
          </p:cNvCxnSpPr>
          <p:nvPr/>
        </p:nvCxnSpPr>
        <p:spPr>
          <a:xfrm>
            <a:off x="499494" y="870935"/>
            <a:ext cx="2" cy="29795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450522" y="300960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202523" y="1553471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250324" y="1749579"/>
            <a:ext cx="431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551882" y="4816261"/>
            <a:ext cx="881347" cy="39185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522860" y="3183684"/>
            <a:ext cx="724691" cy="242902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640823" y="184071"/>
            <a:ext cx="5485421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JVET-AF0043: EE1-0 LOP2.3 Filter.</a:t>
            </a:r>
          </a:p>
        </p:txBody>
      </p:sp>
      <p:sp>
        <p:nvSpPr>
          <p:cNvPr id="126" name="Rectangle 125"/>
          <p:cNvSpPr/>
          <p:nvPr/>
        </p:nvSpPr>
        <p:spPr>
          <a:xfrm>
            <a:off x="7528929" y="2551283"/>
            <a:ext cx="506842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8230542" y="2551283"/>
            <a:ext cx="506842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baseline="-25000" dirty="0">
              <a:solidFill>
                <a:srgbClr val="FF0000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8866256" y="2738239"/>
            <a:ext cx="489076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E1E4E44-DC4D-EAE5-E903-3931CEBB8C9E}"/>
              </a:ext>
            </a:extLst>
          </p:cNvPr>
          <p:cNvSpPr/>
          <p:nvPr/>
        </p:nvSpPr>
        <p:spPr>
          <a:xfrm>
            <a:off x="5570565" y="4400264"/>
            <a:ext cx="71855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091E841-E1C6-1536-4FA8-A4AE88B8C75E}"/>
              </a:ext>
            </a:extLst>
          </p:cNvPr>
          <p:cNvSpPr/>
          <p:nvPr/>
        </p:nvSpPr>
        <p:spPr>
          <a:xfrm>
            <a:off x="6700395" y="4357465"/>
            <a:ext cx="660161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7D9ED16-0C97-8838-713A-BF995A96B4CA}"/>
              </a:ext>
            </a:extLst>
          </p:cNvPr>
          <p:cNvSpPr/>
          <p:nvPr/>
        </p:nvSpPr>
        <p:spPr>
          <a:xfrm>
            <a:off x="6306223" y="4785878"/>
            <a:ext cx="3481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D2516804-047E-3ACD-FA18-DD571F6D65C6}"/>
              </a:ext>
            </a:extLst>
          </p:cNvPr>
          <p:cNvCxnSpPr>
            <a:cxnSpLocks/>
            <a:stCxn id="69" idx="3"/>
            <a:endCxn id="73" idx="1"/>
          </p:cNvCxnSpPr>
          <p:nvPr/>
        </p:nvCxnSpPr>
        <p:spPr>
          <a:xfrm>
            <a:off x="7360556" y="4999491"/>
            <a:ext cx="2694357" cy="110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A87CCC1B-EB5C-A231-14C0-76E1BE2DF0AF}"/>
              </a:ext>
            </a:extLst>
          </p:cNvPr>
          <p:cNvSpPr/>
          <p:nvPr/>
        </p:nvSpPr>
        <p:spPr>
          <a:xfrm>
            <a:off x="9500306" y="4571512"/>
            <a:ext cx="381948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2EB16CA-A43D-130C-15F3-3AD14C2052E4}"/>
              </a:ext>
            </a:extLst>
          </p:cNvPr>
          <p:cNvSpPr/>
          <p:nvPr/>
        </p:nvSpPr>
        <p:spPr>
          <a:xfrm>
            <a:off x="10054913" y="453843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3, 2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E16A13A5-5DFE-1E25-6B81-EB8D34C91C2D}"/>
              </a:ext>
            </a:extLst>
          </p:cNvPr>
          <p:cNvCxnSpPr>
            <a:cxnSpLocks/>
          </p:cNvCxnSpPr>
          <p:nvPr/>
        </p:nvCxnSpPr>
        <p:spPr>
          <a:xfrm>
            <a:off x="8940733" y="503580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eft Brace 74">
            <a:extLst>
              <a:ext uri="{FF2B5EF4-FFF2-40B4-BE49-F238E27FC236}">
                <a16:creationId xmlns:a16="http://schemas.microsoft.com/office/drawing/2014/main" id="{EEF42789-6730-74EB-3C6F-6FCFD24EC2FB}"/>
              </a:ext>
            </a:extLst>
          </p:cNvPr>
          <p:cNvSpPr/>
          <p:nvPr/>
        </p:nvSpPr>
        <p:spPr>
          <a:xfrm rot="5400000">
            <a:off x="6351690" y="3332771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3DBAD36B-441D-2B2F-4679-390EABC18B8C}"/>
              </a:ext>
            </a:extLst>
          </p:cNvPr>
          <p:cNvSpPr/>
          <p:nvPr/>
        </p:nvSpPr>
        <p:spPr>
          <a:xfrm>
            <a:off x="7528929" y="4349411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E2E89F0-5E4F-9A22-9451-63845A2A8A74}"/>
              </a:ext>
            </a:extLst>
          </p:cNvPr>
          <p:cNvSpPr/>
          <p:nvPr/>
        </p:nvSpPr>
        <p:spPr>
          <a:xfrm>
            <a:off x="8231698" y="4355357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baseline="-25000" dirty="0">
              <a:solidFill>
                <a:srgbClr val="FF0000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D2DA6AA-8DB7-850E-571C-390FDF9EE1DF}"/>
              </a:ext>
            </a:extLst>
          </p:cNvPr>
          <p:cNvSpPr/>
          <p:nvPr/>
        </p:nvSpPr>
        <p:spPr>
          <a:xfrm>
            <a:off x="8866256" y="4543610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cxnSp>
        <p:nvCxnSpPr>
          <p:cNvPr id="84" name="Connector: Elbow 83">
            <a:extLst>
              <a:ext uri="{FF2B5EF4-FFF2-40B4-BE49-F238E27FC236}">
                <a16:creationId xmlns:a16="http://schemas.microsoft.com/office/drawing/2014/main" id="{CEFC9D15-AC8A-A464-EDC7-9267EF6BABC1}"/>
              </a:ext>
            </a:extLst>
          </p:cNvPr>
          <p:cNvCxnSpPr>
            <a:cxnSpLocks/>
            <a:endCxn id="68" idx="1"/>
          </p:cNvCxnSpPr>
          <p:nvPr/>
        </p:nvCxnSpPr>
        <p:spPr>
          <a:xfrm rot="16200000" flipH="1">
            <a:off x="4465171" y="3936896"/>
            <a:ext cx="1848982" cy="36180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DA2C5D16-5808-DC77-1BA0-819381941BD5}"/>
              </a:ext>
            </a:extLst>
          </p:cNvPr>
          <p:cNvCxnSpPr>
            <a:cxnSpLocks/>
            <a:stCxn id="73" idx="3"/>
            <a:endCxn id="81" idx="0"/>
          </p:cNvCxnSpPr>
          <p:nvPr/>
        </p:nvCxnSpPr>
        <p:spPr>
          <a:xfrm>
            <a:off x="10562912" y="5010586"/>
            <a:ext cx="233719" cy="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C6E03AA4-0E78-FAB6-B0F9-8A6DFD58BBFB}"/>
              </a:ext>
            </a:extLst>
          </p:cNvPr>
          <p:cNvCxnSpPr>
            <a:cxnSpLocks/>
            <a:stCxn id="81" idx="2"/>
            <a:endCxn id="54" idx="1"/>
          </p:cNvCxnSpPr>
          <p:nvPr/>
        </p:nvCxnSpPr>
        <p:spPr>
          <a:xfrm flipV="1">
            <a:off x="11188481" y="5007729"/>
            <a:ext cx="459292" cy="44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E99D2ABB-AABC-1CF8-734E-9290EBC4C1E4}"/>
              </a:ext>
            </a:extLst>
          </p:cNvPr>
          <p:cNvSpPr txBox="1"/>
          <p:nvPr/>
        </p:nvSpPr>
        <p:spPr>
          <a:xfrm>
            <a:off x="6377826" y="3633795"/>
            <a:ext cx="431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2" name="Elbow Connector 130">
            <a:extLst>
              <a:ext uri="{FF2B5EF4-FFF2-40B4-BE49-F238E27FC236}">
                <a16:creationId xmlns:a16="http://schemas.microsoft.com/office/drawing/2014/main" id="{6A7AA616-E4C2-0BA9-802B-9EFD58F11A9E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11737" y="-3834935"/>
            <a:ext cx="2747095" cy="10971583"/>
          </a:xfrm>
          <a:prstGeom prst="bentConnector3">
            <a:avLst>
              <a:gd name="adj1" fmla="val -58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111">
            <a:extLst>
              <a:ext uri="{FF2B5EF4-FFF2-40B4-BE49-F238E27FC236}">
                <a16:creationId xmlns:a16="http://schemas.microsoft.com/office/drawing/2014/main" id="{A36065B7-DC59-ECEA-0B53-7FE2536CBDE5}"/>
              </a:ext>
            </a:extLst>
          </p:cNvPr>
          <p:cNvCxnSpPr>
            <a:cxnSpLocks/>
            <a:stCxn id="57" idx="0"/>
            <a:endCxn id="34" idx="0"/>
          </p:cNvCxnSpPr>
          <p:nvPr/>
        </p:nvCxnSpPr>
        <p:spPr>
          <a:xfrm>
            <a:off x="2318207" y="628427"/>
            <a:ext cx="9036964" cy="4274676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7487E0D-0D4C-8AA1-E16E-3479284E1A9F}"/>
              </a:ext>
            </a:extLst>
          </p:cNvPr>
          <p:cNvCxnSpPr>
            <a:cxnSpLocks/>
            <a:stCxn id="62" idx="3"/>
            <a:endCxn id="53" idx="2"/>
          </p:cNvCxnSpPr>
          <p:nvPr/>
        </p:nvCxnSpPr>
        <p:spPr>
          <a:xfrm flipH="1" flipV="1">
            <a:off x="11896271" y="2464469"/>
            <a:ext cx="2219" cy="2965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Or 15">
            <a:extLst>
              <a:ext uri="{FF2B5EF4-FFF2-40B4-BE49-F238E27FC236}">
                <a16:creationId xmlns:a16="http://schemas.microsoft.com/office/drawing/2014/main" id="{1CA32875-6929-D08C-6FA8-847928CE23F2}"/>
              </a:ext>
            </a:extLst>
          </p:cNvPr>
          <p:cNvSpPr/>
          <p:nvPr/>
        </p:nvSpPr>
        <p:spPr>
          <a:xfrm>
            <a:off x="11379237" y="3110031"/>
            <a:ext cx="183680" cy="20925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F690BD5-B600-0F4F-2C9C-8B3DC22AF303}"/>
              </a:ext>
            </a:extLst>
          </p:cNvPr>
          <p:cNvCxnSpPr>
            <a:cxnSpLocks/>
          </p:cNvCxnSpPr>
          <p:nvPr/>
        </p:nvCxnSpPr>
        <p:spPr>
          <a:xfrm flipV="1">
            <a:off x="11260430" y="3207897"/>
            <a:ext cx="129967" cy="2075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27C2845-E49A-8CC9-4095-03ED39386BD3}"/>
              </a:ext>
            </a:extLst>
          </p:cNvPr>
          <p:cNvCxnSpPr>
            <a:cxnSpLocks/>
            <a:stCxn id="16" idx="6"/>
          </p:cNvCxnSpPr>
          <p:nvPr/>
        </p:nvCxnSpPr>
        <p:spPr>
          <a:xfrm flipV="1">
            <a:off x="11562917" y="3211005"/>
            <a:ext cx="147834" cy="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owchart: Or 33">
            <a:extLst>
              <a:ext uri="{FF2B5EF4-FFF2-40B4-BE49-F238E27FC236}">
                <a16:creationId xmlns:a16="http://schemas.microsoft.com/office/drawing/2014/main" id="{AF98DC68-93EE-E650-A8A1-B5C6198A5E11}"/>
              </a:ext>
            </a:extLst>
          </p:cNvPr>
          <p:cNvSpPr/>
          <p:nvPr/>
        </p:nvSpPr>
        <p:spPr>
          <a:xfrm>
            <a:off x="11263331" y="4903103"/>
            <a:ext cx="183680" cy="20925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1868BE-D675-1119-1097-59539846FEDD}"/>
              </a:ext>
            </a:extLst>
          </p:cNvPr>
          <p:cNvSpPr/>
          <p:nvPr/>
        </p:nvSpPr>
        <p:spPr>
          <a:xfrm>
            <a:off x="245498" y="198277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D29930-2567-D544-1D11-DEF89FDAA745}"/>
              </a:ext>
            </a:extLst>
          </p:cNvPr>
          <p:cNvSpPr/>
          <p:nvPr/>
        </p:nvSpPr>
        <p:spPr>
          <a:xfrm>
            <a:off x="1020468" y="198277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6C5EC9B-387A-CC2E-A1B5-9C85EB1A34B4}"/>
              </a:ext>
            </a:extLst>
          </p:cNvPr>
          <p:cNvCxnSpPr>
            <a:cxnSpLocks/>
          </p:cNvCxnSpPr>
          <p:nvPr/>
        </p:nvCxnSpPr>
        <p:spPr>
          <a:xfrm>
            <a:off x="753495" y="235692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216D0AB-9702-79F8-FD66-719315A0EC82}"/>
              </a:ext>
            </a:extLst>
          </p:cNvPr>
          <p:cNvCxnSpPr>
            <a:cxnSpLocks/>
          </p:cNvCxnSpPr>
          <p:nvPr/>
        </p:nvCxnSpPr>
        <p:spPr>
          <a:xfrm>
            <a:off x="1515171" y="2356927"/>
            <a:ext cx="39465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16D534F-060A-8886-DE49-CBECC356D277}"/>
              </a:ext>
            </a:extLst>
          </p:cNvPr>
          <p:cNvSpPr/>
          <p:nvPr/>
        </p:nvSpPr>
        <p:spPr>
          <a:xfrm>
            <a:off x="247848" y="2777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2C9146F-CC02-D490-1461-DEC37EF3EEF2}"/>
              </a:ext>
            </a:extLst>
          </p:cNvPr>
          <p:cNvSpPr/>
          <p:nvPr/>
        </p:nvSpPr>
        <p:spPr>
          <a:xfrm>
            <a:off x="247847" y="3576941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C0BEDFC-066D-D1BA-8E59-6649DD5DC44D}"/>
              </a:ext>
            </a:extLst>
          </p:cNvPr>
          <p:cNvSpPr/>
          <p:nvPr/>
        </p:nvSpPr>
        <p:spPr>
          <a:xfrm>
            <a:off x="247847" y="4405053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917A352-EE72-49A0-65B3-A8C29DB1A0C9}"/>
              </a:ext>
            </a:extLst>
          </p:cNvPr>
          <p:cNvCxnSpPr>
            <a:cxnSpLocks/>
          </p:cNvCxnSpPr>
          <p:nvPr/>
        </p:nvCxnSpPr>
        <p:spPr>
          <a:xfrm>
            <a:off x="755846" y="314369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7BE0680-D35E-C48D-36A0-F20E2A953F3C}"/>
              </a:ext>
            </a:extLst>
          </p:cNvPr>
          <p:cNvCxnSpPr>
            <a:cxnSpLocks/>
          </p:cNvCxnSpPr>
          <p:nvPr/>
        </p:nvCxnSpPr>
        <p:spPr>
          <a:xfrm>
            <a:off x="755846" y="397181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0C170B1-7C04-9C63-E8D0-F73505A2E601}"/>
              </a:ext>
            </a:extLst>
          </p:cNvPr>
          <p:cNvCxnSpPr>
            <a:cxnSpLocks/>
            <a:stCxn id="27" idx="3"/>
          </p:cNvCxnSpPr>
          <p:nvPr/>
        </p:nvCxnSpPr>
        <p:spPr>
          <a:xfrm flipV="1">
            <a:off x="755846" y="4750024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25959B66-8F96-0055-C9A0-0D0FAC011DD2}"/>
              </a:ext>
            </a:extLst>
          </p:cNvPr>
          <p:cNvSpPr/>
          <p:nvPr/>
        </p:nvSpPr>
        <p:spPr>
          <a:xfrm>
            <a:off x="258416" y="523316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21812015-90DA-14C0-13DD-1A6024D75F24}"/>
              </a:ext>
            </a:extLst>
          </p:cNvPr>
          <p:cNvCxnSpPr>
            <a:cxnSpLocks/>
            <a:stCxn id="46" idx="3"/>
          </p:cNvCxnSpPr>
          <p:nvPr/>
        </p:nvCxnSpPr>
        <p:spPr>
          <a:xfrm flipV="1">
            <a:off x="766415" y="5578135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2BAD2210-6BF6-A167-9F00-8A7A5CB6F65B}"/>
              </a:ext>
            </a:extLst>
          </p:cNvPr>
          <p:cNvCxnSpPr>
            <a:cxnSpLocks/>
            <a:stCxn id="80" idx="3"/>
          </p:cNvCxnSpPr>
          <p:nvPr/>
        </p:nvCxnSpPr>
        <p:spPr>
          <a:xfrm>
            <a:off x="1522860" y="3985168"/>
            <a:ext cx="3867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7CA3F5F-D75B-26DB-D871-9A283C2D6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844270"/>
              </p:ext>
            </p:extLst>
          </p:nvPr>
        </p:nvGraphicFramePr>
        <p:xfrm>
          <a:off x="6742293" y="648586"/>
          <a:ext cx="4394201" cy="1343025"/>
        </p:xfrm>
        <a:graphic>
          <a:graphicData uri="http://schemas.openxmlformats.org/drawingml/2006/table">
            <a:tbl>
              <a:tblPr/>
              <a:tblGrid>
                <a:gridCol w="611367">
                  <a:extLst>
                    <a:ext uri="{9D8B030D-6E8A-4147-A177-3AD203B41FA5}">
                      <a16:colId xmlns:a16="http://schemas.microsoft.com/office/drawing/2014/main" val="3057793205"/>
                    </a:ext>
                  </a:extLst>
                </a:gridCol>
                <a:gridCol w="668683">
                  <a:extLst>
                    <a:ext uri="{9D8B030D-6E8A-4147-A177-3AD203B41FA5}">
                      <a16:colId xmlns:a16="http://schemas.microsoft.com/office/drawing/2014/main" val="1118385781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470838649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967742829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392636102"/>
                    </a:ext>
                  </a:extLst>
                </a:gridCol>
                <a:gridCol w="668683">
                  <a:extLst>
                    <a:ext uri="{9D8B030D-6E8A-4147-A177-3AD203B41FA5}">
                      <a16:colId xmlns:a16="http://schemas.microsoft.com/office/drawing/2014/main" val="1579904476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305410070"/>
                    </a:ext>
                  </a:extLst>
                </a:gridCol>
              </a:tblGrid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Headblock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Backbone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35899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Chroma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8852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77578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9570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929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929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31428"/>
                  </a:ext>
                </a:extLst>
              </a:tr>
            </a:tbl>
          </a:graphicData>
        </a:graphic>
      </p:graphicFrame>
      <p:sp>
        <p:nvSpPr>
          <p:cNvPr id="79" name="Rectangle 78">
            <a:extLst>
              <a:ext uri="{FF2B5EF4-FFF2-40B4-BE49-F238E27FC236}">
                <a16:creationId xmlns:a16="http://schemas.microsoft.com/office/drawing/2014/main" id="{8DE850D2-5E98-C064-DC9C-1ECED77DB815}"/>
              </a:ext>
            </a:extLst>
          </p:cNvPr>
          <p:cNvSpPr/>
          <p:nvPr/>
        </p:nvSpPr>
        <p:spPr>
          <a:xfrm>
            <a:off x="1023012" y="275971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88EF666-66CC-AFCE-90EA-3EB11AFA2459}"/>
              </a:ext>
            </a:extLst>
          </p:cNvPr>
          <p:cNvSpPr/>
          <p:nvPr/>
        </p:nvSpPr>
        <p:spPr>
          <a:xfrm>
            <a:off x="1014861" y="364019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5D046F5-386C-FCDA-5FAB-4307A954768D}"/>
              </a:ext>
            </a:extLst>
          </p:cNvPr>
          <p:cNvSpPr/>
          <p:nvPr/>
        </p:nvSpPr>
        <p:spPr>
          <a:xfrm>
            <a:off x="1005779" y="442241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E377E8A-7356-10F9-F761-749C7369547B}"/>
              </a:ext>
            </a:extLst>
          </p:cNvPr>
          <p:cNvSpPr/>
          <p:nvPr/>
        </p:nvSpPr>
        <p:spPr>
          <a:xfrm>
            <a:off x="1014861" y="526773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>
                <a:solidFill>
                  <a:schemeClr val="tx1"/>
                </a:solidFill>
              </a:rPr>
              <a:t>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8A2B38D9-751A-AA96-F6B4-A9EB76E6AFD4}"/>
              </a:ext>
            </a:extLst>
          </p:cNvPr>
          <p:cNvCxnSpPr>
            <a:cxnSpLocks/>
          </p:cNvCxnSpPr>
          <p:nvPr/>
        </p:nvCxnSpPr>
        <p:spPr>
          <a:xfrm>
            <a:off x="1490787" y="4737559"/>
            <a:ext cx="41031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175B1311-53EA-7CAC-0E56-F6D9EA4C53FF}"/>
              </a:ext>
            </a:extLst>
          </p:cNvPr>
          <p:cNvCxnSpPr>
            <a:cxnSpLocks/>
          </p:cNvCxnSpPr>
          <p:nvPr/>
        </p:nvCxnSpPr>
        <p:spPr>
          <a:xfrm>
            <a:off x="1516502" y="3117042"/>
            <a:ext cx="384600" cy="35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F3C3DA3E-C8BF-4FE7-A720-DA2F623D2A3B}"/>
              </a:ext>
            </a:extLst>
          </p:cNvPr>
          <p:cNvGrpSpPr/>
          <p:nvPr/>
        </p:nvGrpSpPr>
        <p:grpSpPr>
          <a:xfrm>
            <a:off x="1889265" y="5160443"/>
            <a:ext cx="3852043" cy="1701339"/>
            <a:chOff x="1889265" y="5124933"/>
            <a:chExt cx="3852043" cy="1701339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DE9E5EA3-9FBF-21E6-E9DB-9558965A9B4B}"/>
                </a:ext>
              </a:extLst>
            </p:cNvPr>
            <p:cNvSpPr/>
            <p:nvPr/>
          </p:nvSpPr>
          <p:spPr>
            <a:xfrm>
              <a:off x="1889265" y="5897818"/>
              <a:ext cx="217583" cy="59284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[</a:t>
              </a:r>
              <a:r>
                <a:rPr lang="en-US" sz="1050" dirty="0" err="1">
                  <a:solidFill>
                    <a:srgbClr val="FF0000"/>
                  </a:solidFill>
                </a:rPr>
                <a:t>C</a:t>
              </a:r>
              <a:r>
                <a:rPr lang="en-US" sz="1050" dirty="0" err="1">
                  <a:solidFill>
                    <a:schemeClr val="tx1"/>
                  </a:solidFill>
                </a:rPr>
                <a:t>,h,w</a:t>
              </a:r>
              <a:r>
                <a:rPr lang="en-US" sz="105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7E95DF2D-3A98-D19E-67F7-52FFB1F17616}"/>
                </a:ext>
              </a:extLst>
            </p:cNvPr>
            <p:cNvSpPr/>
            <p:nvPr/>
          </p:nvSpPr>
          <p:spPr>
            <a:xfrm>
              <a:off x="3324821" y="5767443"/>
              <a:ext cx="327485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50" dirty="0">
                  <a:solidFill>
                    <a:schemeClr val="tx1"/>
                  </a:solidFill>
                </a:rPr>
                <a:t>+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602C974D-27AA-5E5A-3226-1A3C84B7C5DC}"/>
                </a:ext>
              </a:extLst>
            </p:cNvPr>
            <p:cNvSpPr/>
            <p:nvPr/>
          </p:nvSpPr>
          <p:spPr>
            <a:xfrm>
              <a:off x="2403459" y="5767443"/>
              <a:ext cx="339617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Elbow Connector 92">
              <a:extLst>
                <a:ext uri="{FF2B5EF4-FFF2-40B4-BE49-F238E27FC236}">
                  <a16:creationId xmlns:a16="http://schemas.microsoft.com/office/drawing/2014/main" id="{BC3EA198-F138-4300-3B52-413BC0DE3318}"/>
                </a:ext>
              </a:extLst>
            </p:cNvPr>
            <p:cNvCxnSpPr>
              <a:cxnSpLocks/>
              <a:stCxn id="93" idx="3"/>
              <a:endCxn id="92" idx="1"/>
            </p:cNvCxnSpPr>
            <p:nvPr/>
          </p:nvCxnSpPr>
          <p:spPr>
            <a:xfrm>
              <a:off x="2743076" y="6193304"/>
              <a:ext cx="581745" cy="1270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BB4F0268-1A0F-0EAF-4D22-DBAA17DA7364}"/>
                </a:ext>
              </a:extLst>
            </p:cNvPr>
            <p:cNvCxnSpPr>
              <a:cxnSpLocks/>
              <a:stCxn id="92" idx="3"/>
              <a:endCxn id="171" idx="2"/>
            </p:cNvCxnSpPr>
            <p:nvPr/>
          </p:nvCxnSpPr>
          <p:spPr>
            <a:xfrm flipV="1">
              <a:off x="3652306" y="6189861"/>
              <a:ext cx="1520022" cy="344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C56A3030-9548-3845-AF28-D37B7E0CF057}"/>
                </a:ext>
              </a:extLst>
            </p:cNvPr>
            <p:cNvSpPr/>
            <p:nvPr/>
          </p:nvSpPr>
          <p:spPr>
            <a:xfrm>
              <a:off x="3783724" y="5712021"/>
              <a:ext cx="327485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rgbClr val="0070C0"/>
                  </a:solidFill>
                </a:rPr>
                <a:t>sep</a:t>
              </a:r>
              <a:r>
                <a:rPr lang="en-US" sz="1050" dirty="0" err="1">
                  <a:solidFill>
                    <a:schemeClr val="tx1"/>
                  </a:solidFill>
                </a:rPr>
                <a:t>CONV</a:t>
              </a:r>
              <a:r>
                <a:rPr lang="en-US" sz="1050" dirty="0">
                  <a:solidFill>
                    <a:schemeClr val="tx1"/>
                  </a:solidFill>
                </a:rPr>
                <a:t>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3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248A5937-6F64-0721-32CB-8EDD113BA40C}"/>
                </a:ext>
              </a:extLst>
            </p:cNvPr>
            <p:cNvSpPr/>
            <p:nvPr/>
          </p:nvSpPr>
          <p:spPr>
            <a:xfrm>
              <a:off x="4211044" y="5712021"/>
              <a:ext cx="345426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rgbClr val="0070C0"/>
                  </a:solidFill>
                </a:rPr>
                <a:t>sep</a:t>
              </a:r>
              <a:r>
                <a:rPr lang="en-US" sz="1050" dirty="0" err="1">
                  <a:solidFill>
                    <a:schemeClr val="tx1"/>
                  </a:solidFill>
                </a:rPr>
                <a:t>CONV</a:t>
              </a:r>
              <a:r>
                <a:rPr lang="en-US" sz="1050" dirty="0">
                  <a:solidFill>
                    <a:schemeClr val="tx1"/>
                  </a:solidFill>
                </a:rPr>
                <a:t> 3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rgbClr val="FF0000"/>
                </a:solidFill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60C93CA-E9D1-0454-1D51-AA1588470E3F}"/>
                </a:ext>
              </a:extLst>
            </p:cNvPr>
            <p:cNvSpPr/>
            <p:nvPr/>
          </p:nvSpPr>
          <p:spPr>
            <a:xfrm>
              <a:off x="2890048" y="5813328"/>
              <a:ext cx="287062" cy="74208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chemeClr val="tx1"/>
                  </a:solidFill>
                </a:rPr>
                <a:t>PReLU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BDB029A-F678-4101-30D6-CA0263A56B97}"/>
                </a:ext>
              </a:extLst>
            </p:cNvPr>
            <p:cNvSpPr/>
            <p:nvPr/>
          </p:nvSpPr>
          <p:spPr>
            <a:xfrm>
              <a:off x="2276008" y="5124933"/>
              <a:ext cx="2761928" cy="1701339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AC9CBA3-CC13-8EB0-E28B-BFC1DAFBD177}"/>
                </a:ext>
              </a:extLst>
            </p:cNvPr>
            <p:cNvSpPr/>
            <p:nvPr/>
          </p:nvSpPr>
          <p:spPr>
            <a:xfrm>
              <a:off x="2954850" y="5243581"/>
              <a:ext cx="143042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/>
                  </a:solidFill>
                </a:rPr>
                <a:t>Back Bone Block </a:t>
              </a:r>
              <a:r>
                <a:rPr lang="en-US" sz="9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2A508758-8B6B-22F6-CA4E-1A2D0470B7D7}"/>
                </a:ext>
              </a:extLst>
            </p:cNvPr>
            <p:cNvSpPr/>
            <p:nvPr/>
          </p:nvSpPr>
          <p:spPr>
            <a:xfrm>
              <a:off x="5499732" y="5905443"/>
              <a:ext cx="241576" cy="57263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[</a:t>
              </a:r>
              <a:r>
                <a:rPr lang="en-US" sz="1050" dirty="0" err="1">
                  <a:solidFill>
                    <a:srgbClr val="FF0000"/>
                  </a:solidFill>
                </a:rPr>
                <a:t>C</a:t>
              </a:r>
              <a:r>
                <a:rPr lang="en-US" sz="1050" dirty="0" err="1">
                  <a:solidFill>
                    <a:schemeClr val="tx1"/>
                  </a:solidFill>
                </a:rPr>
                <a:t>,h,w</a:t>
              </a:r>
              <a:r>
                <a:rPr lang="en-US" sz="1050" dirty="0">
                  <a:solidFill>
                    <a:schemeClr val="tx1"/>
                  </a:solidFill>
                </a:rPr>
                <a:t>]</a:t>
              </a:r>
            </a:p>
          </p:txBody>
        </p:sp>
        <p:cxnSp>
          <p:nvCxnSpPr>
            <p:cNvPr id="104" name="Straight Arrow Connector 103">
              <a:extLst>
                <a:ext uri="{FF2B5EF4-FFF2-40B4-BE49-F238E27FC236}">
                  <a16:creationId xmlns:a16="http://schemas.microsoft.com/office/drawing/2014/main" id="{4C8939CC-04B9-524A-253E-49EB67DC2363}"/>
                </a:ext>
              </a:extLst>
            </p:cNvPr>
            <p:cNvCxnSpPr>
              <a:cxnSpLocks/>
              <a:stCxn id="91" idx="3"/>
              <a:endCxn id="93" idx="1"/>
            </p:cNvCxnSpPr>
            <p:nvPr/>
          </p:nvCxnSpPr>
          <p:spPr>
            <a:xfrm flipV="1">
              <a:off x="2106848" y="6193304"/>
              <a:ext cx="296611" cy="93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Connector: Elbow 168">
              <a:extLst>
                <a:ext uri="{FF2B5EF4-FFF2-40B4-BE49-F238E27FC236}">
                  <a16:creationId xmlns:a16="http://schemas.microsoft.com/office/drawing/2014/main" id="{7B5005C9-7C65-2C18-9A3A-BEA419C02959}"/>
                </a:ext>
              </a:extLst>
            </p:cNvPr>
            <p:cNvCxnSpPr>
              <a:cxnSpLocks/>
              <a:stCxn id="91" idx="0"/>
              <a:endCxn id="171" idx="0"/>
            </p:cNvCxnSpPr>
            <p:nvPr/>
          </p:nvCxnSpPr>
          <p:spPr>
            <a:xfrm rot="16200000" flipH="1">
              <a:off x="3539736" y="4356138"/>
              <a:ext cx="187417" cy="3270777"/>
            </a:xfrm>
            <a:prstGeom prst="bentConnector3">
              <a:avLst>
                <a:gd name="adj1" fmla="val -17968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Flowchart: Or 170">
              <a:extLst>
                <a:ext uri="{FF2B5EF4-FFF2-40B4-BE49-F238E27FC236}">
                  <a16:creationId xmlns:a16="http://schemas.microsoft.com/office/drawing/2014/main" id="{8635AE1F-5ECC-DB48-94E1-3457F3A02F7D}"/>
                </a:ext>
              </a:extLst>
            </p:cNvPr>
            <p:cNvSpPr/>
            <p:nvPr/>
          </p:nvSpPr>
          <p:spPr>
            <a:xfrm>
              <a:off x="5172328" y="6085235"/>
              <a:ext cx="193012" cy="209252"/>
            </a:xfrm>
            <a:prstGeom prst="flowChartOr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80" name="Straight Arrow Connector 179">
              <a:extLst>
                <a:ext uri="{FF2B5EF4-FFF2-40B4-BE49-F238E27FC236}">
                  <a16:creationId xmlns:a16="http://schemas.microsoft.com/office/drawing/2014/main" id="{B6F577DA-BE53-655D-5C74-2BFFC0FCFD22}"/>
                </a:ext>
              </a:extLst>
            </p:cNvPr>
            <p:cNvCxnSpPr>
              <a:cxnSpLocks/>
              <a:stCxn id="171" idx="6"/>
              <a:endCxn id="102" idx="1"/>
            </p:cNvCxnSpPr>
            <p:nvPr/>
          </p:nvCxnSpPr>
          <p:spPr>
            <a:xfrm>
              <a:off x="5365340" y="6189861"/>
              <a:ext cx="134392" cy="19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599549-8C72-871E-B2A5-5B134D418689}"/>
                </a:ext>
              </a:extLst>
            </p:cNvPr>
            <p:cNvSpPr/>
            <p:nvPr/>
          </p:nvSpPr>
          <p:spPr>
            <a:xfrm>
              <a:off x="4664332" y="5798033"/>
              <a:ext cx="277097" cy="7726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B6FC157-FBD5-6DC1-8185-7C8357922A9C}"/>
              </a:ext>
            </a:extLst>
          </p:cNvPr>
          <p:cNvSpPr txBox="1"/>
          <p:nvPr/>
        </p:nvSpPr>
        <p:spPr>
          <a:xfrm>
            <a:off x="2944825" y="701287"/>
            <a:ext cx="3125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Complexity: 17.0 </a:t>
            </a:r>
            <a:r>
              <a:rPr lang="en-US" sz="1800" b="0" i="0" u="none" strike="noStrike" dirty="0" err="1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kMAC</a:t>
            </a:r>
            <a:r>
              <a:rPr lang="en-US" sz="1800" b="0" i="0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/pixel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DF2C0C-DFA2-149C-642D-BBECE4F45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</p:spTree>
    <p:extLst>
      <p:ext uri="{BB962C8B-B14F-4D97-AF65-F5344CB8AC3E}">
        <p14:creationId xmlns:p14="http://schemas.microsoft.com/office/powerpoint/2010/main" val="4285554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EE1-0 Training Process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112274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HOP training framework was used.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Stage 1 dataset of HOP was used (DIV2K).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Stage 2 and 3 datasets are LOP2-based (BVI and TVD).</a:t>
            </a:r>
            <a:endParaRPr lang="en-US" sz="20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Changes to HOP training framework (yellow highlight):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BDA5DD-D5B2-8E27-A7C5-69F1C237F7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4877B11-7BB4-E861-E789-D5641DA61301}"/>
              </a:ext>
            </a:extLst>
          </p:cNvPr>
          <p:cNvGrpSpPr/>
          <p:nvPr/>
        </p:nvGrpSpPr>
        <p:grpSpPr>
          <a:xfrm>
            <a:off x="7649910" y="1420577"/>
            <a:ext cx="4046791" cy="4139565"/>
            <a:chOff x="7989760" y="2626995"/>
            <a:chExt cx="3381375" cy="3067050"/>
          </a:xfrm>
        </p:grpSpPr>
        <p:pic>
          <p:nvPicPr>
            <p:cNvPr id="4" name="Picture 3" descr="A screenshot of a computer program&#10;&#10;Description automatically generated">
              <a:extLst>
                <a:ext uri="{FF2B5EF4-FFF2-40B4-BE49-F238E27FC236}">
                  <a16:creationId xmlns:a16="http://schemas.microsoft.com/office/drawing/2014/main" id="{97328769-3FDE-29B9-35EA-F9453A160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9760" y="2626995"/>
              <a:ext cx="3381375" cy="30670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F262DA3-19DA-2B3B-5FE9-C62A661C0565}"/>
                </a:ext>
              </a:extLst>
            </p:cNvPr>
            <p:cNvSpPr/>
            <p:nvPr/>
          </p:nvSpPr>
          <p:spPr>
            <a:xfrm>
              <a:off x="7989760" y="2891248"/>
              <a:ext cx="882015" cy="14706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C041F2C-7A43-DBEE-C3F7-F0E1649D69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154050"/>
              </p:ext>
            </p:extLst>
          </p:nvPr>
        </p:nvGraphicFramePr>
        <p:xfrm>
          <a:off x="564662" y="2506659"/>
          <a:ext cx="5360649" cy="4207732"/>
        </p:xfrm>
        <a:graphic>
          <a:graphicData uri="http://schemas.openxmlformats.org/drawingml/2006/table">
            <a:tbl>
              <a:tblPr firstRow="1" firstCol="1" bandRow="1"/>
              <a:tblGrid>
                <a:gridCol w="1464834">
                  <a:extLst>
                    <a:ext uri="{9D8B030D-6E8A-4147-A177-3AD203B41FA5}">
                      <a16:colId xmlns:a16="http://schemas.microsoft.com/office/drawing/2014/main" val="1215983089"/>
                    </a:ext>
                  </a:extLst>
                </a:gridCol>
                <a:gridCol w="1877387">
                  <a:extLst>
                    <a:ext uri="{9D8B030D-6E8A-4147-A177-3AD203B41FA5}">
                      <a16:colId xmlns:a16="http://schemas.microsoft.com/office/drawing/2014/main" val="3654892947"/>
                    </a:ext>
                  </a:extLst>
                </a:gridCol>
                <a:gridCol w="2018428">
                  <a:extLst>
                    <a:ext uri="{9D8B030D-6E8A-4147-A177-3AD203B41FA5}">
                      <a16:colId xmlns:a16="http://schemas.microsoft.com/office/drawing/2014/main" val="1081973735"/>
                    </a:ext>
                  </a:extLst>
                </a:gridCol>
              </a:tblGrid>
              <a:tr h="149440"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u="sng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Network Information in Training Stage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317837"/>
                  </a:ext>
                </a:extLst>
              </a:tr>
              <a:tr h="281299">
                <a:tc rowSpan="9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Mandatory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GPU Type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IN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Nvidia GeForce RTX4090 / A100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046806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Framework: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Pytorch v2.0.1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743590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Number of GPUs per Task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476889"/>
                  </a:ext>
                </a:extLst>
              </a:tr>
              <a:tr h="2812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Epoch: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Stage1:  130 epochs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Stage2/3:  60 epochs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130599"/>
                  </a:ext>
                </a:extLst>
              </a:tr>
              <a:tr h="2812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Batch size: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Stage1:   64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Stage2/3: 128 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5334719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Loss function: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L1, L2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692879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Training time (for 1 model):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~7 to 10 days per stage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783312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Training data information: 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DIV2K, BVI-DVC, TVD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114360"/>
                  </a:ext>
                </a:extLst>
              </a:tr>
              <a:tr h="1693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567915"/>
                  </a:ext>
                </a:extLst>
              </a:tr>
              <a:tr h="149440">
                <a:tc rowSpan="1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Optional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356984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Number of iterations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964570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Patch size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144x144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205430"/>
                  </a:ext>
                </a:extLst>
              </a:tr>
              <a:tr h="2812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Learning rate: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Stage1:  1e-4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Stage2/3: 4e-4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031755"/>
                  </a:ext>
                </a:extLst>
              </a:tr>
              <a:tr h="5625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Learning rate update strategy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Stage1: 120,123,126, mse-epoch:126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Stage2/3: 55, 57, 58,   mse-epoch:58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927208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Optimizer: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ADAM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253082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Preprocessing: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flipped, rotated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469794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Mini-batch selection process: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random cropped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751383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Training data update strategy: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460339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Other information: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292" marR="632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3650673"/>
                  </a:ext>
                </a:extLst>
              </a:tr>
              <a:tr h="149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292" marR="632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85706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83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Conclusion of LOP.2 Stage 1 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05498"/>
            <a:ext cx="10582533" cy="206825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Stage 1 Reporting: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ea typeface="SimSun" panose="02010600030101010101" pitchFamily="2" charset="-122"/>
              </a:rPr>
              <a:t>Presented on 08/09/2023 Telco, uploaded as JVET-AF0043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Training scripts and models were shared on EE1-0 branch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Agreed training configurations: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ea typeface="SimSun" panose="02010600030101010101" pitchFamily="2" charset="-122"/>
              </a:rPr>
              <a:t>Stage 1 and Stage 2 schedulers.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ea typeface="SimSun" panose="02010600030101010101" pitchFamily="2" charset="-122"/>
              </a:rPr>
              <a:t>Luma/Chroma weights: 12:1:1.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Stage 2 dataset produced with float model LOP2.0 (JVET-AE0281)</a:t>
            </a: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F95C007-4EEF-89EC-A930-8AEAF95A16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854934"/>
              </p:ext>
            </p:extLst>
          </p:nvPr>
        </p:nvGraphicFramePr>
        <p:xfrm>
          <a:off x="905833" y="3551007"/>
          <a:ext cx="3083260" cy="2424662"/>
        </p:xfrm>
        <a:graphic>
          <a:graphicData uri="http://schemas.openxmlformats.org/drawingml/2006/table">
            <a:tbl>
              <a:tblPr firstRow="1" firstCol="1" bandRow="1"/>
              <a:tblGrid>
                <a:gridCol w="765389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76241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76241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65389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313073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_st1_float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150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Train YUV loss = 12:1:1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409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409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295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-9.83%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-11.36%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295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-11.88%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-9.67%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295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-11.44%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-10.61%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295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-12.32%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409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-11.67%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-13.49%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409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-4.43%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-11.48%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-11.61%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295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-4.70%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-11.12%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-13.39%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7084FCA-C39B-A3FE-07EC-B8CE728B7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194192"/>
              </p:ext>
            </p:extLst>
          </p:nvPr>
        </p:nvGraphicFramePr>
        <p:xfrm>
          <a:off x="6872339" y="3551007"/>
          <a:ext cx="3078642" cy="2352460"/>
        </p:xfrm>
        <a:graphic>
          <a:graphicData uri="http://schemas.openxmlformats.org/drawingml/2006/table">
            <a:tbl>
              <a:tblPr firstRow="1" firstCol="1" bandRow="1"/>
              <a:tblGrid>
                <a:gridCol w="764243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75078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75078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64243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303595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_st1_int16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150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Train YUV loss = 12:1:1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337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337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22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-4.03%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-9.82%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-11.24%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22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-4.02%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-11.84%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-9.55%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22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-3.97%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-11.35%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-10.44%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22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-4.25%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-12.33%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-13.05%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33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-5.89%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-11.59%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-13.50%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33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-4.37%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-11.43%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-11.52%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22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-4.53%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-11.04%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-13.23%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AFAB7-A740-E139-E285-C17F3B4068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17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Conclusion of LOP.2 Stage 2 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05498"/>
            <a:ext cx="10582533" cy="245227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Stage 2 Reporting: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ea typeface="SimSun" panose="02010600030101010101" pitchFamily="2" charset="-122"/>
              </a:rPr>
              <a:t>Presented on 08/30/2023 Telco, uploaded as JVET-AF0043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Training scripts and models were shared on EE1-0 branch.</a:t>
            </a: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Agreed training configurations: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ea typeface="SimSun" panose="02010600030101010101" pitchFamily="2" charset="-122"/>
              </a:rPr>
              <a:t>Stage 3 scheduler, identical to Stage 2.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ea typeface="SimSun" panose="02010600030101010101" pitchFamily="2" charset="-122"/>
              </a:rPr>
              <a:t>Use of </a:t>
            </a:r>
            <a:r>
              <a:rPr lang="en-US" kern="0" dirty="0" err="1">
                <a:ea typeface="SimSun" panose="02010600030101010101" pitchFamily="2" charset="-122"/>
              </a:rPr>
              <a:t>batch_size</a:t>
            </a:r>
            <a:r>
              <a:rPr lang="en-US" kern="0" dirty="0">
                <a:ea typeface="SimSun" panose="02010600030101010101" pitchFamily="2" charset="-122"/>
              </a:rPr>
              <a:t>=128 and </a:t>
            </a:r>
            <a:r>
              <a:rPr lang="en-US" kern="0" dirty="0" err="1">
                <a:ea typeface="SimSun" panose="02010600030101010101" pitchFamily="2" charset="-122"/>
              </a:rPr>
              <a:t>lr</a:t>
            </a:r>
            <a:r>
              <a:rPr lang="en-US" kern="0" dirty="0">
                <a:ea typeface="SimSun" panose="02010600030101010101" pitchFamily="2" charset="-122"/>
              </a:rPr>
              <a:t>=10e-4.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ea typeface="SimSun" panose="02010600030101010101" pitchFamily="2" charset="-122"/>
              </a:rPr>
              <a:t>Model was quantized with Q11, Q10 applied to layers with detected overflow.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LOP2.3 agreed :   17.0 </a:t>
            </a:r>
            <a:r>
              <a:rPr lang="en-US" dirty="0" err="1"/>
              <a:t>kMAC</a:t>
            </a:r>
            <a:r>
              <a:rPr lang="en-US" dirty="0"/>
              <a:t>/pixel, 0.05M parameters.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Selected Stage 2 int16 model was shared for Stage 3 dataset production.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AFAB7-A740-E139-E285-C17F3B4068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DADF46C-3FD5-AAD8-CFFD-03E2B7DE45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338202"/>
              </p:ext>
            </p:extLst>
          </p:nvPr>
        </p:nvGraphicFramePr>
        <p:xfrm>
          <a:off x="2592642" y="4060918"/>
          <a:ext cx="5728396" cy="2068830"/>
        </p:xfrm>
        <a:graphic>
          <a:graphicData uri="http://schemas.openxmlformats.org/drawingml/2006/table">
            <a:tbl>
              <a:tblPr firstRow="1" firstCol="1" bandRow="1"/>
              <a:tblGrid>
                <a:gridCol w="1268166">
                  <a:extLst>
                    <a:ext uri="{9D8B030D-6E8A-4147-A177-3AD203B41FA5}">
                      <a16:colId xmlns:a16="http://schemas.microsoft.com/office/drawing/2014/main" val="626879900"/>
                    </a:ext>
                  </a:extLst>
                </a:gridCol>
                <a:gridCol w="762446">
                  <a:extLst>
                    <a:ext uri="{9D8B030D-6E8A-4147-A177-3AD203B41FA5}">
                      <a16:colId xmlns:a16="http://schemas.microsoft.com/office/drawing/2014/main" val="4101824906"/>
                    </a:ext>
                  </a:extLst>
                </a:gridCol>
                <a:gridCol w="762446">
                  <a:extLst>
                    <a:ext uri="{9D8B030D-6E8A-4147-A177-3AD203B41FA5}">
                      <a16:colId xmlns:a16="http://schemas.microsoft.com/office/drawing/2014/main" val="1203848501"/>
                    </a:ext>
                  </a:extLst>
                </a:gridCol>
                <a:gridCol w="751621">
                  <a:extLst>
                    <a:ext uri="{9D8B030D-6E8A-4147-A177-3AD203B41FA5}">
                      <a16:colId xmlns:a16="http://schemas.microsoft.com/office/drawing/2014/main" val="3519147395"/>
                    </a:ext>
                  </a:extLst>
                </a:gridCol>
                <a:gridCol w="731514">
                  <a:extLst>
                    <a:ext uri="{9D8B030D-6E8A-4147-A177-3AD203B41FA5}">
                      <a16:colId xmlns:a16="http://schemas.microsoft.com/office/drawing/2014/main" val="1275324659"/>
                    </a:ext>
                  </a:extLst>
                </a:gridCol>
                <a:gridCol w="731514">
                  <a:extLst>
                    <a:ext uri="{9D8B030D-6E8A-4147-A177-3AD203B41FA5}">
                      <a16:colId xmlns:a16="http://schemas.microsoft.com/office/drawing/2014/main" val="1059750195"/>
                    </a:ext>
                  </a:extLst>
                </a:gridCol>
                <a:gridCol w="720689">
                  <a:extLst>
                    <a:ext uri="{9D8B030D-6E8A-4147-A177-3AD203B41FA5}">
                      <a16:colId xmlns:a16="http://schemas.microsoft.com/office/drawing/2014/main" val="1015836680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st2.lop2.3_bs128_int16 vs </a:t>
                      </a:r>
                      <a:r>
                        <a:rPr lang="en-US" sz="12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vtm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9315132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7844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Y-PSNR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U-PSNR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V-PSNR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17305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-4.25%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-9.31%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-9.68%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-5.32%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-8.76%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-9.40%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03625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-4.18%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-10.62%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-8.58%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-5.27%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-11.62%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-7.93%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26831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-4.19%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-10.45%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-10.63%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-4.44%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-11.39%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-10.96%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12841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-4.29%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-11.50%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-11.15%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-4.60%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-11.30%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-9.13%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51276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-6.11%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-9.91%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-11.64%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235831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-4.54%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-10.43%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-10.41%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-4.83%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-10.89%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-9.56%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90836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-4.14%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-9.77%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-10.55%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-5.40%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-10.59%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-9.19%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01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885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Stage 3 dataset production: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582533" cy="841788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Stage 3 dataset preparation: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Stage 3 dataset production followed HOP guidelines.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EE1-0 SW was used to dump training data: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EE1-0 SW branch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--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NnIntraPred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=0 --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NnlfOption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=4 --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NnlfHop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=1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--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NnlfHopModelName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“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model_stage2_int16.sadl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Model was shared on EE1.0 repository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Dataset was produced independently by participants (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Bytedance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Dolby, 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Qualcomm and Tencent)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Information was communicated through EE1-0 SW repository and emails.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md5 sum values, bitrate and PSNR for encoded bitstreams were shared.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md5 sums values for resulting Stage3 datasets were x-checked.</a:t>
            </a:r>
          </a:p>
          <a:p>
            <a:pPr marL="742950" marR="0" lvl="2" indent="-285750">
              <a:lnSpc>
                <a:spcPct val="96000"/>
              </a:lnSpc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Cross-checked resulting MD5 sums values for Stage 3 dataset files are listed below:</a:t>
            </a:r>
          </a:p>
          <a:p>
            <a:pPr marL="0" marR="0" algn="ctr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800" dirty="0" err="1">
                <a:effectLst/>
                <a:latin typeface="Courier New" panose="02070309020205020404" pitchFamily="49" charset="0"/>
                <a:ea typeface="DengXian" panose="02010600030101010101" pitchFamily="2" charset="-122"/>
              </a:rPr>
              <a:t>bvi</a:t>
            </a:r>
            <a:r>
              <a:rPr lang="en-US" sz="1800" dirty="0">
                <a:effectLst/>
                <a:latin typeface="Courier New" panose="02070309020205020404" pitchFamily="49" charset="0"/>
                <a:ea typeface="DengXian" panose="02010600030101010101" pitchFamily="2" charset="-122"/>
              </a:rPr>
              <a:t>:          "md5": "65ac747164496c00a770f85979450bcb"</a:t>
            </a:r>
            <a:endParaRPr lang="en-US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marR="0" algn="ctr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800" dirty="0" err="1">
                <a:effectLst/>
                <a:latin typeface="Courier New" panose="02070309020205020404" pitchFamily="49" charset="0"/>
                <a:ea typeface="DengXian" panose="02010600030101010101" pitchFamily="2" charset="-122"/>
              </a:rPr>
              <a:t>bvi_valid</a:t>
            </a:r>
            <a:r>
              <a:rPr lang="en-US" sz="1800" dirty="0">
                <a:effectLst/>
                <a:latin typeface="Courier New" panose="02070309020205020404" pitchFamily="49" charset="0"/>
                <a:ea typeface="DengXian" panose="02010600030101010101" pitchFamily="2" charset="-122"/>
              </a:rPr>
              <a:t>:    "md5": "ccee848c9b64ecf0dfc0f8bede74a388"</a:t>
            </a:r>
            <a:endParaRPr lang="en-US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marR="0" algn="ctr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800" dirty="0" err="1">
                <a:effectLst/>
                <a:latin typeface="Courier New" panose="02070309020205020404" pitchFamily="49" charset="0"/>
                <a:ea typeface="DengXian" panose="02010600030101010101" pitchFamily="2" charset="-122"/>
              </a:rPr>
              <a:t>tvd</a:t>
            </a:r>
            <a:r>
              <a:rPr lang="en-US" sz="1800" dirty="0">
                <a:effectLst/>
                <a:latin typeface="Courier New" panose="02070309020205020404" pitchFamily="49" charset="0"/>
                <a:ea typeface="DengXian" panose="02010600030101010101" pitchFamily="2" charset="-122"/>
              </a:rPr>
              <a:t>:          "md5": "6bbbf5fd63e5339057c221138a34580d"</a:t>
            </a:r>
            <a:endParaRPr lang="en-US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marR="0" algn="ctr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sz="1800" dirty="0" err="1">
                <a:effectLst/>
                <a:latin typeface="Courier New" panose="02070309020205020404" pitchFamily="49" charset="0"/>
                <a:ea typeface="DengXian" panose="02010600030101010101" pitchFamily="2" charset="-122"/>
              </a:rPr>
              <a:t>tvd_valid</a:t>
            </a:r>
            <a:r>
              <a:rPr lang="en-US" sz="1800" dirty="0">
                <a:effectLst/>
                <a:latin typeface="Courier New" panose="02070309020205020404" pitchFamily="49" charset="0"/>
                <a:ea typeface="DengXian" panose="02010600030101010101" pitchFamily="2" charset="-122"/>
              </a:rPr>
              <a:t>:    "md5": "78c2c968923639a50bb370aee8bc299d"</a:t>
            </a:r>
            <a:endParaRPr lang="en-US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914400" lvl="3">
              <a:lnSpc>
                <a:spcPct val="96000"/>
              </a:lnSpc>
            </a:pPr>
            <a:endParaRPr lang="en-US" sz="16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16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914400" lvl="3">
              <a:lnSpc>
                <a:spcPct val="96000"/>
              </a:lnSpc>
            </a:pPr>
            <a:endParaRPr lang="en-US" sz="16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E27DD9-46CC-EE8E-4E0E-DA38695454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84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71DF0B67EC2B4AAA576E34F7D6BE6D" ma:contentTypeVersion="8" ma:contentTypeDescription="Create a new document." ma:contentTypeScope="" ma:versionID="287cf05ee9d6d4bad1df1a19837bd895">
  <xsd:schema xmlns:xsd="http://www.w3.org/2001/XMLSchema" xmlns:xs="http://www.w3.org/2001/XMLSchema" xmlns:p="http://schemas.microsoft.com/office/2006/metadata/properties" xmlns:ns2="d7330948-28c5-4671-a416-84b5bd92b481" targetNamespace="http://schemas.microsoft.com/office/2006/metadata/properties" ma:root="true" ma:fieldsID="ca2c5c94113ec4dec3a9433195526a82" ns2:_="">
    <xsd:import namespace="d7330948-28c5-4671-a416-84b5bd92b4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30948-28c5-4671-a416-84b5bd92b4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6EE3AF-2A95-4B0D-A3F2-49C0AA851EB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D56E420-F7A0-49B9-A121-865B824558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9E2CD5-03E2-49D8-B92A-CF63423951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330948-28c5-4671-a416-84b5bd92b4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7088</TotalTime>
  <Words>3891</Words>
  <Application>Microsoft Office PowerPoint</Application>
  <PresentationFormat>Widescreen</PresentationFormat>
  <Paragraphs>1141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DengXian</vt:lpstr>
      <vt:lpstr>MS Gothic</vt:lpstr>
      <vt:lpstr>Arial</vt:lpstr>
      <vt:lpstr>Calibri</vt:lpstr>
      <vt:lpstr>Calibri (Body)</vt:lpstr>
      <vt:lpstr>Calibri Light</vt:lpstr>
      <vt:lpstr>Courier New</vt:lpstr>
      <vt:lpstr>Times New Roman</vt:lpstr>
      <vt:lpstr>Office Theme</vt:lpstr>
      <vt:lpstr>JVET-AF0043: Status of EE1-1.0 (LOP.2) Training Stage 3 training and inference</vt:lpstr>
      <vt:lpstr>EE1-0 Review</vt:lpstr>
      <vt:lpstr>Summary of EE1-0 results</vt:lpstr>
      <vt:lpstr>PowerPoint Presentation</vt:lpstr>
      <vt:lpstr>PowerPoint Presentation</vt:lpstr>
      <vt:lpstr>EE1-0 Training Process</vt:lpstr>
      <vt:lpstr>Conclusion of LOP.2 Stage 1 training</vt:lpstr>
      <vt:lpstr>Conclusion of LOP.2 Stage 2 training</vt:lpstr>
      <vt:lpstr>Stage 3 dataset production:</vt:lpstr>
      <vt:lpstr>Stage 3 training:</vt:lpstr>
      <vt:lpstr>Stage 3 inference:</vt:lpstr>
      <vt:lpstr>Stage 3 inference:</vt:lpstr>
      <vt:lpstr>EE1-0.4 inference:</vt:lpstr>
      <vt:lpstr>Additional tests:</vt:lpstr>
      <vt:lpstr>Additional tests:</vt:lpstr>
      <vt:lpstr>Conclusion of EE1-0 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Yun Li</dc:creator>
  <cp:lastModifiedBy>Dmytro Rusanovskyy</cp:lastModifiedBy>
  <cp:revision>22</cp:revision>
  <dcterms:created xsi:type="dcterms:W3CDTF">2023-07-13T12:25:22Z</dcterms:created>
  <dcterms:modified xsi:type="dcterms:W3CDTF">2023-10-13T21:25:04Z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0x010100D871DF0B67EC2B4AAA576E34F7D6BE6D</vt:lpwstr>
  </property>
</Properties>
</file>