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898" r:id="rId5"/>
    <p:sldId id="899" r:id="rId6"/>
    <p:sldId id="332" r:id="rId7"/>
    <p:sldId id="901" r:id="rId8"/>
    <p:sldId id="921" r:id="rId9"/>
    <p:sldId id="922" r:id="rId10"/>
    <p:sldId id="927" r:id="rId11"/>
    <p:sldId id="923" r:id="rId12"/>
    <p:sldId id="929" r:id="rId13"/>
    <p:sldId id="937" r:id="rId14"/>
    <p:sldId id="931" r:id="rId15"/>
    <p:sldId id="933" r:id="rId16"/>
    <p:sldId id="936" r:id="rId17"/>
    <p:sldId id="934" r:id="rId18"/>
    <p:sldId id="93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E98066-FB11-45B0-BDD6-21466C7F4ED0}" v="2" dt="2023-09-01T16:53:16.4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 autoAdjust="0"/>
    <p:restoredTop sz="94660"/>
  </p:normalViewPr>
  <p:slideViewPr>
    <p:cSldViewPr snapToGrid="0">
      <p:cViewPr>
        <p:scale>
          <a:sx n="100" d="100"/>
          <a:sy n="100" d="100"/>
        </p:scale>
        <p:origin x="22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ytro Rusanovskyy" userId="621f73b1-0084-4349-83c1-86917e0e3bb7" providerId="ADAL" clId="{11E98066-FB11-45B0-BDD6-21466C7F4ED0}"/>
    <pc:docChg chg="undo custSel delSld modSld">
      <pc:chgData name="Dmytro Rusanovskyy" userId="621f73b1-0084-4349-83c1-86917e0e3bb7" providerId="ADAL" clId="{11E98066-FB11-45B0-BDD6-21466C7F4ED0}" dt="2023-09-01T16:53:49.006" v="80" actId="478"/>
      <pc:docMkLst>
        <pc:docMk/>
      </pc:docMkLst>
      <pc:sldChg chg="del">
        <pc:chgData name="Dmytro Rusanovskyy" userId="621f73b1-0084-4349-83c1-86917e0e3bb7" providerId="ADAL" clId="{11E98066-FB11-45B0-BDD6-21466C7F4ED0}" dt="2023-08-30T12:57:08.537" v="0" actId="47"/>
        <pc:sldMkLst>
          <pc:docMk/>
          <pc:sldMk cId="640929459" sldId="925"/>
        </pc:sldMkLst>
      </pc:sldChg>
      <pc:sldChg chg="modSp mod">
        <pc:chgData name="Dmytro Rusanovskyy" userId="621f73b1-0084-4349-83c1-86917e0e3bb7" providerId="ADAL" clId="{11E98066-FB11-45B0-BDD6-21466C7F4ED0}" dt="2023-08-30T20:13:24.129" v="77" actId="20577"/>
        <pc:sldMkLst>
          <pc:docMk/>
          <pc:sldMk cId="573367734" sldId="931"/>
        </pc:sldMkLst>
        <pc:spChg chg="mod">
          <ac:chgData name="Dmytro Rusanovskyy" userId="621f73b1-0084-4349-83c1-86917e0e3bb7" providerId="ADAL" clId="{11E98066-FB11-45B0-BDD6-21466C7F4ED0}" dt="2023-08-30T12:58:11.577" v="2" actId="6549"/>
          <ac:spMkLst>
            <pc:docMk/>
            <pc:sldMk cId="573367734" sldId="931"/>
            <ac:spMk id="86" creationId="{36BACACF-A2E7-0C6A-9EC8-614BEE11AED4}"/>
          </ac:spMkLst>
        </pc:spChg>
        <pc:graphicFrameChg chg="mod modGraphic">
          <ac:chgData name="Dmytro Rusanovskyy" userId="621f73b1-0084-4349-83c1-86917e0e3bb7" providerId="ADAL" clId="{11E98066-FB11-45B0-BDD6-21466C7F4ED0}" dt="2023-08-30T20:13:24.129" v="77" actId="20577"/>
          <ac:graphicFrameMkLst>
            <pc:docMk/>
            <pc:sldMk cId="573367734" sldId="931"/>
            <ac:graphicFrameMk id="5" creationId="{BE9E41B3-ECC0-C2FF-5A72-9022BF4C82DF}"/>
          </ac:graphicFrameMkLst>
        </pc:graphicFrameChg>
      </pc:sldChg>
      <pc:sldChg chg="modSp mod">
        <pc:chgData name="Dmytro Rusanovskyy" userId="621f73b1-0084-4349-83c1-86917e0e3bb7" providerId="ADAL" clId="{11E98066-FB11-45B0-BDD6-21466C7F4ED0}" dt="2023-08-30T12:59:46.780" v="3" actId="13926"/>
        <pc:sldMkLst>
          <pc:docMk/>
          <pc:sldMk cId="1853433071" sldId="933"/>
        </pc:sldMkLst>
        <pc:graphicFrameChg chg="modGraphic">
          <ac:chgData name="Dmytro Rusanovskyy" userId="621f73b1-0084-4349-83c1-86917e0e3bb7" providerId="ADAL" clId="{11E98066-FB11-45B0-BDD6-21466C7F4ED0}" dt="2023-08-30T12:59:46.780" v="3" actId="13926"/>
          <ac:graphicFrameMkLst>
            <pc:docMk/>
            <pc:sldMk cId="1853433071" sldId="933"/>
            <ac:graphicFrameMk id="11" creationId="{6340044C-629C-1F26-A603-626F3A3B0FE0}"/>
          </ac:graphicFrameMkLst>
        </pc:graphicFrameChg>
      </pc:sldChg>
      <pc:sldChg chg="addSp delSp modSp mod">
        <pc:chgData name="Dmytro Rusanovskyy" userId="621f73b1-0084-4349-83c1-86917e0e3bb7" providerId="ADAL" clId="{11E98066-FB11-45B0-BDD6-21466C7F4ED0}" dt="2023-09-01T16:53:49.006" v="80" actId="478"/>
        <pc:sldMkLst>
          <pc:docMk/>
          <pc:sldMk cId="1967266465" sldId="936"/>
        </pc:sldMkLst>
        <pc:spChg chg="mod">
          <ac:chgData name="Dmytro Rusanovskyy" userId="621f73b1-0084-4349-83c1-86917e0e3bb7" providerId="ADAL" clId="{11E98066-FB11-45B0-BDD6-21466C7F4ED0}" dt="2023-08-30T13:00:47.046" v="72" actId="20577"/>
          <ac:spMkLst>
            <pc:docMk/>
            <pc:sldMk cId="1967266465" sldId="936"/>
            <ac:spMk id="86" creationId="{36BACACF-A2E7-0C6A-9EC8-614BEE11AED4}"/>
          </ac:spMkLst>
        </pc:spChg>
        <pc:graphicFrameChg chg="add del mod">
          <ac:chgData name="Dmytro Rusanovskyy" userId="621f73b1-0084-4349-83c1-86917e0e3bb7" providerId="ADAL" clId="{11E98066-FB11-45B0-BDD6-21466C7F4ED0}" dt="2023-09-01T16:53:49.006" v="80" actId="478"/>
          <ac:graphicFrameMkLst>
            <pc:docMk/>
            <pc:sldMk cId="1967266465" sldId="936"/>
            <ac:graphicFrameMk id="4" creationId="{553DF1D1-5D41-E155-5E67-1964EA556BAD}"/>
          </ac:graphicFrameMkLst>
        </pc:graphicFrameChg>
      </pc:sldChg>
      <pc:sldChg chg="del">
        <pc:chgData name="Dmytro Rusanovskyy" userId="621f73b1-0084-4349-83c1-86917e0e3bb7" providerId="ADAL" clId="{11E98066-FB11-45B0-BDD6-21466C7F4ED0}" dt="2023-08-30T13:01:06.535" v="73" actId="47"/>
        <pc:sldMkLst>
          <pc:docMk/>
          <pc:sldMk cId="167933649" sldId="93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00153\Downloads\train-stage2_EE1-0.1_lossValues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00153\Downloads\train-stage2_EE1-0.1_lossValu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00153\Downloads\train-stage2_EE1-0.1_lossValu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100153\Downloads\train-stage2_EE1-0.1_lossValue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https://qualcomm-my.sharepoint.com/personal/dmytror_qti_qualcomm_com/Documents/Documents/Projects/MPEG/2023.10.xx/LOP2,x/AhG_Telco/LOP_Prep/Stage2/LOP2-EE1-0.1-stage2-training-loss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qualcomm-my.sharepoint.com/personal/dmytror_qti_qualcomm_com/Documents/Documents/Projects/MPEG/2023.10.xx/LOP2,x/AhG_Telco/LOP_Prep/Stage2/LOP2-EE1-0.1-stage2-training-los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150"/>
              <a:t>Dolby,Ittiam LOP-2.0</a:t>
            </a:r>
            <a:r>
              <a:rPr lang="en-150" baseline="0"/>
              <a:t> Stage-2 Y Loss (L1)</a:t>
            </a:r>
            <a:endParaRPr lang="en-US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2"/>
          <c:order val="0"/>
          <c:marker>
            <c:symbol val="none"/>
          </c:marker>
          <c:xVal>
            <c:numRef>
              <c:f>in!$B$3:$B$60</c:f>
              <c:numCache>
                <c:formatCode>General</c:formatCode>
                <c:ptCount val="5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</c:numCache>
            </c:numRef>
          </c:xVal>
          <c:yVal>
            <c:numRef>
              <c:f>in!$C$3:$C$60</c:f>
              <c:numCache>
                <c:formatCode>General</c:formatCode>
                <c:ptCount val="58"/>
                <c:pt idx="0">
                  <c:v>8.9492740000000001E-3</c:v>
                </c:pt>
                <c:pt idx="1">
                  <c:v>8.8951819999999997E-3</c:v>
                </c:pt>
                <c:pt idx="2">
                  <c:v>8.8662419999999999E-3</c:v>
                </c:pt>
                <c:pt idx="3">
                  <c:v>8.836857E-3</c:v>
                </c:pt>
                <c:pt idx="4">
                  <c:v>8.8171380000000004E-3</c:v>
                </c:pt>
                <c:pt idx="5">
                  <c:v>8.8008340000000004E-3</c:v>
                </c:pt>
                <c:pt idx="6">
                  <c:v>8.7895769999999998E-3</c:v>
                </c:pt>
                <c:pt idx="7">
                  <c:v>8.7803240000000008E-3</c:v>
                </c:pt>
                <c:pt idx="8">
                  <c:v>8.7784750000000009E-3</c:v>
                </c:pt>
                <c:pt idx="9">
                  <c:v>8.7669719999999996E-3</c:v>
                </c:pt>
                <c:pt idx="10">
                  <c:v>8.7616559999999996E-3</c:v>
                </c:pt>
                <c:pt idx="11">
                  <c:v>8.7550370000000002E-3</c:v>
                </c:pt>
                <c:pt idx="12">
                  <c:v>8.7541210000000001E-3</c:v>
                </c:pt>
                <c:pt idx="13">
                  <c:v>8.7545100000000001E-3</c:v>
                </c:pt>
                <c:pt idx="14">
                  <c:v>8.7492890000000004E-3</c:v>
                </c:pt>
                <c:pt idx="15">
                  <c:v>8.7500349999999998E-3</c:v>
                </c:pt>
                <c:pt idx="16">
                  <c:v>8.7449789999999999E-3</c:v>
                </c:pt>
                <c:pt idx="17">
                  <c:v>8.7446179999999991E-3</c:v>
                </c:pt>
                <c:pt idx="18">
                  <c:v>8.7415449999999999E-3</c:v>
                </c:pt>
                <c:pt idx="19">
                  <c:v>8.7390000000000002E-3</c:v>
                </c:pt>
                <c:pt idx="20">
                  <c:v>8.7356029999999998E-3</c:v>
                </c:pt>
                <c:pt idx="21">
                  <c:v>8.7359719999999998E-3</c:v>
                </c:pt>
                <c:pt idx="22">
                  <c:v>8.7356780000000002E-3</c:v>
                </c:pt>
                <c:pt idx="23">
                  <c:v>8.7318129999999997E-3</c:v>
                </c:pt>
                <c:pt idx="24">
                  <c:v>8.7319930000000004E-3</c:v>
                </c:pt>
                <c:pt idx="25">
                  <c:v>8.7307340000000004E-3</c:v>
                </c:pt>
                <c:pt idx="26">
                  <c:v>8.7307679999999999E-3</c:v>
                </c:pt>
                <c:pt idx="27">
                  <c:v>8.7299509999999997E-3</c:v>
                </c:pt>
                <c:pt idx="28">
                  <c:v>8.7330600000000008E-3</c:v>
                </c:pt>
                <c:pt idx="29">
                  <c:v>8.7281649999999995E-3</c:v>
                </c:pt>
                <c:pt idx="30">
                  <c:v>8.726714E-3</c:v>
                </c:pt>
                <c:pt idx="31">
                  <c:v>8.7252170000000004E-3</c:v>
                </c:pt>
                <c:pt idx="32">
                  <c:v>8.7269579999999999E-3</c:v>
                </c:pt>
                <c:pt idx="33">
                  <c:v>8.7257240000000007E-3</c:v>
                </c:pt>
                <c:pt idx="34">
                  <c:v>8.7232909999999993E-3</c:v>
                </c:pt>
                <c:pt idx="35">
                  <c:v>8.7232149999999994E-3</c:v>
                </c:pt>
                <c:pt idx="36">
                  <c:v>8.7242959999999994E-3</c:v>
                </c:pt>
                <c:pt idx="37">
                  <c:v>8.7218999999999994E-3</c:v>
                </c:pt>
                <c:pt idx="38">
                  <c:v>8.7217709999999997E-3</c:v>
                </c:pt>
                <c:pt idx="39">
                  <c:v>8.7269779999999998E-3</c:v>
                </c:pt>
                <c:pt idx="40">
                  <c:v>8.7260819999999996E-3</c:v>
                </c:pt>
                <c:pt idx="41">
                  <c:v>8.7223089999999993E-3</c:v>
                </c:pt>
                <c:pt idx="42">
                  <c:v>8.7214189999999994E-3</c:v>
                </c:pt>
                <c:pt idx="43">
                  <c:v>8.720284E-3</c:v>
                </c:pt>
                <c:pt idx="44">
                  <c:v>8.7231270000000007E-3</c:v>
                </c:pt>
                <c:pt idx="45">
                  <c:v>8.7203130000000004E-3</c:v>
                </c:pt>
                <c:pt idx="46">
                  <c:v>8.7192769999999992E-3</c:v>
                </c:pt>
                <c:pt idx="47">
                  <c:v>8.720116E-3</c:v>
                </c:pt>
                <c:pt idx="48">
                  <c:v>8.7169970000000006E-3</c:v>
                </c:pt>
                <c:pt idx="49">
                  <c:v>8.7185630000000004E-3</c:v>
                </c:pt>
                <c:pt idx="50">
                  <c:v>8.7196119999999998E-3</c:v>
                </c:pt>
                <c:pt idx="51">
                  <c:v>8.724664E-3</c:v>
                </c:pt>
                <c:pt idx="52">
                  <c:v>8.7170470000000003E-3</c:v>
                </c:pt>
                <c:pt idx="53">
                  <c:v>8.7190730000000008E-3</c:v>
                </c:pt>
                <c:pt idx="54">
                  <c:v>8.7160729999999995E-3</c:v>
                </c:pt>
                <c:pt idx="55">
                  <c:v>8.7127899999999998E-3</c:v>
                </c:pt>
                <c:pt idx="56">
                  <c:v>8.712605E-3</c:v>
                </c:pt>
                <c:pt idx="57">
                  <c:v>8.7123159999999995E-3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1CE-4110-BDC4-883F111143C8}"/>
            </c:ext>
          </c:extLst>
        </c:ser>
        <c:ser>
          <c:idx val="3"/>
          <c:order val="1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in!$B$3:$B$60</c:f>
              <c:numCache>
                <c:formatCode>General</c:formatCode>
                <c:ptCount val="5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</c:numCache>
            </c:numRef>
          </c:xVal>
          <c:yVal>
            <c:numRef>
              <c:f>in!$C$3:$C$60</c:f>
              <c:numCache>
                <c:formatCode>General</c:formatCode>
                <c:ptCount val="58"/>
                <c:pt idx="0">
                  <c:v>8.9492740000000001E-3</c:v>
                </c:pt>
                <c:pt idx="1">
                  <c:v>8.8951819999999997E-3</c:v>
                </c:pt>
                <c:pt idx="2">
                  <c:v>8.8662419999999999E-3</c:v>
                </c:pt>
                <c:pt idx="3">
                  <c:v>8.836857E-3</c:v>
                </c:pt>
                <c:pt idx="4">
                  <c:v>8.8171380000000004E-3</c:v>
                </c:pt>
                <c:pt idx="5">
                  <c:v>8.8008340000000004E-3</c:v>
                </c:pt>
                <c:pt idx="6">
                  <c:v>8.7895769999999998E-3</c:v>
                </c:pt>
                <c:pt idx="7">
                  <c:v>8.7803240000000008E-3</c:v>
                </c:pt>
                <c:pt idx="8">
                  <c:v>8.7784750000000009E-3</c:v>
                </c:pt>
                <c:pt idx="9">
                  <c:v>8.7669719999999996E-3</c:v>
                </c:pt>
                <c:pt idx="10">
                  <c:v>8.7616559999999996E-3</c:v>
                </c:pt>
                <c:pt idx="11">
                  <c:v>8.7550370000000002E-3</c:v>
                </c:pt>
                <c:pt idx="12">
                  <c:v>8.7541210000000001E-3</c:v>
                </c:pt>
                <c:pt idx="13">
                  <c:v>8.7545100000000001E-3</c:v>
                </c:pt>
                <c:pt idx="14">
                  <c:v>8.7492890000000004E-3</c:v>
                </c:pt>
                <c:pt idx="15">
                  <c:v>8.7500349999999998E-3</c:v>
                </c:pt>
                <c:pt idx="16">
                  <c:v>8.7449789999999999E-3</c:v>
                </c:pt>
                <c:pt idx="17">
                  <c:v>8.7446179999999991E-3</c:v>
                </c:pt>
                <c:pt idx="18">
                  <c:v>8.7415449999999999E-3</c:v>
                </c:pt>
                <c:pt idx="19">
                  <c:v>8.7390000000000002E-3</c:v>
                </c:pt>
                <c:pt idx="20">
                  <c:v>8.7356029999999998E-3</c:v>
                </c:pt>
                <c:pt idx="21">
                  <c:v>8.7359719999999998E-3</c:v>
                </c:pt>
                <c:pt idx="22">
                  <c:v>8.7356780000000002E-3</c:v>
                </c:pt>
                <c:pt idx="23">
                  <c:v>8.7318129999999997E-3</c:v>
                </c:pt>
                <c:pt idx="24">
                  <c:v>8.7319930000000004E-3</c:v>
                </c:pt>
                <c:pt idx="25">
                  <c:v>8.7307340000000004E-3</c:v>
                </c:pt>
                <c:pt idx="26">
                  <c:v>8.7307679999999999E-3</c:v>
                </c:pt>
                <c:pt idx="27">
                  <c:v>8.7299509999999997E-3</c:v>
                </c:pt>
                <c:pt idx="28">
                  <c:v>8.7330600000000008E-3</c:v>
                </c:pt>
                <c:pt idx="29">
                  <c:v>8.7281649999999995E-3</c:v>
                </c:pt>
                <c:pt idx="30">
                  <c:v>8.726714E-3</c:v>
                </c:pt>
                <c:pt idx="31">
                  <c:v>8.7252170000000004E-3</c:v>
                </c:pt>
                <c:pt idx="32">
                  <c:v>8.7269579999999999E-3</c:v>
                </c:pt>
                <c:pt idx="33">
                  <c:v>8.7257240000000007E-3</c:v>
                </c:pt>
                <c:pt idx="34">
                  <c:v>8.7232909999999993E-3</c:v>
                </c:pt>
                <c:pt idx="35">
                  <c:v>8.7232149999999994E-3</c:v>
                </c:pt>
                <c:pt idx="36">
                  <c:v>8.7242959999999994E-3</c:v>
                </c:pt>
                <c:pt idx="37">
                  <c:v>8.7218999999999994E-3</c:v>
                </c:pt>
                <c:pt idx="38">
                  <c:v>8.7217709999999997E-3</c:v>
                </c:pt>
                <c:pt idx="39">
                  <c:v>8.7269779999999998E-3</c:v>
                </c:pt>
                <c:pt idx="40">
                  <c:v>8.7260819999999996E-3</c:v>
                </c:pt>
                <c:pt idx="41">
                  <c:v>8.7223089999999993E-3</c:v>
                </c:pt>
                <c:pt idx="42">
                  <c:v>8.7214189999999994E-3</c:v>
                </c:pt>
                <c:pt idx="43">
                  <c:v>8.720284E-3</c:v>
                </c:pt>
                <c:pt idx="44">
                  <c:v>8.7231270000000007E-3</c:v>
                </c:pt>
                <c:pt idx="45">
                  <c:v>8.7203130000000004E-3</c:v>
                </c:pt>
                <c:pt idx="46">
                  <c:v>8.7192769999999992E-3</c:v>
                </c:pt>
                <c:pt idx="47">
                  <c:v>8.720116E-3</c:v>
                </c:pt>
                <c:pt idx="48">
                  <c:v>8.7169970000000006E-3</c:v>
                </c:pt>
                <c:pt idx="49">
                  <c:v>8.7185630000000004E-3</c:v>
                </c:pt>
                <c:pt idx="50">
                  <c:v>8.7196119999999998E-3</c:v>
                </c:pt>
                <c:pt idx="51">
                  <c:v>8.724664E-3</c:v>
                </c:pt>
                <c:pt idx="52">
                  <c:v>8.7170470000000003E-3</c:v>
                </c:pt>
                <c:pt idx="53">
                  <c:v>8.7190730000000008E-3</c:v>
                </c:pt>
                <c:pt idx="54">
                  <c:v>8.7160729999999995E-3</c:v>
                </c:pt>
                <c:pt idx="55">
                  <c:v>8.7127899999999998E-3</c:v>
                </c:pt>
                <c:pt idx="56">
                  <c:v>8.712605E-3</c:v>
                </c:pt>
                <c:pt idx="57">
                  <c:v>8.7123159999999995E-3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1CE-4110-BDC4-883F111143C8}"/>
            </c:ext>
          </c:extLst>
        </c:ser>
        <c:ser>
          <c:idx val="1"/>
          <c:order val="2"/>
          <c:marker>
            <c:symbol val="none"/>
          </c:marker>
          <c:xVal>
            <c:numRef>
              <c:f>in!$B$3:$B$60</c:f>
              <c:numCache>
                <c:formatCode>General</c:formatCode>
                <c:ptCount val="5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</c:numCache>
            </c:numRef>
          </c:xVal>
          <c:yVal>
            <c:numRef>
              <c:f>in!$C$3:$C$60</c:f>
              <c:numCache>
                <c:formatCode>General</c:formatCode>
                <c:ptCount val="58"/>
                <c:pt idx="0">
                  <c:v>8.9492740000000001E-3</c:v>
                </c:pt>
                <c:pt idx="1">
                  <c:v>8.8951819999999997E-3</c:v>
                </c:pt>
                <c:pt idx="2">
                  <c:v>8.8662419999999999E-3</c:v>
                </c:pt>
                <c:pt idx="3">
                  <c:v>8.836857E-3</c:v>
                </c:pt>
                <c:pt idx="4">
                  <c:v>8.8171380000000004E-3</c:v>
                </c:pt>
                <c:pt idx="5">
                  <c:v>8.8008340000000004E-3</c:v>
                </c:pt>
                <c:pt idx="6">
                  <c:v>8.7895769999999998E-3</c:v>
                </c:pt>
                <c:pt idx="7">
                  <c:v>8.7803240000000008E-3</c:v>
                </c:pt>
                <c:pt idx="8">
                  <c:v>8.7784750000000009E-3</c:v>
                </c:pt>
                <c:pt idx="9">
                  <c:v>8.7669719999999996E-3</c:v>
                </c:pt>
                <c:pt idx="10">
                  <c:v>8.7616559999999996E-3</c:v>
                </c:pt>
                <c:pt idx="11">
                  <c:v>8.7550370000000002E-3</c:v>
                </c:pt>
                <c:pt idx="12">
                  <c:v>8.7541210000000001E-3</c:v>
                </c:pt>
                <c:pt idx="13">
                  <c:v>8.7545100000000001E-3</c:v>
                </c:pt>
                <c:pt idx="14">
                  <c:v>8.7492890000000004E-3</c:v>
                </c:pt>
                <c:pt idx="15">
                  <c:v>8.7500349999999998E-3</c:v>
                </c:pt>
                <c:pt idx="16">
                  <c:v>8.7449789999999999E-3</c:v>
                </c:pt>
                <c:pt idx="17">
                  <c:v>8.7446179999999991E-3</c:v>
                </c:pt>
                <c:pt idx="18">
                  <c:v>8.7415449999999999E-3</c:v>
                </c:pt>
                <c:pt idx="19">
                  <c:v>8.7390000000000002E-3</c:v>
                </c:pt>
                <c:pt idx="20">
                  <c:v>8.7356029999999998E-3</c:v>
                </c:pt>
                <c:pt idx="21">
                  <c:v>8.7359719999999998E-3</c:v>
                </c:pt>
                <c:pt idx="22">
                  <c:v>8.7356780000000002E-3</c:v>
                </c:pt>
                <c:pt idx="23">
                  <c:v>8.7318129999999997E-3</c:v>
                </c:pt>
                <c:pt idx="24">
                  <c:v>8.7319930000000004E-3</c:v>
                </c:pt>
                <c:pt idx="25">
                  <c:v>8.7307340000000004E-3</c:v>
                </c:pt>
                <c:pt idx="26">
                  <c:v>8.7307679999999999E-3</c:v>
                </c:pt>
                <c:pt idx="27">
                  <c:v>8.7299509999999997E-3</c:v>
                </c:pt>
                <c:pt idx="28">
                  <c:v>8.7330600000000008E-3</c:v>
                </c:pt>
                <c:pt idx="29">
                  <c:v>8.7281649999999995E-3</c:v>
                </c:pt>
                <c:pt idx="30">
                  <c:v>8.726714E-3</c:v>
                </c:pt>
                <c:pt idx="31">
                  <c:v>8.7252170000000004E-3</c:v>
                </c:pt>
                <c:pt idx="32">
                  <c:v>8.7269579999999999E-3</c:v>
                </c:pt>
                <c:pt idx="33">
                  <c:v>8.7257240000000007E-3</c:v>
                </c:pt>
                <c:pt idx="34">
                  <c:v>8.7232909999999993E-3</c:v>
                </c:pt>
                <c:pt idx="35">
                  <c:v>8.7232149999999994E-3</c:v>
                </c:pt>
                <c:pt idx="36">
                  <c:v>8.7242959999999994E-3</c:v>
                </c:pt>
                <c:pt idx="37">
                  <c:v>8.7218999999999994E-3</c:v>
                </c:pt>
                <c:pt idx="38">
                  <c:v>8.7217709999999997E-3</c:v>
                </c:pt>
                <c:pt idx="39">
                  <c:v>8.7269779999999998E-3</c:v>
                </c:pt>
                <c:pt idx="40">
                  <c:v>8.7260819999999996E-3</c:v>
                </c:pt>
                <c:pt idx="41">
                  <c:v>8.7223089999999993E-3</c:v>
                </c:pt>
                <c:pt idx="42">
                  <c:v>8.7214189999999994E-3</c:v>
                </c:pt>
                <c:pt idx="43">
                  <c:v>8.720284E-3</c:v>
                </c:pt>
                <c:pt idx="44">
                  <c:v>8.7231270000000007E-3</c:v>
                </c:pt>
                <c:pt idx="45">
                  <c:v>8.7203130000000004E-3</c:v>
                </c:pt>
                <c:pt idx="46">
                  <c:v>8.7192769999999992E-3</c:v>
                </c:pt>
                <c:pt idx="47">
                  <c:v>8.720116E-3</c:v>
                </c:pt>
                <c:pt idx="48">
                  <c:v>8.7169970000000006E-3</c:v>
                </c:pt>
                <c:pt idx="49">
                  <c:v>8.7185630000000004E-3</c:v>
                </c:pt>
                <c:pt idx="50">
                  <c:v>8.7196119999999998E-3</c:v>
                </c:pt>
                <c:pt idx="51">
                  <c:v>8.724664E-3</c:v>
                </c:pt>
                <c:pt idx="52">
                  <c:v>8.7170470000000003E-3</c:v>
                </c:pt>
                <c:pt idx="53">
                  <c:v>8.7190730000000008E-3</c:v>
                </c:pt>
                <c:pt idx="54">
                  <c:v>8.7160729999999995E-3</c:v>
                </c:pt>
                <c:pt idx="55">
                  <c:v>8.7127899999999998E-3</c:v>
                </c:pt>
                <c:pt idx="56">
                  <c:v>8.712605E-3</c:v>
                </c:pt>
                <c:pt idx="57">
                  <c:v>8.7123159999999995E-3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F1CE-4110-BDC4-883F111143C8}"/>
            </c:ext>
          </c:extLst>
        </c:ser>
        <c:ser>
          <c:idx val="0"/>
          <c:order val="3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in!$B$3:$B$60</c:f>
              <c:numCache>
                <c:formatCode>General</c:formatCode>
                <c:ptCount val="5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</c:numCache>
            </c:numRef>
          </c:xVal>
          <c:yVal>
            <c:numRef>
              <c:f>in!$C$3:$C$60</c:f>
              <c:numCache>
                <c:formatCode>General</c:formatCode>
                <c:ptCount val="58"/>
                <c:pt idx="0">
                  <c:v>8.9492740000000001E-3</c:v>
                </c:pt>
                <c:pt idx="1">
                  <c:v>8.8951819999999997E-3</c:v>
                </c:pt>
                <c:pt idx="2">
                  <c:v>8.8662419999999999E-3</c:v>
                </c:pt>
                <c:pt idx="3">
                  <c:v>8.836857E-3</c:v>
                </c:pt>
                <c:pt idx="4">
                  <c:v>8.8171380000000004E-3</c:v>
                </c:pt>
                <c:pt idx="5">
                  <c:v>8.8008340000000004E-3</c:v>
                </c:pt>
                <c:pt idx="6">
                  <c:v>8.7895769999999998E-3</c:v>
                </c:pt>
                <c:pt idx="7">
                  <c:v>8.7803240000000008E-3</c:v>
                </c:pt>
                <c:pt idx="8">
                  <c:v>8.7784750000000009E-3</c:v>
                </c:pt>
                <c:pt idx="9">
                  <c:v>8.7669719999999996E-3</c:v>
                </c:pt>
                <c:pt idx="10">
                  <c:v>8.7616559999999996E-3</c:v>
                </c:pt>
                <c:pt idx="11">
                  <c:v>8.7550370000000002E-3</c:v>
                </c:pt>
                <c:pt idx="12">
                  <c:v>8.7541210000000001E-3</c:v>
                </c:pt>
                <c:pt idx="13">
                  <c:v>8.7545100000000001E-3</c:v>
                </c:pt>
                <c:pt idx="14">
                  <c:v>8.7492890000000004E-3</c:v>
                </c:pt>
                <c:pt idx="15">
                  <c:v>8.7500349999999998E-3</c:v>
                </c:pt>
                <c:pt idx="16">
                  <c:v>8.7449789999999999E-3</c:v>
                </c:pt>
                <c:pt idx="17">
                  <c:v>8.7446179999999991E-3</c:v>
                </c:pt>
                <c:pt idx="18">
                  <c:v>8.7415449999999999E-3</c:v>
                </c:pt>
                <c:pt idx="19">
                  <c:v>8.7390000000000002E-3</c:v>
                </c:pt>
                <c:pt idx="20">
                  <c:v>8.7356029999999998E-3</c:v>
                </c:pt>
                <c:pt idx="21">
                  <c:v>8.7359719999999998E-3</c:v>
                </c:pt>
                <c:pt idx="22">
                  <c:v>8.7356780000000002E-3</c:v>
                </c:pt>
                <c:pt idx="23">
                  <c:v>8.7318129999999997E-3</c:v>
                </c:pt>
                <c:pt idx="24">
                  <c:v>8.7319930000000004E-3</c:v>
                </c:pt>
                <c:pt idx="25">
                  <c:v>8.7307340000000004E-3</c:v>
                </c:pt>
                <c:pt idx="26">
                  <c:v>8.7307679999999999E-3</c:v>
                </c:pt>
                <c:pt idx="27">
                  <c:v>8.7299509999999997E-3</c:v>
                </c:pt>
                <c:pt idx="28">
                  <c:v>8.7330600000000008E-3</c:v>
                </c:pt>
                <c:pt idx="29">
                  <c:v>8.7281649999999995E-3</c:v>
                </c:pt>
                <c:pt idx="30">
                  <c:v>8.726714E-3</c:v>
                </c:pt>
                <c:pt idx="31">
                  <c:v>8.7252170000000004E-3</c:v>
                </c:pt>
                <c:pt idx="32">
                  <c:v>8.7269579999999999E-3</c:v>
                </c:pt>
                <c:pt idx="33">
                  <c:v>8.7257240000000007E-3</c:v>
                </c:pt>
                <c:pt idx="34">
                  <c:v>8.7232909999999993E-3</c:v>
                </c:pt>
                <c:pt idx="35">
                  <c:v>8.7232149999999994E-3</c:v>
                </c:pt>
                <c:pt idx="36">
                  <c:v>8.7242959999999994E-3</c:v>
                </c:pt>
                <c:pt idx="37">
                  <c:v>8.7218999999999994E-3</c:v>
                </c:pt>
                <c:pt idx="38">
                  <c:v>8.7217709999999997E-3</c:v>
                </c:pt>
                <c:pt idx="39">
                  <c:v>8.7269779999999998E-3</c:v>
                </c:pt>
                <c:pt idx="40">
                  <c:v>8.7260819999999996E-3</c:v>
                </c:pt>
                <c:pt idx="41">
                  <c:v>8.7223089999999993E-3</c:v>
                </c:pt>
                <c:pt idx="42">
                  <c:v>8.7214189999999994E-3</c:v>
                </c:pt>
                <c:pt idx="43">
                  <c:v>8.720284E-3</c:v>
                </c:pt>
                <c:pt idx="44">
                  <c:v>8.7231270000000007E-3</c:v>
                </c:pt>
                <c:pt idx="45">
                  <c:v>8.7203130000000004E-3</c:v>
                </c:pt>
                <c:pt idx="46">
                  <c:v>8.7192769999999992E-3</c:v>
                </c:pt>
                <c:pt idx="47">
                  <c:v>8.720116E-3</c:v>
                </c:pt>
                <c:pt idx="48">
                  <c:v>8.7169970000000006E-3</c:v>
                </c:pt>
                <c:pt idx="49">
                  <c:v>8.7185630000000004E-3</c:v>
                </c:pt>
                <c:pt idx="50">
                  <c:v>8.7196119999999998E-3</c:v>
                </c:pt>
                <c:pt idx="51">
                  <c:v>8.724664E-3</c:v>
                </c:pt>
                <c:pt idx="52">
                  <c:v>8.7170470000000003E-3</c:v>
                </c:pt>
                <c:pt idx="53">
                  <c:v>8.7190730000000008E-3</c:v>
                </c:pt>
                <c:pt idx="54">
                  <c:v>8.7160729999999995E-3</c:v>
                </c:pt>
                <c:pt idx="55">
                  <c:v>8.7127899999999998E-3</c:v>
                </c:pt>
                <c:pt idx="56">
                  <c:v>8.712605E-3</c:v>
                </c:pt>
                <c:pt idx="57">
                  <c:v>8.7123159999999995E-3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F1CE-4110-BDC4-883F111143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875680"/>
        <c:axId val="40879040"/>
      </c:scatterChart>
      <c:valAx>
        <c:axId val="40875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879040"/>
        <c:crosses val="autoZero"/>
        <c:crossBetween val="midCat"/>
      </c:valAx>
      <c:valAx>
        <c:axId val="40879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875680"/>
        <c:crosses val="autoZero"/>
        <c:crossBetween val="midCat"/>
      </c:valAx>
    </c:plotArea>
    <c:plotVisOnly val="1"/>
    <c:dispBlanksAs val="gap"/>
    <c:showDLblsOverMax val="0"/>
    <c:extLst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150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Stage-2 Y Loss (L2)</a:t>
            </a:r>
            <a:endParaRPr lang="en-US"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c:rich>
      </c:tx>
      <c:layout>
        <c:manualLayout>
          <c:xMode val="edge"/>
          <c:yMode val="edge"/>
          <c:x val="0.17694441080462808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in!$B$61:$B$62</c:f>
              <c:numCache>
                <c:formatCode>General</c:formatCode>
                <c:ptCount val="2"/>
                <c:pt idx="0">
                  <c:v>58</c:v>
                </c:pt>
                <c:pt idx="1">
                  <c:v>59</c:v>
                </c:pt>
              </c:numCache>
            </c:numRef>
          </c:xVal>
          <c:yVal>
            <c:numRef>
              <c:f>in!$C$61:$C$62</c:f>
              <c:numCache>
                <c:formatCode>General</c:formatCode>
                <c:ptCount val="2"/>
                <c:pt idx="0">
                  <c:v>2.2741600000000001E-4</c:v>
                </c:pt>
                <c:pt idx="1">
                  <c:v>2.27388E-4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C87-4703-A575-8659A292C6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012320"/>
        <c:axId val="38014240"/>
      </c:scatterChart>
      <c:valAx>
        <c:axId val="380123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014240"/>
        <c:crosses val="autoZero"/>
        <c:crossBetween val="midCat"/>
      </c:valAx>
      <c:valAx>
        <c:axId val="38014240"/>
        <c:scaling>
          <c:orientation val="minMax"/>
          <c:max val="2.2745000000000008E-4"/>
          <c:min val="2.2735000000000008E-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0123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150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Dolby,Ittiam LOP-2.0 Stage-2 UV Loss (L1)</a:t>
            </a:r>
            <a:endParaRPr lang="en-US"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in!$B$3:$B$60</c:f>
              <c:numCache>
                <c:formatCode>General</c:formatCode>
                <c:ptCount val="5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</c:numCache>
            </c:numRef>
          </c:xVal>
          <c:yVal>
            <c:numRef>
              <c:f>in!$D$3:$D$60</c:f>
              <c:numCache>
                <c:formatCode>General</c:formatCode>
                <c:ptCount val="58"/>
                <c:pt idx="0">
                  <c:v>4.9807560000000002E-3</c:v>
                </c:pt>
                <c:pt idx="1">
                  <c:v>4.9435659999999999E-3</c:v>
                </c:pt>
                <c:pt idx="2">
                  <c:v>4.911749E-3</c:v>
                </c:pt>
                <c:pt idx="3">
                  <c:v>4.8873559999999998E-3</c:v>
                </c:pt>
                <c:pt idx="4">
                  <c:v>4.8787800000000001E-3</c:v>
                </c:pt>
                <c:pt idx="5">
                  <c:v>4.8608690000000003E-3</c:v>
                </c:pt>
                <c:pt idx="6">
                  <c:v>4.8571530000000003E-3</c:v>
                </c:pt>
                <c:pt idx="7">
                  <c:v>4.8450109999999998E-3</c:v>
                </c:pt>
                <c:pt idx="8">
                  <c:v>4.8412489999999997E-3</c:v>
                </c:pt>
                <c:pt idx="9">
                  <c:v>4.8394809999999996E-3</c:v>
                </c:pt>
                <c:pt idx="10">
                  <c:v>4.8290049999999999E-3</c:v>
                </c:pt>
                <c:pt idx="11">
                  <c:v>4.8217069999999997E-3</c:v>
                </c:pt>
                <c:pt idx="12">
                  <c:v>4.8303180000000001E-3</c:v>
                </c:pt>
                <c:pt idx="13">
                  <c:v>4.822883E-3</c:v>
                </c:pt>
                <c:pt idx="14">
                  <c:v>4.813449E-3</c:v>
                </c:pt>
                <c:pt idx="15">
                  <c:v>4.8216259999999999E-3</c:v>
                </c:pt>
                <c:pt idx="16">
                  <c:v>4.8129419999999997E-3</c:v>
                </c:pt>
                <c:pt idx="17">
                  <c:v>4.8086759999999996E-3</c:v>
                </c:pt>
                <c:pt idx="18">
                  <c:v>4.8070580000000003E-3</c:v>
                </c:pt>
                <c:pt idx="19">
                  <c:v>4.8122970000000001E-3</c:v>
                </c:pt>
                <c:pt idx="20">
                  <c:v>4.804287E-3</c:v>
                </c:pt>
                <c:pt idx="21">
                  <c:v>4.7997839999999996E-3</c:v>
                </c:pt>
                <c:pt idx="22">
                  <c:v>4.7982069999999996E-3</c:v>
                </c:pt>
                <c:pt idx="23">
                  <c:v>4.7973929999999996E-3</c:v>
                </c:pt>
                <c:pt idx="24">
                  <c:v>4.7992829999999997E-3</c:v>
                </c:pt>
                <c:pt idx="25">
                  <c:v>4.7934589999999999E-3</c:v>
                </c:pt>
                <c:pt idx="26">
                  <c:v>4.7930109999999998E-3</c:v>
                </c:pt>
                <c:pt idx="27">
                  <c:v>4.7916149999999999E-3</c:v>
                </c:pt>
                <c:pt idx="28">
                  <c:v>4.7950240000000002E-3</c:v>
                </c:pt>
                <c:pt idx="29">
                  <c:v>4.7926770000000004E-3</c:v>
                </c:pt>
                <c:pt idx="30">
                  <c:v>4.7959889999999996E-3</c:v>
                </c:pt>
                <c:pt idx="31">
                  <c:v>4.7944559999999999E-3</c:v>
                </c:pt>
                <c:pt idx="32">
                  <c:v>4.7881920000000001E-3</c:v>
                </c:pt>
                <c:pt idx="33">
                  <c:v>4.7884090000000004E-3</c:v>
                </c:pt>
                <c:pt idx="34">
                  <c:v>4.7892780000000001E-3</c:v>
                </c:pt>
                <c:pt idx="35">
                  <c:v>4.7912049999999998E-3</c:v>
                </c:pt>
                <c:pt idx="36">
                  <c:v>4.7966780000000004E-3</c:v>
                </c:pt>
                <c:pt idx="37">
                  <c:v>4.787548E-3</c:v>
                </c:pt>
                <c:pt idx="38">
                  <c:v>4.7877249999999996E-3</c:v>
                </c:pt>
                <c:pt idx="39">
                  <c:v>4.7909720000000001E-3</c:v>
                </c:pt>
                <c:pt idx="40">
                  <c:v>4.7863250000000001E-3</c:v>
                </c:pt>
                <c:pt idx="41">
                  <c:v>4.7871729999999996E-3</c:v>
                </c:pt>
                <c:pt idx="42">
                  <c:v>4.7853779999999999E-3</c:v>
                </c:pt>
                <c:pt idx="43">
                  <c:v>4.7843499999999997E-3</c:v>
                </c:pt>
                <c:pt idx="44">
                  <c:v>4.7874249999999997E-3</c:v>
                </c:pt>
                <c:pt idx="45">
                  <c:v>4.7828180000000003E-3</c:v>
                </c:pt>
                <c:pt idx="46">
                  <c:v>4.7835480000000003E-3</c:v>
                </c:pt>
                <c:pt idx="47">
                  <c:v>4.7832700000000001E-3</c:v>
                </c:pt>
                <c:pt idx="48">
                  <c:v>4.7867819999999998E-3</c:v>
                </c:pt>
                <c:pt idx="49">
                  <c:v>4.7815729999999999E-3</c:v>
                </c:pt>
                <c:pt idx="50">
                  <c:v>4.7814119999999996E-3</c:v>
                </c:pt>
                <c:pt idx="51">
                  <c:v>4.7826079999999998E-3</c:v>
                </c:pt>
                <c:pt idx="52">
                  <c:v>4.7881800000000004E-3</c:v>
                </c:pt>
                <c:pt idx="53">
                  <c:v>4.7843759999999999E-3</c:v>
                </c:pt>
                <c:pt idx="54">
                  <c:v>4.7788980000000002E-3</c:v>
                </c:pt>
                <c:pt idx="55">
                  <c:v>4.772274E-3</c:v>
                </c:pt>
                <c:pt idx="56">
                  <c:v>4.772531E-3</c:v>
                </c:pt>
                <c:pt idx="57">
                  <c:v>4.7714649999999999E-3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1B0-4316-9332-597841A890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2281472"/>
        <c:axId val="392283392"/>
      </c:scatterChart>
      <c:valAx>
        <c:axId val="392281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2283392"/>
        <c:crosses val="autoZero"/>
        <c:crossBetween val="midCat"/>
      </c:valAx>
      <c:valAx>
        <c:axId val="392283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22814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150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Stage-2 UV Loss (L2)</a:t>
            </a:r>
            <a:endParaRPr lang="en-US"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in!$B$61:$B$62</c:f>
              <c:numCache>
                <c:formatCode>General</c:formatCode>
                <c:ptCount val="2"/>
                <c:pt idx="0">
                  <c:v>58</c:v>
                </c:pt>
                <c:pt idx="1">
                  <c:v>59</c:v>
                </c:pt>
              </c:numCache>
            </c:numRef>
          </c:xVal>
          <c:yVal>
            <c:numRef>
              <c:f>in!$D$61:$D$62</c:f>
              <c:numCache>
                <c:formatCode>0.00E+00</c:formatCode>
                <c:ptCount val="2"/>
                <c:pt idx="0">
                  <c:v>5.6700000000000003E-5</c:v>
                </c:pt>
                <c:pt idx="1">
                  <c:v>5.6700000000000003E-5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E8C-435F-A78E-B7A98AB71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012320"/>
        <c:axId val="38014240"/>
      </c:scatterChart>
      <c:valAx>
        <c:axId val="380123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014240"/>
        <c:crosses val="autoZero"/>
        <c:crossBetween val="midCat"/>
      </c:valAx>
      <c:valAx>
        <c:axId val="38014240"/>
        <c:scaling>
          <c:orientation val="minMax"/>
          <c:max val="5.6800000000000025E-5"/>
          <c:min val="5.6600000000000027E-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012320"/>
        <c:crosses val="autoZero"/>
        <c:crossBetween val="midCat"/>
      </c:valAx>
    </c:plotArea>
    <c:plotVisOnly val="1"/>
    <c:dispBlanksAs val="gap"/>
    <c:showDLblsOverMax val="0"/>
    <c:extLst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Stage</a:t>
            </a:r>
            <a:r>
              <a:rPr lang="en-US" baseline="0"/>
              <a:t> 2</a:t>
            </a:r>
            <a:r>
              <a:rPr lang="en-US"/>
              <a:t> </a:t>
            </a:r>
            <a:r>
              <a:rPr lang="en-150"/>
              <a:t>LOP-2.</a:t>
            </a:r>
            <a:r>
              <a:rPr lang="en-US"/>
              <a:t>x</a:t>
            </a:r>
            <a:r>
              <a:rPr lang="en-150" baseline="0"/>
              <a:t> Y Loss (L1)</a:t>
            </a:r>
            <a:endParaRPr lang="en-US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4847405500905184"/>
          <c:y val="0.10606742279261562"/>
          <c:w val="0.81000152681745807"/>
          <c:h val="0.78653322262158576"/>
        </c:manualLayout>
      </c:layout>
      <c:scatterChart>
        <c:scatterStyle val="lineMarker"/>
        <c:varyColors val="0"/>
        <c:ser>
          <c:idx val="2"/>
          <c:order val="0"/>
          <c:tx>
            <c:v>DolbyIttiam_LOP2.0</c:v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xVal>
            <c:numRef>
              <c:f>in!$B$3:$B$60</c:f>
              <c:numCache>
                <c:formatCode>General</c:formatCode>
                <c:ptCount val="5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</c:numCache>
            </c:numRef>
          </c:xVal>
          <c:yVal>
            <c:numRef>
              <c:f>in!$C$3:$C$60</c:f>
              <c:numCache>
                <c:formatCode>0.0000000</c:formatCode>
                <c:ptCount val="58"/>
                <c:pt idx="0">
                  <c:v>8.9492740000000001E-3</c:v>
                </c:pt>
                <c:pt idx="1">
                  <c:v>8.8951819999999997E-3</c:v>
                </c:pt>
                <c:pt idx="2">
                  <c:v>8.8662419999999999E-3</c:v>
                </c:pt>
                <c:pt idx="3">
                  <c:v>8.836857E-3</c:v>
                </c:pt>
                <c:pt idx="4">
                  <c:v>8.8171380000000004E-3</c:v>
                </c:pt>
                <c:pt idx="5">
                  <c:v>8.8008340000000004E-3</c:v>
                </c:pt>
                <c:pt idx="6">
                  <c:v>8.7895769999999998E-3</c:v>
                </c:pt>
                <c:pt idx="7">
                  <c:v>8.7803240000000008E-3</c:v>
                </c:pt>
                <c:pt idx="8">
                  <c:v>8.7784750000000009E-3</c:v>
                </c:pt>
                <c:pt idx="9">
                  <c:v>8.7669719999999996E-3</c:v>
                </c:pt>
                <c:pt idx="10">
                  <c:v>8.7616559999999996E-3</c:v>
                </c:pt>
                <c:pt idx="11">
                  <c:v>8.7550370000000002E-3</c:v>
                </c:pt>
                <c:pt idx="12">
                  <c:v>8.7541210000000001E-3</c:v>
                </c:pt>
                <c:pt idx="13">
                  <c:v>8.7545100000000001E-3</c:v>
                </c:pt>
                <c:pt idx="14">
                  <c:v>8.7492890000000004E-3</c:v>
                </c:pt>
                <c:pt idx="15">
                  <c:v>8.7500349999999998E-3</c:v>
                </c:pt>
                <c:pt idx="16">
                  <c:v>8.7449789999999999E-3</c:v>
                </c:pt>
                <c:pt idx="17">
                  <c:v>8.7446179999999991E-3</c:v>
                </c:pt>
                <c:pt idx="18">
                  <c:v>8.7415449999999999E-3</c:v>
                </c:pt>
                <c:pt idx="19">
                  <c:v>8.7390000000000002E-3</c:v>
                </c:pt>
                <c:pt idx="20">
                  <c:v>8.7356029999999998E-3</c:v>
                </c:pt>
                <c:pt idx="21">
                  <c:v>8.7359719999999998E-3</c:v>
                </c:pt>
                <c:pt idx="22">
                  <c:v>8.7356780000000002E-3</c:v>
                </c:pt>
                <c:pt idx="23">
                  <c:v>8.7318129999999997E-3</c:v>
                </c:pt>
                <c:pt idx="24">
                  <c:v>8.7319930000000004E-3</c:v>
                </c:pt>
                <c:pt idx="25">
                  <c:v>8.7307340000000004E-3</c:v>
                </c:pt>
                <c:pt idx="26">
                  <c:v>8.7307679999999999E-3</c:v>
                </c:pt>
                <c:pt idx="27">
                  <c:v>8.7299509999999997E-3</c:v>
                </c:pt>
                <c:pt idx="28">
                  <c:v>8.7330600000000008E-3</c:v>
                </c:pt>
                <c:pt idx="29">
                  <c:v>8.7281649999999995E-3</c:v>
                </c:pt>
                <c:pt idx="30">
                  <c:v>8.726714E-3</c:v>
                </c:pt>
                <c:pt idx="31">
                  <c:v>8.7252170000000004E-3</c:v>
                </c:pt>
                <c:pt idx="32">
                  <c:v>8.7269579999999999E-3</c:v>
                </c:pt>
                <c:pt idx="33">
                  <c:v>8.7257240000000007E-3</c:v>
                </c:pt>
                <c:pt idx="34">
                  <c:v>8.7232909999999993E-3</c:v>
                </c:pt>
                <c:pt idx="35">
                  <c:v>8.7232149999999994E-3</c:v>
                </c:pt>
                <c:pt idx="36">
                  <c:v>8.7242959999999994E-3</c:v>
                </c:pt>
                <c:pt idx="37">
                  <c:v>8.7218999999999994E-3</c:v>
                </c:pt>
                <c:pt idx="38">
                  <c:v>8.7217709999999997E-3</c:v>
                </c:pt>
                <c:pt idx="39">
                  <c:v>8.7269779999999998E-3</c:v>
                </c:pt>
                <c:pt idx="40">
                  <c:v>8.7260819999999996E-3</c:v>
                </c:pt>
                <c:pt idx="41">
                  <c:v>8.7223089999999993E-3</c:v>
                </c:pt>
                <c:pt idx="42">
                  <c:v>8.7214189999999994E-3</c:v>
                </c:pt>
                <c:pt idx="43">
                  <c:v>8.720284E-3</c:v>
                </c:pt>
                <c:pt idx="44">
                  <c:v>8.7231270000000007E-3</c:v>
                </c:pt>
                <c:pt idx="45">
                  <c:v>8.7203130000000004E-3</c:v>
                </c:pt>
                <c:pt idx="46">
                  <c:v>8.7192769999999992E-3</c:v>
                </c:pt>
                <c:pt idx="47">
                  <c:v>8.720116E-3</c:v>
                </c:pt>
                <c:pt idx="48">
                  <c:v>8.7169970000000006E-3</c:v>
                </c:pt>
                <c:pt idx="49">
                  <c:v>8.7185630000000004E-3</c:v>
                </c:pt>
                <c:pt idx="50">
                  <c:v>8.7196119999999998E-3</c:v>
                </c:pt>
                <c:pt idx="51">
                  <c:v>8.724664E-3</c:v>
                </c:pt>
                <c:pt idx="52">
                  <c:v>8.7170470000000003E-3</c:v>
                </c:pt>
                <c:pt idx="53">
                  <c:v>8.7190730000000008E-3</c:v>
                </c:pt>
                <c:pt idx="54">
                  <c:v>8.7160729999999995E-3</c:v>
                </c:pt>
                <c:pt idx="55">
                  <c:v>8.7127899999999998E-3</c:v>
                </c:pt>
                <c:pt idx="56">
                  <c:v>8.712605E-3</c:v>
                </c:pt>
                <c:pt idx="57">
                  <c:v>8.7123159999999995E-3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D32-45B4-BA3D-2EBF0B9DDEF1}"/>
            </c:ext>
          </c:extLst>
        </c:ser>
        <c:ser>
          <c:idx val="1"/>
          <c:order val="1"/>
          <c:tx>
            <c:strRef>
              <c:f>in!$O$1</c:f>
              <c:strCache>
                <c:ptCount val="1"/>
                <c:pt idx="0">
                  <c:v>QC_LOP2.0</c:v>
                </c:pt>
              </c:strCache>
            </c:strRef>
          </c:tx>
          <c:marker>
            <c:symbol val="none"/>
          </c:marker>
          <c:xVal>
            <c:numRef>
              <c:f>in!$B$3:$B$62</c:f>
              <c:numCache>
                <c:formatCode>General</c:formatCode>
                <c:ptCount val="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</c:numCache>
            </c:numRef>
          </c:xVal>
          <c:yVal>
            <c:numRef>
              <c:f>in!$O$3:$O$25</c:f>
              <c:numCache>
                <c:formatCode>0.00E+00</c:formatCode>
                <c:ptCount val="23"/>
                <c:pt idx="0">
                  <c:v>8.9531999999999997E-3</c:v>
                </c:pt>
                <c:pt idx="1">
                  <c:v>8.8938999999999997E-3</c:v>
                </c:pt>
                <c:pt idx="2">
                  <c:v>8.8555000000000005E-3</c:v>
                </c:pt>
                <c:pt idx="3">
                  <c:v>8.8284000000000001E-3</c:v>
                </c:pt>
                <c:pt idx="4">
                  <c:v>8.8090000000000009E-3</c:v>
                </c:pt>
                <c:pt idx="5">
                  <c:v>8.7912000000000007E-3</c:v>
                </c:pt>
                <c:pt idx="6">
                  <c:v>8.7816999999999999E-3</c:v>
                </c:pt>
                <c:pt idx="7">
                  <c:v>8.7741999999999994E-3</c:v>
                </c:pt>
                <c:pt idx="8">
                  <c:v>8.7705000000000005E-3</c:v>
                </c:pt>
                <c:pt idx="9">
                  <c:v>8.7609999999999997E-3</c:v>
                </c:pt>
                <c:pt idx="10">
                  <c:v>8.7585000000000007E-3</c:v>
                </c:pt>
                <c:pt idx="11">
                  <c:v>8.7525999999999993E-3</c:v>
                </c:pt>
                <c:pt idx="12">
                  <c:v>8.7501000000000002E-3</c:v>
                </c:pt>
                <c:pt idx="13">
                  <c:v>8.7501999999999996E-3</c:v>
                </c:pt>
                <c:pt idx="14">
                  <c:v>8.7462000000000008E-3</c:v>
                </c:pt>
                <c:pt idx="15" formatCode="0.0000000">
                  <c:v>8.7451999999999998E-3</c:v>
                </c:pt>
                <c:pt idx="16" formatCode="0.0000000">
                  <c:v>8.7404000000000006E-3</c:v>
                </c:pt>
                <c:pt idx="17" formatCode="0.0000000">
                  <c:v>8.7402999999999995E-3</c:v>
                </c:pt>
                <c:pt idx="18" formatCode="0.0000000">
                  <c:v>8.7408999999999994E-3</c:v>
                </c:pt>
                <c:pt idx="19" formatCode="0.0000000">
                  <c:v>8.7370999999999994E-3</c:v>
                </c:pt>
                <c:pt idx="20">
                  <c:v>8.7343999999999998E-3</c:v>
                </c:pt>
                <c:pt idx="21">
                  <c:v>8.7340000000000004E-3</c:v>
                </c:pt>
                <c:pt idx="22">
                  <c:v>8.7334999999999999E-3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D32-45B4-BA3D-2EBF0B9DDEF1}"/>
            </c:ext>
          </c:extLst>
        </c:ser>
        <c:ser>
          <c:idx val="4"/>
          <c:order val="2"/>
          <c:tx>
            <c:strRef>
              <c:f>in!$G$1</c:f>
              <c:strCache>
                <c:ptCount val="1"/>
                <c:pt idx="0">
                  <c:v>QC_LOP2.3_bs128</c:v>
                </c:pt>
              </c:strCache>
            </c:strRef>
          </c:tx>
          <c:marker>
            <c:symbol val="none"/>
          </c:marker>
          <c:xVal>
            <c:numRef>
              <c:f>in!$B$3:$B$38</c:f>
              <c:numCache>
                <c:formatCode>General</c:formatCode>
                <c:ptCount val="3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</c:numCache>
            </c:numRef>
          </c:xVal>
          <c:yVal>
            <c:numRef>
              <c:f>in!$G$3:$G$21</c:f>
              <c:numCache>
                <c:formatCode>0.00E+00</c:formatCode>
                <c:ptCount val="19"/>
                <c:pt idx="0">
                  <c:v>8.8532999999999997E-3</c:v>
                </c:pt>
                <c:pt idx="1">
                  <c:v>8.7922E-3</c:v>
                </c:pt>
                <c:pt idx="2">
                  <c:v>8.7671999999999993E-3</c:v>
                </c:pt>
                <c:pt idx="3">
                  <c:v>8.7530000000000004E-3</c:v>
                </c:pt>
                <c:pt idx="4">
                  <c:v>8.7458999999999992E-3</c:v>
                </c:pt>
                <c:pt idx="5">
                  <c:v>8.7404000000000006E-3</c:v>
                </c:pt>
                <c:pt idx="6">
                  <c:v>8.7332E-3</c:v>
                </c:pt>
                <c:pt idx="7">
                  <c:v>8.7306999999999992E-3</c:v>
                </c:pt>
                <c:pt idx="8">
                  <c:v>8.7326000000000001E-3</c:v>
                </c:pt>
                <c:pt idx="9">
                  <c:v>8.7238999999999997E-3</c:v>
                </c:pt>
                <c:pt idx="10">
                  <c:v>8.7223000000000005E-3</c:v>
                </c:pt>
                <c:pt idx="11">
                  <c:v>8.7209999999999996E-3</c:v>
                </c:pt>
                <c:pt idx="12">
                  <c:v>8.7215999999999995E-3</c:v>
                </c:pt>
                <c:pt idx="13">
                  <c:v>8.7159000000000004E-3</c:v>
                </c:pt>
                <c:pt idx="14">
                  <c:v>8.7194000000000004E-3</c:v>
                </c:pt>
                <c:pt idx="15" formatCode="0.0000000">
                  <c:v>8.7139000000000001E-3</c:v>
                </c:pt>
                <c:pt idx="16" formatCode="0.0000000">
                  <c:v>8.7142999999999995E-3</c:v>
                </c:pt>
                <c:pt idx="17" formatCode="0.0000000">
                  <c:v>8.7127000000000003E-3</c:v>
                </c:pt>
                <c:pt idx="18" formatCode="0.0000000">
                  <c:v>8.7133000000000002E-3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DD32-45B4-BA3D-2EBF0B9DDEF1}"/>
            </c:ext>
          </c:extLst>
        </c:ser>
        <c:ser>
          <c:idx val="0"/>
          <c:order val="3"/>
          <c:tx>
            <c:strRef>
              <c:f>in!$K$1</c:f>
              <c:strCache>
                <c:ptCount val="1"/>
                <c:pt idx="0">
                  <c:v>QC_LOP2.0_bs128</c:v>
                </c:pt>
              </c:strCache>
            </c:strRef>
          </c:tx>
          <c:marker>
            <c:symbol val="none"/>
          </c:marker>
          <c:xVal>
            <c:numRef>
              <c:f>in!$B$3:$B$62</c:f>
              <c:numCache>
                <c:formatCode>General</c:formatCode>
                <c:ptCount val="6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</c:numCache>
            </c:numRef>
          </c:xVal>
          <c:yVal>
            <c:numRef>
              <c:f>in!$K$3:$K$22</c:f>
              <c:numCache>
                <c:formatCode>0.00E+00</c:formatCode>
                <c:ptCount val="20"/>
                <c:pt idx="0">
                  <c:v>8.8701000000000006E-3</c:v>
                </c:pt>
                <c:pt idx="1">
                  <c:v>8.8050000000000003E-3</c:v>
                </c:pt>
                <c:pt idx="2">
                  <c:v>8.7798000000000008E-3</c:v>
                </c:pt>
                <c:pt idx="3">
                  <c:v>8.7612000000000002E-3</c:v>
                </c:pt>
                <c:pt idx="4">
                  <c:v>8.7553000000000006E-3</c:v>
                </c:pt>
                <c:pt idx="5">
                  <c:v>8.7468000000000008E-3</c:v>
                </c:pt>
                <c:pt idx="6">
                  <c:v>8.7413999999999999E-3</c:v>
                </c:pt>
                <c:pt idx="7">
                  <c:v>8.7390999999999996E-3</c:v>
                </c:pt>
                <c:pt idx="8">
                  <c:v>8.7460000000000003E-3</c:v>
                </c:pt>
                <c:pt idx="9">
                  <c:v>8.7328000000000006E-3</c:v>
                </c:pt>
                <c:pt idx="10">
                  <c:v>8.7320000000000002E-3</c:v>
                </c:pt>
                <c:pt idx="11">
                  <c:v>8.7308999999999998E-3</c:v>
                </c:pt>
                <c:pt idx="12">
                  <c:v>8.7276000000000003E-3</c:v>
                </c:pt>
                <c:pt idx="13">
                  <c:v>8.7259E-3</c:v>
                </c:pt>
                <c:pt idx="14">
                  <c:v>8.7273000000000003E-3</c:v>
                </c:pt>
                <c:pt idx="15" formatCode="0.0000000">
                  <c:v>8.7249000000000007E-3</c:v>
                </c:pt>
                <c:pt idx="16" formatCode="0.0000000">
                  <c:v>8.7244000000000002E-3</c:v>
                </c:pt>
                <c:pt idx="17" formatCode="0.0000000">
                  <c:v>8.7232000000000004E-3</c:v>
                </c:pt>
                <c:pt idx="18" formatCode="0.0000000">
                  <c:v>8.7221999999999994E-3</c:v>
                </c:pt>
                <c:pt idx="19" formatCode="0.0000000">
                  <c:v>8.7191000000000005E-3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DD32-45B4-BA3D-2EBF0B9DDE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875680"/>
        <c:axId val="40879040"/>
      </c:scatterChart>
      <c:valAx>
        <c:axId val="40875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879040"/>
        <c:crosses val="autoZero"/>
        <c:crossBetween val="midCat"/>
      </c:valAx>
      <c:valAx>
        <c:axId val="40879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0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87568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53348222232243092"/>
          <c:y val="0.21609404488787953"/>
          <c:w val="0.38177185808236996"/>
          <c:h val="0.22603636170365116"/>
        </c:manualLayout>
      </c:layout>
      <c:overlay val="0"/>
    </c:legend>
    <c:plotVisOnly val="1"/>
    <c:dispBlanksAs val="gap"/>
    <c:showDLblsOverMax val="0"/>
    <c:extLst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Stage 2 </a:t>
            </a:r>
            <a:r>
              <a:rPr lang="en-150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LOP-2.</a:t>
            </a: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x</a:t>
            </a:r>
            <a:r>
              <a:rPr lang="en-150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</a:t>
            </a:r>
            <a:r>
              <a:rPr 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UV</a:t>
            </a:r>
            <a:r>
              <a:rPr lang="en-150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Loss (L1)</a:t>
            </a:r>
            <a:endParaRPr lang="en-US"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847405500905184"/>
          <c:y val="0.17171296296296296"/>
          <c:w val="0.80210678997535279"/>
          <c:h val="0.72088764946048411"/>
        </c:manualLayout>
      </c:layout>
      <c:scatterChart>
        <c:scatterStyle val="lineMarker"/>
        <c:varyColors val="0"/>
        <c:ser>
          <c:idx val="0"/>
          <c:order val="0"/>
          <c:tx>
            <c:v>DolbyIttiam_LOP2.0</c:v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in!$B$3:$B$60</c:f>
              <c:numCache>
                <c:formatCode>General</c:formatCode>
                <c:ptCount val="5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</c:numCache>
            </c:numRef>
          </c:xVal>
          <c:yVal>
            <c:numRef>
              <c:f>in!$D$3:$D$60</c:f>
              <c:numCache>
                <c:formatCode>0.0000000</c:formatCode>
                <c:ptCount val="58"/>
                <c:pt idx="0">
                  <c:v>4.9807560000000002E-3</c:v>
                </c:pt>
                <c:pt idx="1">
                  <c:v>4.9435659999999999E-3</c:v>
                </c:pt>
                <c:pt idx="2">
                  <c:v>4.911749E-3</c:v>
                </c:pt>
                <c:pt idx="3">
                  <c:v>4.8873559999999998E-3</c:v>
                </c:pt>
                <c:pt idx="4">
                  <c:v>4.8787800000000001E-3</c:v>
                </c:pt>
                <c:pt idx="5">
                  <c:v>4.8608690000000003E-3</c:v>
                </c:pt>
                <c:pt idx="6">
                  <c:v>4.8571530000000003E-3</c:v>
                </c:pt>
                <c:pt idx="7">
                  <c:v>4.8450109999999998E-3</c:v>
                </c:pt>
                <c:pt idx="8">
                  <c:v>4.8412489999999997E-3</c:v>
                </c:pt>
                <c:pt idx="9">
                  <c:v>4.8394809999999996E-3</c:v>
                </c:pt>
                <c:pt idx="10">
                  <c:v>4.8290049999999999E-3</c:v>
                </c:pt>
                <c:pt idx="11">
                  <c:v>4.8217069999999997E-3</c:v>
                </c:pt>
                <c:pt idx="12">
                  <c:v>4.8303180000000001E-3</c:v>
                </c:pt>
                <c:pt idx="13">
                  <c:v>4.822883E-3</c:v>
                </c:pt>
                <c:pt idx="14">
                  <c:v>4.813449E-3</c:v>
                </c:pt>
                <c:pt idx="15">
                  <c:v>4.8216259999999999E-3</c:v>
                </c:pt>
                <c:pt idx="16">
                  <c:v>4.8129419999999997E-3</c:v>
                </c:pt>
                <c:pt idx="17">
                  <c:v>4.8086759999999996E-3</c:v>
                </c:pt>
                <c:pt idx="18">
                  <c:v>4.8070580000000003E-3</c:v>
                </c:pt>
                <c:pt idx="19">
                  <c:v>4.8122970000000001E-3</c:v>
                </c:pt>
                <c:pt idx="20">
                  <c:v>4.804287E-3</c:v>
                </c:pt>
                <c:pt idx="21">
                  <c:v>4.7997839999999996E-3</c:v>
                </c:pt>
                <c:pt idx="22">
                  <c:v>4.7982069999999996E-3</c:v>
                </c:pt>
                <c:pt idx="23">
                  <c:v>4.7973929999999996E-3</c:v>
                </c:pt>
                <c:pt idx="24">
                  <c:v>4.7992829999999997E-3</c:v>
                </c:pt>
                <c:pt idx="25">
                  <c:v>4.7934589999999999E-3</c:v>
                </c:pt>
                <c:pt idx="26">
                  <c:v>4.7930109999999998E-3</c:v>
                </c:pt>
                <c:pt idx="27">
                  <c:v>4.7916149999999999E-3</c:v>
                </c:pt>
                <c:pt idx="28">
                  <c:v>4.7950240000000002E-3</c:v>
                </c:pt>
                <c:pt idx="29">
                  <c:v>4.7926770000000004E-3</c:v>
                </c:pt>
                <c:pt idx="30">
                  <c:v>4.7959889999999996E-3</c:v>
                </c:pt>
                <c:pt idx="31">
                  <c:v>4.7944559999999999E-3</c:v>
                </c:pt>
                <c:pt idx="32">
                  <c:v>4.7881920000000001E-3</c:v>
                </c:pt>
                <c:pt idx="33">
                  <c:v>4.7884090000000004E-3</c:v>
                </c:pt>
                <c:pt idx="34">
                  <c:v>4.7892780000000001E-3</c:v>
                </c:pt>
                <c:pt idx="35">
                  <c:v>4.7912049999999998E-3</c:v>
                </c:pt>
                <c:pt idx="36">
                  <c:v>4.7966780000000004E-3</c:v>
                </c:pt>
                <c:pt idx="37">
                  <c:v>4.787548E-3</c:v>
                </c:pt>
                <c:pt idx="38">
                  <c:v>4.7877249999999996E-3</c:v>
                </c:pt>
                <c:pt idx="39">
                  <c:v>4.7909720000000001E-3</c:v>
                </c:pt>
                <c:pt idx="40">
                  <c:v>4.7863250000000001E-3</c:v>
                </c:pt>
                <c:pt idx="41">
                  <c:v>4.7871729999999996E-3</c:v>
                </c:pt>
                <c:pt idx="42">
                  <c:v>4.7853779999999999E-3</c:v>
                </c:pt>
                <c:pt idx="43">
                  <c:v>4.7843499999999997E-3</c:v>
                </c:pt>
                <c:pt idx="44">
                  <c:v>4.7874249999999997E-3</c:v>
                </c:pt>
                <c:pt idx="45">
                  <c:v>4.7828180000000003E-3</c:v>
                </c:pt>
                <c:pt idx="46">
                  <c:v>4.7835480000000003E-3</c:v>
                </c:pt>
                <c:pt idx="47">
                  <c:v>4.7832700000000001E-3</c:v>
                </c:pt>
                <c:pt idx="48">
                  <c:v>4.7867819999999998E-3</c:v>
                </c:pt>
                <c:pt idx="49">
                  <c:v>4.7815729999999999E-3</c:v>
                </c:pt>
                <c:pt idx="50">
                  <c:v>4.7814119999999996E-3</c:v>
                </c:pt>
                <c:pt idx="51">
                  <c:v>4.7826079999999998E-3</c:v>
                </c:pt>
                <c:pt idx="52">
                  <c:v>4.7881800000000004E-3</c:v>
                </c:pt>
                <c:pt idx="53">
                  <c:v>4.7843759999999999E-3</c:v>
                </c:pt>
                <c:pt idx="54">
                  <c:v>4.7788980000000002E-3</c:v>
                </c:pt>
                <c:pt idx="55">
                  <c:v>4.772274E-3</c:v>
                </c:pt>
                <c:pt idx="56">
                  <c:v>4.772531E-3</c:v>
                </c:pt>
                <c:pt idx="57">
                  <c:v>4.7714649999999999E-3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BDD-4EAE-8EBF-CA58E5676843}"/>
            </c:ext>
          </c:extLst>
        </c:ser>
        <c:ser>
          <c:idx val="3"/>
          <c:order val="1"/>
          <c:tx>
            <c:strRef>
              <c:f>in!$O$1</c:f>
              <c:strCache>
                <c:ptCount val="1"/>
                <c:pt idx="0">
                  <c:v>QC_LOP2.0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in!$B$3:$B$26</c:f>
              <c:numCache>
                <c:formatCode>General</c:formatCode>
                <c:ptCount val="2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</c:numCache>
            </c:numRef>
          </c:xVal>
          <c:yVal>
            <c:numRef>
              <c:f>in!$P$3:$P$25</c:f>
              <c:numCache>
                <c:formatCode>0.00E+00</c:formatCode>
                <c:ptCount val="23"/>
                <c:pt idx="0">
                  <c:v>4.9982000000000004E-3</c:v>
                </c:pt>
                <c:pt idx="1">
                  <c:v>4.9500999999999998E-3</c:v>
                </c:pt>
                <c:pt idx="2">
                  <c:v>4.9135000000000003E-3</c:v>
                </c:pt>
                <c:pt idx="3">
                  <c:v>4.8900999999999997E-3</c:v>
                </c:pt>
                <c:pt idx="4">
                  <c:v>4.8786000000000003E-3</c:v>
                </c:pt>
                <c:pt idx="5">
                  <c:v>4.8729999999999997E-3</c:v>
                </c:pt>
                <c:pt idx="6">
                  <c:v>4.8809999999999999E-3</c:v>
                </c:pt>
                <c:pt idx="7">
                  <c:v>4.8535000000000002E-3</c:v>
                </c:pt>
                <c:pt idx="8">
                  <c:v>4.8478000000000002E-3</c:v>
                </c:pt>
                <c:pt idx="9">
                  <c:v>4.8424999999999996E-3</c:v>
                </c:pt>
                <c:pt idx="10">
                  <c:v>4.8317000000000004E-3</c:v>
                </c:pt>
                <c:pt idx="11">
                  <c:v>4.8310000000000002E-3</c:v>
                </c:pt>
                <c:pt idx="12">
                  <c:v>4.8288999999999997E-3</c:v>
                </c:pt>
                <c:pt idx="13">
                  <c:v>4.8234000000000003E-3</c:v>
                </c:pt>
                <c:pt idx="14">
                  <c:v>4.8177000000000003E-3</c:v>
                </c:pt>
                <c:pt idx="15" formatCode="0.0000000">
                  <c:v>4.8161999999999996E-3</c:v>
                </c:pt>
                <c:pt idx="16" formatCode="0.0000000">
                  <c:v>4.8199999999999996E-3</c:v>
                </c:pt>
                <c:pt idx="17" formatCode="0.0000000">
                  <c:v>4.8116000000000001E-3</c:v>
                </c:pt>
                <c:pt idx="18" formatCode="0.0000000">
                  <c:v>4.81E-3</c:v>
                </c:pt>
                <c:pt idx="19" formatCode="0.0000000">
                  <c:v>4.8060000000000004E-3</c:v>
                </c:pt>
                <c:pt idx="20">
                  <c:v>4.7978999999999999E-3</c:v>
                </c:pt>
                <c:pt idx="21">
                  <c:v>4.7993000000000003E-3</c:v>
                </c:pt>
                <c:pt idx="22">
                  <c:v>4.8000999999999999E-3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BDD-4EAE-8EBF-CA58E5676843}"/>
            </c:ext>
          </c:extLst>
        </c:ser>
        <c:ser>
          <c:idx val="1"/>
          <c:order val="2"/>
          <c:tx>
            <c:strRef>
              <c:f>in!$G$1</c:f>
              <c:strCache>
                <c:ptCount val="1"/>
                <c:pt idx="0">
                  <c:v>QC_LOP2.3_bs128</c:v>
                </c:pt>
              </c:strCache>
            </c:strRef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xVal>
            <c:numRef>
              <c:f>in!$B$3:$B$18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</c:numCache>
            </c:numRef>
          </c:xVal>
          <c:yVal>
            <c:numRef>
              <c:f>in!$H$3:$H$20</c:f>
              <c:numCache>
                <c:formatCode>0.00E+00</c:formatCode>
                <c:ptCount val="18"/>
                <c:pt idx="0">
                  <c:v>4.9592999999999998E-3</c:v>
                </c:pt>
                <c:pt idx="1">
                  <c:v>4.8974999999999999E-3</c:v>
                </c:pt>
                <c:pt idx="2">
                  <c:v>4.8769E-3</c:v>
                </c:pt>
                <c:pt idx="3">
                  <c:v>4.8659999999999997E-3</c:v>
                </c:pt>
                <c:pt idx="4">
                  <c:v>4.8563E-3</c:v>
                </c:pt>
                <c:pt idx="5">
                  <c:v>4.8481000000000002E-3</c:v>
                </c:pt>
                <c:pt idx="6">
                  <c:v>4.8447000000000004E-3</c:v>
                </c:pt>
                <c:pt idx="7">
                  <c:v>4.8386999999999996E-3</c:v>
                </c:pt>
                <c:pt idx="8">
                  <c:v>4.8443000000000002E-3</c:v>
                </c:pt>
                <c:pt idx="9">
                  <c:v>4.8363E-3</c:v>
                </c:pt>
                <c:pt idx="10">
                  <c:v>4.8309E-3</c:v>
                </c:pt>
                <c:pt idx="11">
                  <c:v>4.8282999999999998E-3</c:v>
                </c:pt>
                <c:pt idx="12">
                  <c:v>4.8269999999999997E-3</c:v>
                </c:pt>
                <c:pt idx="13">
                  <c:v>4.8227000000000001E-3</c:v>
                </c:pt>
                <c:pt idx="14">
                  <c:v>4.8199999999999996E-3</c:v>
                </c:pt>
                <c:pt idx="15" formatCode="0.0000000">
                  <c:v>4.8209999999999998E-3</c:v>
                </c:pt>
                <c:pt idx="16" formatCode="0.0000000">
                  <c:v>4.8228000000000004E-3</c:v>
                </c:pt>
                <c:pt idx="17" formatCode="0.0000000">
                  <c:v>4.8193000000000003E-3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DBDD-4EAE-8EBF-CA58E5676843}"/>
            </c:ext>
          </c:extLst>
        </c:ser>
        <c:ser>
          <c:idx val="2"/>
          <c:order val="3"/>
          <c:tx>
            <c:strRef>
              <c:f>in!$K$1</c:f>
              <c:strCache>
                <c:ptCount val="1"/>
                <c:pt idx="0">
                  <c:v>QC_LOP2.0_bs128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in!$B$3:$B$20</c:f>
              <c:numCache>
                <c:formatCode>General</c:formatCode>
                <c:ptCount val="1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</c:numCache>
            </c:numRef>
          </c:xVal>
          <c:yVal>
            <c:numRef>
              <c:f>in!$L$3:$L$42</c:f>
              <c:numCache>
                <c:formatCode>0.00E+00</c:formatCode>
                <c:ptCount val="40"/>
                <c:pt idx="0">
                  <c:v>4.9126999999999999E-3</c:v>
                </c:pt>
                <c:pt idx="1">
                  <c:v>4.8732999999999997E-3</c:v>
                </c:pt>
                <c:pt idx="2">
                  <c:v>4.8504999999999998E-3</c:v>
                </c:pt>
                <c:pt idx="3">
                  <c:v>4.8406999999999999E-3</c:v>
                </c:pt>
                <c:pt idx="4">
                  <c:v>4.8313999999999996E-3</c:v>
                </c:pt>
                <c:pt idx="5">
                  <c:v>4.8219999999999999E-3</c:v>
                </c:pt>
                <c:pt idx="6">
                  <c:v>4.8114999999999998E-3</c:v>
                </c:pt>
                <c:pt idx="7">
                  <c:v>4.8057999999999998E-3</c:v>
                </c:pt>
                <c:pt idx="8">
                  <c:v>4.8164000000000002E-3</c:v>
                </c:pt>
                <c:pt idx="9">
                  <c:v>4.8022000000000004E-3</c:v>
                </c:pt>
                <c:pt idx="10">
                  <c:v>4.7968999999999998E-3</c:v>
                </c:pt>
                <c:pt idx="11">
                  <c:v>4.7927000000000004E-3</c:v>
                </c:pt>
                <c:pt idx="12">
                  <c:v>4.7873999999999998E-3</c:v>
                </c:pt>
                <c:pt idx="13">
                  <c:v>4.7876000000000004E-3</c:v>
                </c:pt>
                <c:pt idx="14">
                  <c:v>4.7822000000000003E-3</c:v>
                </c:pt>
                <c:pt idx="15" formatCode="0.0000000">
                  <c:v>4.7859E-3</c:v>
                </c:pt>
                <c:pt idx="16" formatCode="0.0000000">
                  <c:v>4.7840000000000001E-3</c:v>
                </c:pt>
                <c:pt idx="17" formatCode="0.0000000">
                  <c:v>4.7765000000000004E-3</c:v>
                </c:pt>
                <c:pt idx="18" formatCode="0.0000000">
                  <c:v>4.7787000000000003E-3</c:v>
                </c:pt>
                <c:pt idx="19" formatCode="0.0000000">
                  <c:v>4.7908999999999998E-3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DBDD-4EAE-8EBF-CA58E56768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2281472"/>
        <c:axId val="392283392"/>
      </c:scatterChart>
      <c:valAx>
        <c:axId val="392281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2283392"/>
        <c:crosses val="autoZero"/>
        <c:crossBetween val="midCat"/>
      </c:valAx>
      <c:valAx>
        <c:axId val="392283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0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22814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accent5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C69A8-A75E-4686-98DA-7003136DA72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C61A6-60F1-4089-B6DD-991201A71E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21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C61A6-60F1-4089-B6DD-991201A71EE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810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C61A6-60F1-4089-B6DD-991201A71EE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925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CC61A6-60F1-4089-B6DD-991201A71EE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40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D1BCC-1D95-E511-7BE7-530734A4A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94F13D-02FA-5126-F160-30F884A80D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FF17F-69B6-5EBD-7EF2-6CB75D69B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8C561-1697-B39B-C560-365293959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3F14F-37D0-C9E3-21E2-724A4E7E5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639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080D9-AD76-D1B2-2700-4BE0B7AEC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32B962-B566-2A9C-26F1-FCF6612D9E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44035-6EA3-4BE4-9E36-0840672C8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7BB960-2007-4C02-2559-E12B362B3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23843C-E0AC-E8F0-7403-ACD4D05DC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76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982887-021B-DB27-0527-61DD3117A8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F20A66-303B-9036-8DDD-0A493AB2D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6BC51-0B7C-EBEF-128F-40F23EF09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88D9B-A410-6CB4-D357-451B37121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13E03-8201-7308-AA85-0941FB591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02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9691" cy="118174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JVET-AF0043-LOP-EE1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33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596A8-DA63-04F0-20F8-FE0413838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D180A-0C6B-1990-8C3F-114B4ADBDD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1CBD2-3AF3-9E75-A9F0-29758A423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740196-12D9-9907-E0DA-91C4068B5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F7ED6-3E9A-6766-D996-5A1A50174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294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6BE8F-2829-5FFF-93FE-5F260B9A9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190B1B-DE1C-B414-A93A-23E8478D2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68695-6016-752D-9470-E09A6CB2F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EC665-6BEC-7DF0-74FB-7238EDA4F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47058-5E45-563A-87B2-CC9D5A744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43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82FA9-7AC3-2D12-9558-D35B5048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D5C3C-3383-14A4-8644-7C06C1793D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4F9B08-4645-BF60-8384-612A09479C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C1D99-7A92-97A3-FE63-50FE33745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6C74A0-43C0-737B-5718-A8AC21FA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B4EA56-DDDE-C107-3B86-0F183D49C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667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6E512-943B-96C9-4B00-B8A59BB32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95E64B-4364-8194-56FD-2594BDE2E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9014E3-05B7-62A9-8802-AAD319AC8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BF4C5C-85B9-9133-ACEB-B125896E27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B8699C-3679-F8D0-C9C1-4FA27F185A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6EE839-CB04-B761-A969-0835D57B2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ADAF76-B9F5-8E44-4765-CAE0C2217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2F54C8-FDD2-4687-B7AC-E836633D6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99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C3D44-0650-E1E9-A83B-9B8659B8B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7356BA-515B-CCDF-46E8-B32D872EF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323284-828C-453E-2E2E-6786BAFA0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F6A538-EB59-9377-FDAD-F41B99572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450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71BD3-074B-BFCD-6BCF-D48A7211B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B07BE1-C889-E128-1D90-CA1B8CAD5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AB6B2A-1809-497D-B032-86E2161B0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711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2BAF7-ADE8-501C-A9E2-29462E7F4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912FF-850B-7293-FCFC-C4088A0F4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1EE50D-0535-C8C6-FFDC-425D3BE792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F3AD8-B8A2-F0EB-1C4D-D5520AFD1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B9F8D1-B57C-F3A1-F89F-DAD21040E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0BF97-202A-CB3E-4AC8-C6BCCCCDB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865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40836-61E9-C926-4466-35628F8DF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142F38-D53E-BB43-2F69-3CAAEE6A0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3942EB-153D-BAC8-27AF-E2B0DB714C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5EDE95-4A00-92BF-344C-8927EC539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76EF54-CA7E-B6AA-0602-C718678F0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5CE25B-C538-52BB-53CB-0E474425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21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A72FB6-1DBC-912A-D906-8B0964DEB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ED0C88-A097-E34A-0193-754DC344DF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EA40D-420A-0513-F8E9-3D0B17EB02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38CBB-E41E-6676-6782-44069A1871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JVET-AF0043-LOP-EE1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9F97F-B6FE-ED20-8EA1-B8D7AD2C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F8737-C461-4B92-BB2F-9CF7620882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1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vcgit.hhi.fraunhofer.de/jvet-ae-ee11/VVCSoftware_VTM/-/tree/EE1-0/training/training_scripts/NN_Filtering_LOP/stage1/sadl_model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vcgit.hhi.fraunhofer.de/jvet-ae-ee11/VVCSoftware_VTM/-/blob/EE1-0/training/training_scripts/NN_Filtering_LOP/stage1/model/model_lop2.0.json" TargetMode="External"/><Relationship Id="rId2" Type="http://schemas.openxmlformats.org/officeDocument/2006/relationships/hyperlink" Target="https://vcgit.hhi.fraunhofer.de/jvet-ae-ee11/VVCSoftware_VTM/-/blob/EE1-0/training/training_scripts/NN_Filtering_LOP/stage1/model/model_AE0281.py" TargetMode="Externa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JVET-AF0043: Status of EE1-1.0 (LOP.2) Training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384105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Presented on AhG11/14 Telco: 08/30/2023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Data provided by: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Dolby/</a:t>
            </a:r>
            <a:r>
              <a:rPr lang="en-US" sz="2000" dirty="0" err="1">
                <a:solidFill>
                  <a:schemeClr val="tx2"/>
                </a:solidFill>
              </a:rPr>
              <a:t>Ittiam</a:t>
            </a:r>
            <a:r>
              <a:rPr lang="en-US" sz="2000" dirty="0">
                <a:solidFill>
                  <a:schemeClr val="tx2"/>
                </a:solidFill>
              </a:rPr>
              <a:t>: J</a:t>
            </a:r>
            <a:r>
              <a:rPr lang="en-150" sz="2000" dirty="0">
                <a:solidFill>
                  <a:schemeClr val="tx2"/>
                </a:solidFill>
              </a:rPr>
              <a:t>.</a:t>
            </a:r>
            <a:r>
              <a:rPr lang="en-US" sz="2000" dirty="0">
                <a:solidFill>
                  <a:schemeClr val="tx2"/>
                </a:solidFill>
              </a:rPr>
              <a:t> N. Shingala, </a:t>
            </a:r>
            <a:r>
              <a:rPr lang="en-150" sz="2000" dirty="0">
                <a:solidFill>
                  <a:schemeClr val="tx2"/>
                </a:solidFill>
              </a:rPr>
              <a:t>A. Shyam, T. Shao</a:t>
            </a:r>
            <a:r>
              <a:rPr lang="en-US" sz="2000" dirty="0">
                <a:solidFill>
                  <a:schemeClr val="tx2"/>
                </a:solidFill>
              </a:rPr>
              <a:t>, P. Yin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Qualcomm: Y. Li, D. Rusanovskyy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Scope: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EE1-0.x Review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Conclusion of Stage 1 training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Status of Stage 2 training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Preliminary inference results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Stage2 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Fast Stage 3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Proposal for Stage 3 training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5B1350-C189-E980-18A9-C443DD14FFD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6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9326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Stage2 SADL integer quantization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-203200" y="840512"/>
            <a:ext cx="12062691" cy="132953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St2 60epochs int16 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Stage2 SADL int16 used flat q11 quantized weights and biases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Potential overflows in luma branch 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Few of the luma layers may need to be quantized with 10bits to contain luma drop. 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580811-4E46-00E1-3CC5-36288F646C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5CABE3-B6A5-3B2C-27E0-2219F4982B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15890"/>
              </p:ext>
            </p:extLst>
          </p:nvPr>
        </p:nvGraphicFramePr>
        <p:xfrm>
          <a:off x="1703850" y="1926160"/>
          <a:ext cx="3041224" cy="2211737"/>
        </p:xfrm>
        <a:graphic>
          <a:graphicData uri="http://schemas.openxmlformats.org/drawingml/2006/table">
            <a:tbl>
              <a:tblPr firstRow="1" firstCol="1" bandRow="1"/>
              <a:tblGrid>
                <a:gridCol w="754955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765657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765657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754955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285580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_st2_float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US" sz="1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All Intra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-9.77%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-9.69%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-3.92%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-9.00%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-3.92%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-12.08%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-5.65%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-12.61%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CE578E4-F62B-1FBA-315A-67E6B812B6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231679"/>
              </p:ext>
            </p:extLst>
          </p:nvPr>
        </p:nvGraphicFramePr>
        <p:xfrm>
          <a:off x="5130776" y="1930609"/>
          <a:ext cx="3154242" cy="2211737"/>
        </p:xfrm>
        <a:graphic>
          <a:graphicData uri="http://schemas.openxmlformats.org/drawingml/2006/table">
            <a:tbl>
              <a:tblPr firstRow="1" firstCol="1" bandRow="1"/>
              <a:tblGrid>
                <a:gridCol w="783011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794110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794110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783011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302773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_st2_float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178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Random Access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178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07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-5.18%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-8.56%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-9.23%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07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07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-11.65%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07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1787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1787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074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-5.04%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65F2DA0A-72E6-CEA7-847F-506A30D9DED3}"/>
              </a:ext>
            </a:extLst>
          </p:cNvPr>
          <p:cNvSpPr txBox="1"/>
          <p:nvPr/>
        </p:nvSpPr>
        <p:spPr>
          <a:xfrm>
            <a:off x="-203200" y="3530132"/>
            <a:ext cx="12062691" cy="10340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1371600" lvl="4">
              <a:lnSpc>
                <a:spcPct val="96000"/>
              </a:lnSpc>
            </a:pPr>
            <a:endParaRPr lang="en-US" sz="1800" dirty="0"/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dirty="0"/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150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DB06994F-7608-4CDC-E43A-B07A8ADE25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789834"/>
              </p:ext>
            </p:extLst>
          </p:nvPr>
        </p:nvGraphicFramePr>
        <p:xfrm>
          <a:off x="1713086" y="4258700"/>
          <a:ext cx="3041224" cy="2211737"/>
        </p:xfrm>
        <a:graphic>
          <a:graphicData uri="http://schemas.openxmlformats.org/drawingml/2006/table">
            <a:tbl>
              <a:tblPr firstRow="1" firstCol="1" bandRow="1"/>
              <a:tblGrid>
                <a:gridCol w="754955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765657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765657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754955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285580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_st2_int16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All Intra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-9.98%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-10.11%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-8.88%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-3.81%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-10.51%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-11.37%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-3.70%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-11.34%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-5.43%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-10.69%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-10.89%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-3.83%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-10.49%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-12.55%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8709CD2A-F226-BC53-BA89-C5DA5DD775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24887"/>
              </p:ext>
            </p:extLst>
          </p:nvPr>
        </p:nvGraphicFramePr>
        <p:xfrm>
          <a:off x="5130776" y="4250316"/>
          <a:ext cx="3154242" cy="2231657"/>
        </p:xfrm>
        <a:graphic>
          <a:graphicData uri="http://schemas.openxmlformats.org/drawingml/2006/table">
            <a:tbl>
              <a:tblPr firstRow="1" firstCol="1" bandRow="1"/>
              <a:tblGrid>
                <a:gridCol w="783011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794110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794110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783011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305500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_st2_int16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Random Access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-3.65%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-12.47%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-11.42%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-3.73%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-12.09%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-11.13%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-4.38%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-12.53%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831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Stage 2 inference testing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1680"/>
            <a:ext cx="10582533" cy="245227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Preliminary inference testing by Qualcomm: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Qualcomm LOP2.0 and LOP2.3 training is ongoing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Preliminary inference testing was conducted with LOP2.3, batch size 128, </a:t>
            </a:r>
            <a:r>
              <a:rPr lang="en-US" sz="18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lr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0.0004</a:t>
            </a: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2">
              <a:lnSpc>
                <a:spcPct val="96000"/>
              </a:lnSpc>
            </a:pP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Observation: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LOP2.3, bs=128 at 18 epochs provide close results to LOP2.0 trained for 60 epochs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Inference results seems to match to validation loss</a:t>
            </a:r>
          </a:p>
          <a:p>
            <a:pPr marL="457200" lvl="2">
              <a:lnSpc>
                <a:spcPct val="96000"/>
              </a:lnSpc>
            </a:pP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2">
              <a:lnSpc>
                <a:spcPct val="96000"/>
              </a:lnSpc>
            </a:pP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1A8D0B8-E450-847D-0D3C-8EF4F79F21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575732"/>
              </p:ext>
            </p:extLst>
          </p:nvPr>
        </p:nvGraphicFramePr>
        <p:xfrm>
          <a:off x="495300" y="3926694"/>
          <a:ext cx="4686299" cy="2044400"/>
        </p:xfrm>
        <a:graphic>
          <a:graphicData uri="http://schemas.openxmlformats.org/drawingml/2006/table">
            <a:tbl>
              <a:tblPr/>
              <a:tblGrid>
                <a:gridCol w="1038585">
                  <a:extLst>
                    <a:ext uri="{9D8B030D-6E8A-4147-A177-3AD203B41FA5}">
                      <a16:colId xmlns:a16="http://schemas.microsoft.com/office/drawing/2014/main" val="1409418727"/>
                    </a:ext>
                  </a:extLst>
                </a:gridCol>
                <a:gridCol w="636450">
                  <a:extLst>
                    <a:ext uri="{9D8B030D-6E8A-4147-A177-3AD203B41FA5}">
                      <a16:colId xmlns:a16="http://schemas.microsoft.com/office/drawing/2014/main" val="3527857654"/>
                    </a:ext>
                  </a:extLst>
                </a:gridCol>
                <a:gridCol w="636450">
                  <a:extLst>
                    <a:ext uri="{9D8B030D-6E8A-4147-A177-3AD203B41FA5}">
                      <a16:colId xmlns:a16="http://schemas.microsoft.com/office/drawing/2014/main" val="80700016"/>
                    </a:ext>
                  </a:extLst>
                </a:gridCol>
                <a:gridCol w="636450">
                  <a:extLst>
                    <a:ext uri="{9D8B030D-6E8A-4147-A177-3AD203B41FA5}">
                      <a16:colId xmlns:a16="http://schemas.microsoft.com/office/drawing/2014/main" val="183421067"/>
                    </a:ext>
                  </a:extLst>
                </a:gridCol>
                <a:gridCol w="598453">
                  <a:extLst>
                    <a:ext uri="{9D8B030D-6E8A-4147-A177-3AD203B41FA5}">
                      <a16:colId xmlns:a16="http://schemas.microsoft.com/office/drawing/2014/main" val="3709710513"/>
                    </a:ext>
                  </a:extLst>
                </a:gridCol>
                <a:gridCol w="579455">
                  <a:extLst>
                    <a:ext uri="{9D8B030D-6E8A-4147-A177-3AD203B41FA5}">
                      <a16:colId xmlns:a16="http://schemas.microsoft.com/office/drawing/2014/main" val="1052490697"/>
                    </a:ext>
                  </a:extLst>
                </a:gridCol>
                <a:gridCol w="560456">
                  <a:extLst>
                    <a:ext uri="{9D8B030D-6E8A-4147-A177-3AD203B41FA5}">
                      <a16:colId xmlns:a16="http://schemas.microsoft.com/office/drawing/2014/main" val="3876750982"/>
                    </a:ext>
                  </a:extLst>
                </a:gridCol>
              </a:tblGrid>
              <a:tr h="15845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St2 </a:t>
                      </a:r>
                      <a:b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 epochs</a:t>
                      </a:r>
                      <a:b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L1/L2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lop2.0 vs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5334330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3494915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185953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-5.18%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-8.56%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-9.23%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854372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34783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-11.65%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903404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12217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433703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99489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58206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E9E41B3-ECC0-C2FF-5A72-9022BF4C8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123652"/>
              </p:ext>
            </p:extLst>
          </p:nvPr>
        </p:nvGraphicFramePr>
        <p:xfrm>
          <a:off x="5878212" y="3923219"/>
          <a:ext cx="4686299" cy="2047875"/>
        </p:xfrm>
        <a:graphic>
          <a:graphicData uri="http://schemas.openxmlformats.org/drawingml/2006/table">
            <a:tbl>
              <a:tblPr/>
              <a:tblGrid>
                <a:gridCol w="1038585">
                  <a:extLst>
                    <a:ext uri="{9D8B030D-6E8A-4147-A177-3AD203B41FA5}">
                      <a16:colId xmlns:a16="http://schemas.microsoft.com/office/drawing/2014/main" val="245432924"/>
                    </a:ext>
                  </a:extLst>
                </a:gridCol>
                <a:gridCol w="636450">
                  <a:extLst>
                    <a:ext uri="{9D8B030D-6E8A-4147-A177-3AD203B41FA5}">
                      <a16:colId xmlns:a16="http://schemas.microsoft.com/office/drawing/2014/main" val="4168632502"/>
                    </a:ext>
                  </a:extLst>
                </a:gridCol>
                <a:gridCol w="636450">
                  <a:extLst>
                    <a:ext uri="{9D8B030D-6E8A-4147-A177-3AD203B41FA5}">
                      <a16:colId xmlns:a16="http://schemas.microsoft.com/office/drawing/2014/main" val="3534412760"/>
                    </a:ext>
                  </a:extLst>
                </a:gridCol>
                <a:gridCol w="636450">
                  <a:extLst>
                    <a:ext uri="{9D8B030D-6E8A-4147-A177-3AD203B41FA5}">
                      <a16:colId xmlns:a16="http://schemas.microsoft.com/office/drawing/2014/main" val="628379306"/>
                    </a:ext>
                  </a:extLst>
                </a:gridCol>
                <a:gridCol w="598453">
                  <a:extLst>
                    <a:ext uri="{9D8B030D-6E8A-4147-A177-3AD203B41FA5}">
                      <a16:colId xmlns:a16="http://schemas.microsoft.com/office/drawing/2014/main" val="3472651697"/>
                    </a:ext>
                  </a:extLst>
                </a:gridCol>
                <a:gridCol w="579455">
                  <a:extLst>
                    <a:ext uri="{9D8B030D-6E8A-4147-A177-3AD203B41FA5}">
                      <a16:colId xmlns:a16="http://schemas.microsoft.com/office/drawing/2014/main" val="2561820858"/>
                    </a:ext>
                  </a:extLst>
                </a:gridCol>
                <a:gridCol w="560456">
                  <a:extLst>
                    <a:ext uri="{9D8B030D-6E8A-4147-A177-3AD203B41FA5}">
                      <a16:colId xmlns:a16="http://schemas.microsoft.com/office/drawing/2014/main" val="1989079236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St2 </a:t>
                      </a:r>
                      <a:b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 epochs</a:t>
                      </a:r>
                      <a:b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Lop2.3_bs128 vs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981615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7163422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46698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20272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41193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51170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-12.02%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2853334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04757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89262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-12.67%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4439965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3825D5-4B92-4EF7-F34E-A1B53D4895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36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Fast Stage 3 training (Qualcomm)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1680"/>
            <a:ext cx="10582533" cy="218636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LOP2.1 was trained on HOP Stage 3 dataset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Architecture: LOP2.1:  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</a:t>
            </a:r>
            <a:r>
              <a:rPr lang="es-E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N_Y": 13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"N_UV": 6, "</a:t>
            </a:r>
            <a:r>
              <a:rPr lang="es-E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C1_UV": 32,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(17.2kMAC/Pixel), 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Training process: stage 2, weight 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yuv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: 6:1:1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Training change: 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</a:t>
            </a:r>
            <a:r>
              <a:rPr lang="en-US" sz="18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batch_size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": 128, </a:t>
            </a:r>
            <a:r>
              <a:rPr lang="en-US" sz="18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lr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: 0.0004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Observations: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Batch size increase provide {0.5%, 3.1%,3.8%} of bd-rate gain for </a:t>
            </a:r>
            <a:r>
              <a:rPr lang="en-US" sz="18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Y,Cb,Cr</a:t>
            </a:r>
            <a:endParaRPr lang="en-US" sz="18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18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1657555-5B72-8E34-3270-D6D18B1383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574353"/>
              </p:ext>
            </p:extLst>
          </p:nvPr>
        </p:nvGraphicFramePr>
        <p:xfrm>
          <a:off x="6370936" y="3765122"/>
          <a:ext cx="3403256" cy="2086565"/>
        </p:xfrm>
        <a:graphic>
          <a:graphicData uri="http://schemas.openxmlformats.org/drawingml/2006/table">
            <a:tbl>
              <a:tblPr/>
              <a:tblGrid>
                <a:gridCol w="754235">
                  <a:extLst>
                    <a:ext uri="{9D8B030D-6E8A-4147-A177-3AD203B41FA5}">
                      <a16:colId xmlns:a16="http://schemas.microsoft.com/office/drawing/2014/main" val="3429103444"/>
                    </a:ext>
                  </a:extLst>
                </a:gridCol>
                <a:gridCol w="462199">
                  <a:extLst>
                    <a:ext uri="{9D8B030D-6E8A-4147-A177-3AD203B41FA5}">
                      <a16:colId xmlns:a16="http://schemas.microsoft.com/office/drawing/2014/main" val="102607173"/>
                    </a:ext>
                  </a:extLst>
                </a:gridCol>
                <a:gridCol w="462199">
                  <a:extLst>
                    <a:ext uri="{9D8B030D-6E8A-4147-A177-3AD203B41FA5}">
                      <a16:colId xmlns:a16="http://schemas.microsoft.com/office/drawing/2014/main" val="1530493498"/>
                    </a:ext>
                  </a:extLst>
                </a:gridCol>
                <a:gridCol w="462199">
                  <a:extLst>
                    <a:ext uri="{9D8B030D-6E8A-4147-A177-3AD203B41FA5}">
                      <a16:colId xmlns:a16="http://schemas.microsoft.com/office/drawing/2014/main" val="1338673493"/>
                    </a:ext>
                  </a:extLst>
                </a:gridCol>
                <a:gridCol w="434605">
                  <a:extLst>
                    <a:ext uri="{9D8B030D-6E8A-4147-A177-3AD203B41FA5}">
                      <a16:colId xmlns:a16="http://schemas.microsoft.com/office/drawing/2014/main" val="3510480689"/>
                    </a:ext>
                  </a:extLst>
                </a:gridCol>
                <a:gridCol w="420808">
                  <a:extLst>
                    <a:ext uri="{9D8B030D-6E8A-4147-A177-3AD203B41FA5}">
                      <a16:colId xmlns:a16="http://schemas.microsoft.com/office/drawing/2014/main" val="2898586735"/>
                    </a:ext>
                  </a:extLst>
                </a:gridCol>
                <a:gridCol w="407011">
                  <a:extLst>
                    <a:ext uri="{9D8B030D-6E8A-4147-A177-3AD203B41FA5}">
                      <a16:colId xmlns:a16="http://schemas.microsoft.com/office/drawing/2014/main" val="2733624026"/>
                    </a:ext>
                  </a:extLst>
                </a:gridCol>
              </a:tblGrid>
              <a:tr h="16498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Lop2.1_bs128 vs VTM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0033821"/>
                  </a:ext>
                </a:extLst>
              </a:tr>
              <a:tr h="2135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945758"/>
                  </a:ext>
                </a:extLst>
              </a:tr>
              <a:tr h="2135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1522669"/>
                  </a:ext>
                </a:extLst>
              </a:tr>
              <a:tr h="2135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611994"/>
                  </a:ext>
                </a:extLst>
              </a:tr>
              <a:tr h="2135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812070"/>
                  </a:ext>
                </a:extLst>
              </a:tr>
              <a:tr h="2135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-12.63%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664392"/>
                  </a:ext>
                </a:extLst>
              </a:tr>
              <a:tr h="2135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-12.66%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-13.98%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351473"/>
                  </a:ext>
                </a:extLst>
              </a:tr>
              <a:tr h="2135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749147"/>
                  </a:ext>
                </a:extLst>
              </a:tr>
              <a:tr h="2135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-12.71%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-11.76%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855516"/>
                  </a:ext>
                </a:extLst>
              </a:tr>
              <a:tr h="2135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-12.89%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-14.27%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-14.49%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541753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340044C-629C-1F26-A603-626F3A3B0F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298401"/>
              </p:ext>
            </p:extLst>
          </p:nvPr>
        </p:nvGraphicFramePr>
        <p:xfrm>
          <a:off x="495299" y="3765124"/>
          <a:ext cx="3403256" cy="2086563"/>
        </p:xfrm>
        <a:graphic>
          <a:graphicData uri="http://schemas.openxmlformats.org/drawingml/2006/table">
            <a:tbl>
              <a:tblPr/>
              <a:tblGrid>
                <a:gridCol w="754235">
                  <a:extLst>
                    <a:ext uri="{9D8B030D-6E8A-4147-A177-3AD203B41FA5}">
                      <a16:colId xmlns:a16="http://schemas.microsoft.com/office/drawing/2014/main" val="4136780161"/>
                    </a:ext>
                  </a:extLst>
                </a:gridCol>
                <a:gridCol w="462199">
                  <a:extLst>
                    <a:ext uri="{9D8B030D-6E8A-4147-A177-3AD203B41FA5}">
                      <a16:colId xmlns:a16="http://schemas.microsoft.com/office/drawing/2014/main" val="2179047106"/>
                    </a:ext>
                  </a:extLst>
                </a:gridCol>
                <a:gridCol w="462199">
                  <a:extLst>
                    <a:ext uri="{9D8B030D-6E8A-4147-A177-3AD203B41FA5}">
                      <a16:colId xmlns:a16="http://schemas.microsoft.com/office/drawing/2014/main" val="1696884658"/>
                    </a:ext>
                  </a:extLst>
                </a:gridCol>
                <a:gridCol w="462199">
                  <a:extLst>
                    <a:ext uri="{9D8B030D-6E8A-4147-A177-3AD203B41FA5}">
                      <a16:colId xmlns:a16="http://schemas.microsoft.com/office/drawing/2014/main" val="2039309972"/>
                    </a:ext>
                  </a:extLst>
                </a:gridCol>
                <a:gridCol w="434605">
                  <a:extLst>
                    <a:ext uri="{9D8B030D-6E8A-4147-A177-3AD203B41FA5}">
                      <a16:colId xmlns:a16="http://schemas.microsoft.com/office/drawing/2014/main" val="4140591853"/>
                    </a:ext>
                  </a:extLst>
                </a:gridCol>
                <a:gridCol w="420808">
                  <a:extLst>
                    <a:ext uri="{9D8B030D-6E8A-4147-A177-3AD203B41FA5}">
                      <a16:colId xmlns:a16="http://schemas.microsoft.com/office/drawing/2014/main" val="2343804569"/>
                    </a:ext>
                  </a:extLst>
                </a:gridCol>
                <a:gridCol w="407011">
                  <a:extLst>
                    <a:ext uri="{9D8B030D-6E8A-4147-A177-3AD203B41FA5}">
                      <a16:colId xmlns:a16="http://schemas.microsoft.com/office/drawing/2014/main" val="211941194"/>
                    </a:ext>
                  </a:extLst>
                </a:gridCol>
              </a:tblGrid>
              <a:tr h="15992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lop2.1_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bs128_fl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vs st3.lop2.1_fl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6837583"/>
                  </a:ext>
                </a:extLst>
              </a:tr>
              <a:tr h="2069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576265"/>
                  </a:ext>
                </a:extLst>
              </a:tr>
              <a:tr h="2709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492330"/>
                  </a:ext>
                </a:extLst>
              </a:tr>
              <a:tr h="206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7388268"/>
                  </a:ext>
                </a:extLst>
              </a:tr>
              <a:tr h="206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8829653"/>
                  </a:ext>
                </a:extLst>
              </a:tr>
              <a:tr h="206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227878"/>
                  </a:ext>
                </a:extLst>
              </a:tr>
              <a:tr h="206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2686744"/>
                  </a:ext>
                </a:extLst>
              </a:tr>
              <a:tr h="206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978012"/>
                  </a:ext>
                </a:extLst>
              </a:tr>
              <a:tr h="206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9019556"/>
                  </a:ext>
                </a:extLst>
              </a:tr>
              <a:tr h="206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030565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841013-9877-1846-65FC-064034E1B9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43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Fast Stage 3 training (Qualcomm)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1680"/>
            <a:ext cx="10582533" cy="245227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LOP2.1 was trained on HOP Stage 3 dataset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Architecture: LOP2.1:  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</a:t>
            </a:r>
            <a:r>
              <a:rPr lang="es-E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N_Y": 13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"N_UV": 6, "</a:t>
            </a:r>
            <a:r>
              <a:rPr lang="es-E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C1_UV": 32,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(17.2kMAC/Pixel), 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Training process: stage 2, weight 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yuv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: 6:1:1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Training change: 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</a:t>
            </a:r>
            <a:r>
              <a:rPr lang="en-US" sz="18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batch_size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": 128, </a:t>
            </a:r>
            <a:r>
              <a:rPr lang="en-US" sz="18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lr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: 0.0004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Observations: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Fast Stage 3 training for LOP2.1 provided comparable performance to LOP1.0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Note: LOP2 results are with float model, LOP1.0 is integer</a:t>
            </a:r>
            <a:endParaRPr lang="en-US" sz="18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18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2982130-AD83-06C9-CC78-576F64508A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692078"/>
              </p:ext>
            </p:extLst>
          </p:nvPr>
        </p:nvGraphicFramePr>
        <p:xfrm>
          <a:off x="639975" y="3765124"/>
          <a:ext cx="3403256" cy="1831722"/>
        </p:xfrm>
        <a:graphic>
          <a:graphicData uri="http://schemas.openxmlformats.org/drawingml/2006/table">
            <a:tbl>
              <a:tblPr/>
              <a:tblGrid>
                <a:gridCol w="754235">
                  <a:extLst>
                    <a:ext uri="{9D8B030D-6E8A-4147-A177-3AD203B41FA5}">
                      <a16:colId xmlns:a16="http://schemas.microsoft.com/office/drawing/2014/main" val="2885492975"/>
                    </a:ext>
                  </a:extLst>
                </a:gridCol>
                <a:gridCol w="462199">
                  <a:extLst>
                    <a:ext uri="{9D8B030D-6E8A-4147-A177-3AD203B41FA5}">
                      <a16:colId xmlns:a16="http://schemas.microsoft.com/office/drawing/2014/main" val="2170580262"/>
                    </a:ext>
                  </a:extLst>
                </a:gridCol>
                <a:gridCol w="462199">
                  <a:extLst>
                    <a:ext uri="{9D8B030D-6E8A-4147-A177-3AD203B41FA5}">
                      <a16:colId xmlns:a16="http://schemas.microsoft.com/office/drawing/2014/main" val="962615383"/>
                    </a:ext>
                  </a:extLst>
                </a:gridCol>
                <a:gridCol w="462199">
                  <a:extLst>
                    <a:ext uri="{9D8B030D-6E8A-4147-A177-3AD203B41FA5}">
                      <a16:colId xmlns:a16="http://schemas.microsoft.com/office/drawing/2014/main" val="2265674179"/>
                    </a:ext>
                  </a:extLst>
                </a:gridCol>
                <a:gridCol w="434605">
                  <a:extLst>
                    <a:ext uri="{9D8B030D-6E8A-4147-A177-3AD203B41FA5}">
                      <a16:colId xmlns:a16="http://schemas.microsoft.com/office/drawing/2014/main" val="2075647343"/>
                    </a:ext>
                  </a:extLst>
                </a:gridCol>
                <a:gridCol w="420808">
                  <a:extLst>
                    <a:ext uri="{9D8B030D-6E8A-4147-A177-3AD203B41FA5}">
                      <a16:colId xmlns:a16="http://schemas.microsoft.com/office/drawing/2014/main" val="2216606139"/>
                    </a:ext>
                  </a:extLst>
                </a:gridCol>
                <a:gridCol w="407011">
                  <a:extLst>
                    <a:ext uri="{9D8B030D-6E8A-4147-A177-3AD203B41FA5}">
                      <a16:colId xmlns:a16="http://schemas.microsoft.com/office/drawing/2014/main" val="1538272933"/>
                    </a:ext>
                  </a:extLst>
                </a:gridCol>
              </a:tblGrid>
              <a:tr h="14483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nnIntra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OFF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Lop2.1_bs128 vs LOP1.0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9860492"/>
                  </a:ext>
                </a:extLst>
              </a:tr>
              <a:tr h="1874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3599691"/>
                  </a:ext>
                </a:extLst>
              </a:tr>
              <a:tr h="1874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174809"/>
                  </a:ext>
                </a:extLst>
              </a:tr>
              <a:tr h="18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9959969"/>
                  </a:ext>
                </a:extLst>
              </a:tr>
              <a:tr h="18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2661965"/>
                  </a:ext>
                </a:extLst>
              </a:tr>
              <a:tr h="18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0704069"/>
                  </a:ext>
                </a:extLst>
              </a:tr>
              <a:tr h="18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089251"/>
                  </a:ext>
                </a:extLst>
              </a:tr>
              <a:tr h="18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672163"/>
                  </a:ext>
                </a:extLst>
              </a:tr>
              <a:tr h="18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016547"/>
                  </a:ext>
                </a:extLst>
              </a:tr>
              <a:tr h="18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717785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00F2BEC-490F-ED5A-1BBB-B51EE45CE8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652263"/>
              </p:ext>
            </p:extLst>
          </p:nvPr>
        </p:nvGraphicFramePr>
        <p:xfrm>
          <a:off x="6917207" y="3765124"/>
          <a:ext cx="3403256" cy="1831725"/>
        </p:xfrm>
        <a:graphic>
          <a:graphicData uri="http://schemas.openxmlformats.org/drawingml/2006/table">
            <a:tbl>
              <a:tblPr/>
              <a:tblGrid>
                <a:gridCol w="754235">
                  <a:extLst>
                    <a:ext uri="{9D8B030D-6E8A-4147-A177-3AD203B41FA5}">
                      <a16:colId xmlns:a16="http://schemas.microsoft.com/office/drawing/2014/main" val="787859034"/>
                    </a:ext>
                  </a:extLst>
                </a:gridCol>
                <a:gridCol w="462199">
                  <a:extLst>
                    <a:ext uri="{9D8B030D-6E8A-4147-A177-3AD203B41FA5}">
                      <a16:colId xmlns:a16="http://schemas.microsoft.com/office/drawing/2014/main" val="2784458696"/>
                    </a:ext>
                  </a:extLst>
                </a:gridCol>
                <a:gridCol w="462199">
                  <a:extLst>
                    <a:ext uri="{9D8B030D-6E8A-4147-A177-3AD203B41FA5}">
                      <a16:colId xmlns:a16="http://schemas.microsoft.com/office/drawing/2014/main" val="2174133437"/>
                    </a:ext>
                  </a:extLst>
                </a:gridCol>
                <a:gridCol w="462199">
                  <a:extLst>
                    <a:ext uri="{9D8B030D-6E8A-4147-A177-3AD203B41FA5}">
                      <a16:colId xmlns:a16="http://schemas.microsoft.com/office/drawing/2014/main" val="3286552027"/>
                    </a:ext>
                  </a:extLst>
                </a:gridCol>
                <a:gridCol w="434605">
                  <a:extLst>
                    <a:ext uri="{9D8B030D-6E8A-4147-A177-3AD203B41FA5}">
                      <a16:colId xmlns:a16="http://schemas.microsoft.com/office/drawing/2014/main" val="1135788382"/>
                    </a:ext>
                  </a:extLst>
                </a:gridCol>
                <a:gridCol w="420808">
                  <a:extLst>
                    <a:ext uri="{9D8B030D-6E8A-4147-A177-3AD203B41FA5}">
                      <a16:colId xmlns:a16="http://schemas.microsoft.com/office/drawing/2014/main" val="3489799838"/>
                    </a:ext>
                  </a:extLst>
                </a:gridCol>
                <a:gridCol w="407011">
                  <a:extLst>
                    <a:ext uri="{9D8B030D-6E8A-4147-A177-3AD203B41FA5}">
                      <a16:colId xmlns:a16="http://schemas.microsoft.com/office/drawing/2014/main" val="1417785620"/>
                    </a:ext>
                  </a:extLst>
                </a:gridCol>
              </a:tblGrid>
              <a:tr h="13275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nnIntra</a:t>
                      </a: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ON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Lop2.1_bs128 vs LOP1.0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2032841"/>
                  </a:ext>
                </a:extLst>
              </a:tr>
              <a:tr h="1717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0125463"/>
                  </a:ext>
                </a:extLst>
              </a:tr>
              <a:tr h="1717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089557"/>
                  </a:ext>
                </a:extLst>
              </a:tr>
              <a:tr h="2227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848258"/>
                  </a:ext>
                </a:extLst>
              </a:tr>
              <a:tr h="2227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121080"/>
                  </a:ext>
                </a:extLst>
              </a:tr>
              <a:tr h="1717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27822"/>
                  </a:ext>
                </a:extLst>
              </a:tr>
              <a:tr h="1717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46136"/>
                  </a:ext>
                </a:extLst>
              </a:tr>
              <a:tr h="1717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-7.76%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271127"/>
                  </a:ext>
                </a:extLst>
              </a:tr>
              <a:tr h="2227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954211"/>
                  </a:ext>
                </a:extLst>
              </a:tr>
              <a:tr h="1717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707913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EFED9E-B15E-1113-8E2A-658BDEACC9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26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Fast Stage 3 training (Qualcomm)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1680"/>
            <a:ext cx="10582533" cy="248183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Architectures trained on HOP Stage 3 dataset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LOP2.0 (17.6 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kMAC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/pixel)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LOP2.1 (17.2 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kMAC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/pixel): 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</a:t>
            </a:r>
            <a:r>
              <a:rPr lang="es-E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N_Y": 13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"N_UV": 6, "</a:t>
            </a:r>
            <a:r>
              <a:rPr lang="es-E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C1_UV": 32,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LOP2.3 (17.1 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kMAC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/pixel):  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</a:t>
            </a:r>
            <a:r>
              <a:rPr lang="es-E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N_Y": 14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s-E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"N_UV": 4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"</a:t>
            </a:r>
            <a:r>
              <a:rPr lang="es-ES" sz="1800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C1_UV": 32,</a:t>
            </a:r>
            <a:r>
              <a:rPr lang="es-E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Training process: stage 2, weight 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yuv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: 6:1:1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Observation: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LOP2.3 provide better trade-off for luma/chroma balance comparing to LOP2.0 or LOP2.1</a:t>
            </a:r>
          </a:p>
          <a:p>
            <a:pPr marL="457200" lvl="2">
              <a:lnSpc>
                <a:spcPct val="96000"/>
              </a:lnSpc>
            </a:pP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81F3B0D-19A1-9F7A-36F5-22E96331E6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865067"/>
              </p:ext>
            </p:extLst>
          </p:nvPr>
        </p:nvGraphicFramePr>
        <p:xfrm>
          <a:off x="742435" y="4060589"/>
          <a:ext cx="4686299" cy="2023110"/>
        </p:xfrm>
        <a:graphic>
          <a:graphicData uri="http://schemas.openxmlformats.org/drawingml/2006/table">
            <a:tbl>
              <a:tblPr/>
              <a:tblGrid>
                <a:gridCol w="1038585">
                  <a:extLst>
                    <a:ext uri="{9D8B030D-6E8A-4147-A177-3AD203B41FA5}">
                      <a16:colId xmlns:a16="http://schemas.microsoft.com/office/drawing/2014/main" val="1936631914"/>
                    </a:ext>
                  </a:extLst>
                </a:gridCol>
                <a:gridCol w="636450">
                  <a:extLst>
                    <a:ext uri="{9D8B030D-6E8A-4147-A177-3AD203B41FA5}">
                      <a16:colId xmlns:a16="http://schemas.microsoft.com/office/drawing/2014/main" val="3995943877"/>
                    </a:ext>
                  </a:extLst>
                </a:gridCol>
                <a:gridCol w="636450">
                  <a:extLst>
                    <a:ext uri="{9D8B030D-6E8A-4147-A177-3AD203B41FA5}">
                      <a16:colId xmlns:a16="http://schemas.microsoft.com/office/drawing/2014/main" val="3322198317"/>
                    </a:ext>
                  </a:extLst>
                </a:gridCol>
                <a:gridCol w="636450">
                  <a:extLst>
                    <a:ext uri="{9D8B030D-6E8A-4147-A177-3AD203B41FA5}">
                      <a16:colId xmlns:a16="http://schemas.microsoft.com/office/drawing/2014/main" val="3770056519"/>
                    </a:ext>
                  </a:extLst>
                </a:gridCol>
                <a:gridCol w="598453">
                  <a:extLst>
                    <a:ext uri="{9D8B030D-6E8A-4147-A177-3AD203B41FA5}">
                      <a16:colId xmlns:a16="http://schemas.microsoft.com/office/drawing/2014/main" val="1439336928"/>
                    </a:ext>
                  </a:extLst>
                </a:gridCol>
                <a:gridCol w="579455">
                  <a:extLst>
                    <a:ext uri="{9D8B030D-6E8A-4147-A177-3AD203B41FA5}">
                      <a16:colId xmlns:a16="http://schemas.microsoft.com/office/drawing/2014/main" val="96196075"/>
                    </a:ext>
                  </a:extLst>
                </a:gridCol>
                <a:gridCol w="560456">
                  <a:extLst>
                    <a:ext uri="{9D8B030D-6E8A-4147-A177-3AD203B41FA5}">
                      <a16:colId xmlns:a16="http://schemas.microsoft.com/office/drawing/2014/main" val="2872586112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lop2.3 vs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2478757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1686002"/>
                  </a:ext>
                </a:extLst>
              </a:tr>
              <a:tr h="209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24453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27477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-7.13%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333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940322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289143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560961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-9.77%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543655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-10.41%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56858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75110D1-F1BE-B0A1-A1DB-E4A0C603E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024501"/>
              </p:ext>
            </p:extLst>
          </p:nvPr>
        </p:nvGraphicFramePr>
        <p:xfrm>
          <a:off x="6167220" y="4060588"/>
          <a:ext cx="4686299" cy="2023111"/>
        </p:xfrm>
        <a:graphic>
          <a:graphicData uri="http://schemas.openxmlformats.org/drawingml/2006/table">
            <a:tbl>
              <a:tblPr/>
              <a:tblGrid>
                <a:gridCol w="1038585">
                  <a:extLst>
                    <a:ext uri="{9D8B030D-6E8A-4147-A177-3AD203B41FA5}">
                      <a16:colId xmlns:a16="http://schemas.microsoft.com/office/drawing/2014/main" val="671632612"/>
                    </a:ext>
                  </a:extLst>
                </a:gridCol>
                <a:gridCol w="636450">
                  <a:extLst>
                    <a:ext uri="{9D8B030D-6E8A-4147-A177-3AD203B41FA5}">
                      <a16:colId xmlns:a16="http://schemas.microsoft.com/office/drawing/2014/main" val="177671301"/>
                    </a:ext>
                  </a:extLst>
                </a:gridCol>
                <a:gridCol w="636450">
                  <a:extLst>
                    <a:ext uri="{9D8B030D-6E8A-4147-A177-3AD203B41FA5}">
                      <a16:colId xmlns:a16="http://schemas.microsoft.com/office/drawing/2014/main" val="1494364066"/>
                    </a:ext>
                  </a:extLst>
                </a:gridCol>
                <a:gridCol w="636450">
                  <a:extLst>
                    <a:ext uri="{9D8B030D-6E8A-4147-A177-3AD203B41FA5}">
                      <a16:colId xmlns:a16="http://schemas.microsoft.com/office/drawing/2014/main" val="1198944164"/>
                    </a:ext>
                  </a:extLst>
                </a:gridCol>
                <a:gridCol w="598453">
                  <a:extLst>
                    <a:ext uri="{9D8B030D-6E8A-4147-A177-3AD203B41FA5}">
                      <a16:colId xmlns:a16="http://schemas.microsoft.com/office/drawing/2014/main" val="3579557378"/>
                    </a:ext>
                  </a:extLst>
                </a:gridCol>
                <a:gridCol w="579455">
                  <a:extLst>
                    <a:ext uri="{9D8B030D-6E8A-4147-A177-3AD203B41FA5}">
                      <a16:colId xmlns:a16="http://schemas.microsoft.com/office/drawing/2014/main" val="3653595866"/>
                    </a:ext>
                  </a:extLst>
                </a:gridCol>
                <a:gridCol w="560456">
                  <a:extLst>
                    <a:ext uri="{9D8B030D-6E8A-4147-A177-3AD203B41FA5}">
                      <a16:colId xmlns:a16="http://schemas.microsoft.com/office/drawing/2014/main" val="913767117"/>
                    </a:ext>
                  </a:extLst>
                </a:gridCol>
              </a:tblGrid>
              <a:tr h="15996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da-DK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lop2.3 vs lop2.0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895071"/>
                  </a:ext>
                </a:extLst>
              </a:tr>
              <a:tr h="2070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052982"/>
                  </a:ext>
                </a:extLst>
              </a:tr>
              <a:tr h="2070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148491"/>
                  </a:ext>
                </a:extLst>
              </a:tr>
              <a:tr h="2070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597549"/>
                  </a:ext>
                </a:extLst>
              </a:tr>
              <a:tr h="2070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986772"/>
                  </a:ext>
                </a:extLst>
              </a:tr>
              <a:tr h="2070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496916"/>
                  </a:ext>
                </a:extLst>
              </a:tr>
              <a:tr h="2070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7648354"/>
                  </a:ext>
                </a:extLst>
              </a:tr>
              <a:tr h="2070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216271"/>
                  </a:ext>
                </a:extLst>
              </a:tr>
              <a:tr h="2070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924845"/>
                  </a:ext>
                </a:extLst>
              </a:tr>
              <a:tr h="2070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41233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C3FD58-DF5E-461A-9DA0-6BA3A11AD65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83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Conclusion: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419537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Stage2 training results: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Dataset and training was done independently by Dolby/</a:t>
            </a:r>
            <a:r>
              <a:rPr lang="en-US" dirty="0" err="1"/>
              <a:t>Ittiam</a:t>
            </a:r>
            <a:r>
              <a:rPr lang="en-US" dirty="0"/>
              <a:t> and Qualcomm.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Original architecture (LOP2.0) was trained independently by Dolby/</a:t>
            </a:r>
            <a:r>
              <a:rPr lang="en-US" dirty="0" err="1"/>
              <a:t>Ittiam</a:t>
            </a:r>
            <a:r>
              <a:rPr lang="en-US" dirty="0"/>
              <a:t> and Qualcomm.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Dolby/</a:t>
            </a:r>
            <a:r>
              <a:rPr lang="en-US" sz="1600" dirty="0" err="1"/>
              <a:t>Ittiam</a:t>
            </a:r>
            <a:r>
              <a:rPr lang="en-US" sz="1600" dirty="0"/>
              <a:t> completed 2, inference ongoing.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Qualcomm continue training, training loss close to Dolby/</a:t>
            </a:r>
            <a:r>
              <a:rPr lang="en-US" sz="1600" dirty="0" err="1"/>
              <a:t>Ittiam</a:t>
            </a:r>
            <a:r>
              <a:rPr lang="en-US" sz="1600" dirty="0"/>
              <a:t>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Additional tests in QC: 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Batch size increase provides noticeable improvement is observed.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LOP2.3 architecture seems to provide better luma/chroma balance.</a:t>
            </a: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Fast Stage 3 training results: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Batch size increase :  {0.5%, 3.4%, 3.8%}  bd-rate gain.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LOP2.3 architecture:  0.2% luma gain, at cost of 0.2% chroma penalty on average .</a:t>
            </a:r>
          </a:p>
          <a:p>
            <a:pPr lvl="1">
              <a:lnSpc>
                <a:spcPct val="96000"/>
              </a:lnSpc>
            </a:pPr>
            <a:endParaRPr lang="en-US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Proposed Stage 3 training: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Stage 3 training follows the Stage 2 training process.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dirty="0"/>
              <a:t>Change Batch size to 128 and </a:t>
            </a:r>
            <a:r>
              <a:rPr lang="en-US" sz="1600" dirty="0" err="1"/>
              <a:t>lr</a:t>
            </a:r>
            <a:r>
              <a:rPr lang="en-US" sz="1600" dirty="0"/>
              <a:t> to  0.0004.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Adopt LOP2.3 (Combo) as unified </a:t>
            </a:r>
            <a:r>
              <a:rPr lang="en-US"/>
              <a:t>architecture.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90382D-1B8A-B7BB-A8B7-BAD74CDB59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03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EE1-0.x review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334625" cy="295452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EE1-0.x Review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800" b="1" u="sng" kern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EE1-0: </a:t>
            </a:r>
            <a:r>
              <a:rPr lang="en-US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Unified (single) LOP.2 model to be trained for Stage 3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b="1" u="sng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Fo</a:t>
            </a:r>
            <a:r>
              <a:rPr lang="en-US" b="1" u="sng" kern="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 Stage 1 and 2:</a:t>
            </a:r>
            <a:endParaRPr lang="en-US" b="1" u="sng" kern="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EE1-0.1</a:t>
            </a:r>
            <a:r>
              <a:rPr lang="en-US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Test </a:t>
            </a:r>
            <a:r>
              <a:rPr lang="en-CA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LOP filter architecture defined in </a:t>
            </a:r>
            <a:r>
              <a:rPr lang="en-CA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JVET-AE0281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Subtest EE1-0.2: </a:t>
            </a:r>
            <a:r>
              <a:rPr lang="en-CA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Optimize the headblock design of JVET-AE0281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Subtest EE1-0.3</a:t>
            </a:r>
            <a:r>
              <a:rPr lang="en-US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Combinations of model parameters in luma and chroma branches:</a:t>
            </a:r>
          </a:p>
          <a:p>
            <a:pPr marL="16573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N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UV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1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Y21</a:t>
            </a:r>
            <a:r>
              <a:rPr lang="en-US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C</a:t>
            </a:r>
            <a:r>
              <a:rPr lang="en-US" sz="1200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UV21</a:t>
            </a:r>
            <a:endParaRPr lang="en-US" kern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800" b="1" u="sng" kern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Sub-test EE1-0.4</a:t>
            </a:r>
            <a:r>
              <a:rPr lang="en-US" sz="1800" b="1" kern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US" sz="1800" kern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800" kern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Filter usage aspects for final model: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CA" kern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Combine interfaces for usage of HOP and LOP filters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CA" sz="1800" kern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Adaptive block sizes, </a:t>
            </a:r>
            <a:r>
              <a:rPr lang="en-US" sz="1800" kern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on/off control at low block level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BDA5DD-D5B2-8E27-A7C5-69F1C237F7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64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688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68891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47551" y="2711532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949580" y="2709747"/>
            <a:ext cx="437515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753495" y="1513863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cxnSpLocks/>
            <a:stCxn id="19" idx="3"/>
            <a:endCxn id="20" idx="1"/>
          </p:cNvCxnSpPr>
          <p:nvPr/>
        </p:nvCxnSpPr>
        <p:spPr>
          <a:xfrm flipV="1">
            <a:off x="2755550" y="3178656"/>
            <a:ext cx="194030" cy="50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1528465" y="1513863"/>
            <a:ext cx="719086" cy="1669821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615092" y="2559684"/>
            <a:ext cx="549980" cy="124615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 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472229" y="2711533"/>
            <a:ext cx="405546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>
            <a:cxnSpLocks/>
            <a:stCxn id="37" idx="3"/>
            <a:endCxn id="38" idx="1"/>
          </p:cNvCxnSpPr>
          <p:nvPr/>
        </p:nvCxnSpPr>
        <p:spPr>
          <a:xfrm>
            <a:off x="4165072" y="3182761"/>
            <a:ext cx="307157" cy="9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cxnSpLocks/>
            <a:stCxn id="20" idx="3"/>
            <a:endCxn id="37" idx="1"/>
          </p:cNvCxnSpPr>
          <p:nvPr/>
        </p:nvCxnSpPr>
        <p:spPr>
          <a:xfrm>
            <a:off x="3387095" y="3178656"/>
            <a:ext cx="227997" cy="41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cxnSpLocks/>
            <a:stCxn id="38" idx="3"/>
            <a:endCxn id="42" idx="1"/>
          </p:cNvCxnSpPr>
          <p:nvPr/>
        </p:nvCxnSpPr>
        <p:spPr>
          <a:xfrm>
            <a:off x="4877775" y="3183684"/>
            <a:ext cx="692790" cy="96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570565" y="2551283"/>
            <a:ext cx="71855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710273" y="2552401"/>
            <a:ext cx="631109" cy="129941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305969" y="2993505"/>
            <a:ext cx="3481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>
            <a:cxnSpLocks/>
            <a:stCxn id="43" idx="3"/>
            <a:endCxn id="48" idx="1"/>
          </p:cNvCxnSpPr>
          <p:nvPr/>
        </p:nvCxnSpPr>
        <p:spPr>
          <a:xfrm>
            <a:off x="7341382" y="3202108"/>
            <a:ext cx="2694608" cy="31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9500307" y="2739547"/>
            <a:ext cx="381948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0035990" y="273306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3, 4</a:t>
            </a:r>
          </a:p>
        </p:txBody>
      </p:sp>
      <p:cxnSp>
        <p:nvCxnSpPr>
          <p:cNvPr id="49" name="Straight Arrow Connector 48"/>
          <p:cNvCxnSpPr>
            <a:cxnSpLocks/>
          </p:cNvCxnSpPr>
          <p:nvPr/>
        </p:nvCxnSpPr>
        <p:spPr>
          <a:xfrm>
            <a:off x="8921810" y="3230434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0908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>
            <a:cxnSpLocks/>
          </p:cNvCxnSpPr>
          <p:nvPr/>
        </p:nvCxnSpPr>
        <p:spPr>
          <a:xfrm>
            <a:off x="10484721" y="321323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642271" y="177452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647773" y="4638625"/>
            <a:ext cx="512768" cy="73820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sp>
        <p:nvSpPr>
          <p:cNvPr id="57" name="Rectangle 56"/>
          <p:cNvSpPr/>
          <p:nvPr/>
        </p:nvSpPr>
        <p:spPr>
          <a:xfrm rot="5400000">
            <a:off x="1716128" y="281087"/>
            <a:ext cx="509478" cy="694680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27196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cxnSpLocks/>
            <a:stCxn id="57" idx="3"/>
            <a:endCxn id="4" idx="0"/>
          </p:cNvCxnSpPr>
          <p:nvPr/>
        </p:nvCxnSpPr>
        <p:spPr>
          <a:xfrm rot="5400000">
            <a:off x="1092320" y="290343"/>
            <a:ext cx="285725" cy="147137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0798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cxnSpLocks/>
            <a:stCxn id="58" idx="3"/>
            <a:endCxn id="4" idx="0"/>
          </p:cNvCxnSpPr>
          <p:nvPr/>
        </p:nvCxnSpPr>
        <p:spPr>
          <a:xfrm>
            <a:off x="499494" y="870935"/>
            <a:ext cx="2" cy="29795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450522" y="3009607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202523" y="1553471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250324" y="1749579"/>
            <a:ext cx="431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551882" y="4816261"/>
            <a:ext cx="881347" cy="39185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1522860" y="3183684"/>
            <a:ext cx="724691" cy="242902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640823" y="184071"/>
            <a:ext cx="5485421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JVET-AE0281: EE1-0 LOP.2 Low complexity </a:t>
            </a:r>
            <a:r>
              <a:rPr lang="en-150" dirty="0">
                <a:solidFill>
                  <a:srgbClr val="0070C0"/>
                </a:solidFill>
              </a:rPr>
              <a:t>u</a:t>
            </a:r>
            <a:r>
              <a:rPr lang="en-US" dirty="0" err="1">
                <a:solidFill>
                  <a:srgbClr val="0070C0"/>
                </a:solidFill>
              </a:rPr>
              <a:t>nified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150" dirty="0">
                <a:solidFill>
                  <a:srgbClr val="0070C0"/>
                </a:solidFill>
              </a:rPr>
              <a:t>f</a:t>
            </a:r>
            <a:r>
              <a:rPr lang="en-US" dirty="0" err="1">
                <a:solidFill>
                  <a:srgbClr val="0070C0"/>
                </a:solidFill>
              </a:rPr>
              <a:t>ilter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7528929" y="2551283"/>
            <a:ext cx="506842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8230542" y="2551283"/>
            <a:ext cx="506842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Y21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600" baseline="-25000" dirty="0">
              <a:solidFill>
                <a:srgbClr val="FF0000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8866256" y="2738239"/>
            <a:ext cx="489076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baseline="-25000" dirty="0">
                <a:solidFill>
                  <a:srgbClr val="FF0000"/>
                </a:solidFill>
              </a:rPr>
              <a:t>Y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E1E4E44-DC4D-EAE5-E903-3931CEBB8C9E}"/>
              </a:ext>
            </a:extLst>
          </p:cNvPr>
          <p:cNvSpPr/>
          <p:nvPr/>
        </p:nvSpPr>
        <p:spPr>
          <a:xfrm>
            <a:off x="5570565" y="4400264"/>
            <a:ext cx="71855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091E841-E1C6-1536-4FA8-A4AE88B8C75E}"/>
              </a:ext>
            </a:extLst>
          </p:cNvPr>
          <p:cNvSpPr/>
          <p:nvPr/>
        </p:nvSpPr>
        <p:spPr>
          <a:xfrm>
            <a:off x="6700395" y="4357465"/>
            <a:ext cx="660161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7D9ED16-0C97-8838-713A-BF995A96B4CA}"/>
              </a:ext>
            </a:extLst>
          </p:cNvPr>
          <p:cNvSpPr/>
          <p:nvPr/>
        </p:nvSpPr>
        <p:spPr>
          <a:xfrm>
            <a:off x="6306223" y="4785878"/>
            <a:ext cx="34817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D2516804-047E-3ACD-FA18-DD571F6D65C6}"/>
              </a:ext>
            </a:extLst>
          </p:cNvPr>
          <p:cNvCxnSpPr>
            <a:cxnSpLocks/>
            <a:stCxn id="69" idx="3"/>
            <a:endCxn id="73" idx="1"/>
          </p:cNvCxnSpPr>
          <p:nvPr/>
        </p:nvCxnSpPr>
        <p:spPr>
          <a:xfrm>
            <a:off x="7360556" y="4999491"/>
            <a:ext cx="2694357" cy="110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A87CCC1B-EB5C-A231-14C0-76E1BE2DF0AF}"/>
              </a:ext>
            </a:extLst>
          </p:cNvPr>
          <p:cNvSpPr/>
          <p:nvPr/>
        </p:nvSpPr>
        <p:spPr>
          <a:xfrm>
            <a:off x="9500306" y="4571512"/>
            <a:ext cx="381948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2EB16CA-A43D-130C-15F3-3AD14C2052E4}"/>
              </a:ext>
            </a:extLst>
          </p:cNvPr>
          <p:cNvSpPr/>
          <p:nvPr/>
        </p:nvSpPr>
        <p:spPr>
          <a:xfrm>
            <a:off x="10054913" y="453843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3, 2</a:t>
            </a: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E16A13A5-5DFE-1E25-6B81-EB8D34C91C2D}"/>
              </a:ext>
            </a:extLst>
          </p:cNvPr>
          <p:cNvCxnSpPr>
            <a:cxnSpLocks/>
          </p:cNvCxnSpPr>
          <p:nvPr/>
        </p:nvCxnSpPr>
        <p:spPr>
          <a:xfrm>
            <a:off x="8940733" y="503580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eft Brace 74">
            <a:extLst>
              <a:ext uri="{FF2B5EF4-FFF2-40B4-BE49-F238E27FC236}">
                <a16:creationId xmlns:a16="http://schemas.microsoft.com/office/drawing/2014/main" id="{EEF42789-6730-74EB-3C6F-6FCFD24EC2FB}"/>
              </a:ext>
            </a:extLst>
          </p:cNvPr>
          <p:cNvSpPr/>
          <p:nvPr/>
        </p:nvSpPr>
        <p:spPr>
          <a:xfrm rot="5400000">
            <a:off x="6351690" y="3332771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3DBAD36B-441D-2B2F-4679-390EABC18B8C}"/>
              </a:ext>
            </a:extLst>
          </p:cNvPr>
          <p:cNvSpPr/>
          <p:nvPr/>
        </p:nvSpPr>
        <p:spPr>
          <a:xfrm>
            <a:off x="7528929" y="4349411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E2E89F0-5E4F-9A22-9451-63845A2A8A74}"/>
              </a:ext>
            </a:extLst>
          </p:cNvPr>
          <p:cNvSpPr/>
          <p:nvPr/>
        </p:nvSpPr>
        <p:spPr>
          <a:xfrm>
            <a:off x="8231698" y="4355357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UV21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600" baseline="-25000" dirty="0">
              <a:solidFill>
                <a:srgbClr val="FF0000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D2DA6AA-8DB7-850E-571C-390FDF9EE1DF}"/>
              </a:ext>
            </a:extLst>
          </p:cNvPr>
          <p:cNvSpPr/>
          <p:nvPr/>
        </p:nvSpPr>
        <p:spPr>
          <a:xfrm>
            <a:off x="8866256" y="4543610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C</a:t>
            </a:r>
            <a:r>
              <a:rPr lang="en-US" sz="1600" baseline="-25000" dirty="0">
                <a:solidFill>
                  <a:srgbClr val="FF0000"/>
                </a:solidFill>
              </a:rPr>
              <a:t>UV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cxnSp>
        <p:nvCxnSpPr>
          <p:cNvPr id="84" name="Connector: Elbow 83">
            <a:extLst>
              <a:ext uri="{FF2B5EF4-FFF2-40B4-BE49-F238E27FC236}">
                <a16:creationId xmlns:a16="http://schemas.microsoft.com/office/drawing/2014/main" id="{CEFC9D15-AC8A-A464-EDC7-9267EF6BABC1}"/>
              </a:ext>
            </a:extLst>
          </p:cNvPr>
          <p:cNvCxnSpPr>
            <a:cxnSpLocks/>
            <a:endCxn id="68" idx="1"/>
          </p:cNvCxnSpPr>
          <p:nvPr/>
        </p:nvCxnSpPr>
        <p:spPr>
          <a:xfrm rot="16200000" flipH="1">
            <a:off x="4465171" y="3936896"/>
            <a:ext cx="1848982" cy="36180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DA2C5D16-5808-DC77-1BA0-819381941BD5}"/>
              </a:ext>
            </a:extLst>
          </p:cNvPr>
          <p:cNvCxnSpPr>
            <a:cxnSpLocks/>
            <a:stCxn id="73" idx="3"/>
            <a:endCxn id="81" idx="0"/>
          </p:cNvCxnSpPr>
          <p:nvPr/>
        </p:nvCxnSpPr>
        <p:spPr>
          <a:xfrm>
            <a:off x="10562912" y="5010586"/>
            <a:ext cx="233719" cy="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C6E03AA4-0E78-FAB6-B0F9-8A6DFD58BBFB}"/>
              </a:ext>
            </a:extLst>
          </p:cNvPr>
          <p:cNvCxnSpPr>
            <a:cxnSpLocks/>
            <a:stCxn id="81" idx="2"/>
            <a:endCxn id="54" idx="1"/>
          </p:cNvCxnSpPr>
          <p:nvPr/>
        </p:nvCxnSpPr>
        <p:spPr>
          <a:xfrm flipV="1">
            <a:off x="11188481" y="5007729"/>
            <a:ext cx="459292" cy="44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E99D2ABB-AABC-1CF8-734E-9290EBC4C1E4}"/>
              </a:ext>
            </a:extLst>
          </p:cNvPr>
          <p:cNvSpPr txBox="1"/>
          <p:nvPr/>
        </p:nvSpPr>
        <p:spPr>
          <a:xfrm>
            <a:off x="6377826" y="3633795"/>
            <a:ext cx="431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</a:t>
            </a:r>
            <a:r>
              <a:rPr lang="en-US" sz="1600" baseline="-250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endParaRPr lang="en-US" sz="1600" dirty="0"/>
          </a:p>
        </p:txBody>
      </p:sp>
      <p:cxnSp>
        <p:nvCxnSpPr>
          <p:cNvPr id="2" name="Elbow Connector 130">
            <a:extLst>
              <a:ext uri="{FF2B5EF4-FFF2-40B4-BE49-F238E27FC236}">
                <a16:creationId xmlns:a16="http://schemas.microsoft.com/office/drawing/2014/main" id="{6A7AA616-E4C2-0BA9-802B-9EFD58F11A9E}"/>
              </a:ext>
            </a:extLst>
          </p:cNvPr>
          <p:cNvCxnSpPr>
            <a:cxnSpLocks/>
          </p:cNvCxnSpPr>
          <p:nvPr/>
        </p:nvCxnSpPr>
        <p:spPr>
          <a:xfrm rot="16200000" flipH="1">
            <a:off x="4611737" y="-3834935"/>
            <a:ext cx="2747095" cy="10971583"/>
          </a:xfrm>
          <a:prstGeom prst="bentConnector3">
            <a:avLst>
              <a:gd name="adj1" fmla="val -581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111">
            <a:extLst>
              <a:ext uri="{FF2B5EF4-FFF2-40B4-BE49-F238E27FC236}">
                <a16:creationId xmlns:a16="http://schemas.microsoft.com/office/drawing/2014/main" id="{A36065B7-DC59-ECEA-0B53-7FE2536CBDE5}"/>
              </a:ext>
            </a:extLst>
          </p:cNvPr>
          <p:cNvCxnSpPr>
            <a:cxnSpLocks/>
            <a:stCxn id="57" idx="0"/>
            <a:endCxn id="34" idx="0"/>
          </p:cNvCxnSpPr>
          <p:nvPr/>
        </p:nvCxnSpPr>
        <p:spPr>
          <a:xfrm>
            <a:off x="2318207" y="628427"/>
            <a:ext cx="9036964" cy="4274676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7487E0D-0D4C-8AA1-E16E-3479284E1A9F}"/>
              </a:ext>
            </a:extLst>
          </p:cNvPr>
          <p:cNvCxnSpPr>
            <a:cxnSpLocks/>
            <a:stCxn id="62" idx="3"/>
            <a:endCxn id="53" idx="2"/>
          </p:cNvCxnSpPr>
          <p:nvPr/>
        </p:nvCxnSpPr>
        <p:spPr>
          <a:xfrm flipH="1" flipV="1">
            <a:off x="11896271" y="2464469"/>
            <a:ext cx="2219" cy="2965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Or 15">
            <a:extLst>
              <a:ext uri="{FF2B5EF4-FFF2-40B4-BE49-F238E27FC236}">
                <a16:creationId xmlns:a16="http://schemas.microsoft.com/office/drawing/2014/main" id="{1CA32875-6929-D08C-6FA8-847928CE23F2}"/>
              </a:ext>
            </a:extLst>
          </p:cNvPr>
          <p:cNvSpPr/>
          <p:nvPr/>
        </p:nvSpPr>
        <p:spPr>
          <a:xfrm>
            <a:off x="11379237" y="3110031"/>
            <a:ext cx="183680" cy="20925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F690BD5-B600-0F4F-2C9C-8B3DC22AF303}"/>
              </a:ext>
            </a:extLst>
          </p:cNvPr>
          <p:cNvCxnSpPr>
            <a:cxnSpLocks/>
          </p:cNvCxnSpPr>
          <p:nvPr/>
        </p:nvCxnSpPr>
        <p:spPr>
          <a:xfrm flipV="1">
            <a:off x="11260430" y="3207897"/>
            <a:ext cx="129967" cy="2075"/>
          </a:xfrm>
          <a:prstGeom prst="straightConnector1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27C2845-E49A-8CC9-4095-03ED39386BD3}"/>
              </a:ext>
            </a:extLst>
          </p:cNvPr>
          <p:cNvCxnSpPr>
            <a:cxnSpLocks/>
            <a:stCxn id="16" idx="6"/>
          </p:cNvCxnSpPr>
          <p:nvPr/>
        </p:nvCxnSpPr>
        <p:spPr>
          <a:xfrm flipV="1">
            <a:off x="11562917" y="3211005"/>
            <a:ext cx="147834" cy="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lowchart: Or 33">
            <a:extLst>
              <a:ext uri="{FF2B5EF4-FFF2-40B4-BE49-F238E27FC236}">
                <a16:creationId xmlns:a16="http://schemas.microsoft.com/office/drawing/2014/main" id="{AF98DC68-93EE-E650-A8A1-B5C6198A5E11}"/>
              </a:ext>
            </a:extLst>
          </p:cNvPr>
          <p:cNvSpPr/>
          <p:nvPr/>
        </p:nvSpPr>
        <p:spPr>
          <a:xfrm>
            <a:off x="11263331" y="4903103"/>
            <a:ext cx="183680" cy="20925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1868BE-D675-1119-1097-59539846FEDD}"/>
              </a:ext>
            </a:extLst>
          </p:cNvPr>
          <p:cNvSpPr/>
          <p:nvPr/>
        </p:nvSpPr>
        <p:spPr>
          <a:xfrm>
            <a:off x="245498" y="198277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D29930-2567-D544-1D11-DEF89FDAA745}"/>
              </a:ext>
            </a:extLst>
          </p:cNvPr>
          <p:cNvSpPr/>
          <p:nvPr/>
        </p:nvSpPr>
        <p:spPr>
          <a:xfrm>
            <a:off x="1020468" y="198277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6C5EC9B-387A-CC2E-A1B5-9C85EB1A34B4}"/>
              </a:ext>
            </a:extLst>
          </p:cNvPr>
          <p:cNvCxnSpPr>
            <a:cxnSpLocks/>
          </p:cNvCxnSpPr>
          <p:nvPr/>
        </p:nvCxnSpPr>
        <p:spPr>
          <a:xfrm>
            <a:off x="753495" y="235692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216D0AB-9702-79F8-FD66-719315A0EC82}"/>
              </a:ext>
            </a:extLst>
          </p:cNvPr>
          <p:cNvCxnSpPr>
            <a:cxnSpLocks/>
          </p:cNvCxnSpPr>
          <p:nvPr/>
        </p:nvCxnSpPr>
        <p:spPr>
          <a:xfrm>
            <a:off x="1515171" y="2356927"/>
            <a:ext cx="39465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16D534F-060A-8886-DE49-CBECC356D277}"/>
              </a:ext>
            </a:extLst>
          </p:cNvPr>
          <p:cNvSpPr/>
          <p:nvPr/>
        </p:nvSpPr>
        <p:spPr>
          <a:xfrm>
            <a:off x="247848" y="2777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2C9146F-CC02-D490-1461-DEC37EF3EEF2}"/>
              </a:ext>
            </a:extLst>
          </p:cNvPr>
          <p:cNvSpPr/>
          <p:nvPr/>
        </p:nvSpPr>
        <p:spPr>
          <a:xfrm>
            <a:off x="247847" y="3576941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C0BEDFC-066D-D1BA-8E59-6649DD5DC44D}"/>
              </a:ext>
            </a:extLst>
          </p:cNvPr>
          <p:cNvSpPr/>
          <p:nvPr/>
        </p:nvSpPr>
        <p:spPr>
          <a:xfrm>
            <a:off x="247847" y="4405053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917A352-EE72-49A0-65B3-A8C29DB1A0C9}"/>
              </a:ext>
            </a:extLst>
          </p:cNvPr>
          <p:cNvCxnSpPr>
            <a:cxnSpLocks/>
          </p:cNvCxnSpPr>
          <p:nvPr/>
        </p:nvCxnSpPr>
        <p:spPr>
          <a:xfrm>
            <a:off x="755846" y="314369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7BE0680-D35E-C48D-36A0-F20E2A953F3C}"/>
              </a:ext>
            </a:extLst>
          </p:cNvPr>
          <p:cNvCxnSpPr>
            <a:cxnSpLocks/>
          </p:cNvCxnSpPr>
          <p:nvPr/>
        </p:nvCxnSpPr>
        <p:spPr>
          <a:xfrm>
            <a:off x="755846" y="397181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0C170B1-7C04-9C63-E8D0-F73505A2E601}"/>
              </a:ext>
            </a:extLst>
          </p:cNvPr>
          <p:cNvCxnSpPr>
            <a:cxnSpLocks/>
            <a:stCxn id="27" idx="3"/>
          </p:cNvCxnSpPr>
          <p:nvPr/>
        </p:nvCxnSpPr>
        <p:spPr>
          <a:xfrm flipV="1">
            <a:off x="755846" y="4750024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25959B66-8F96-0055-C9A0-0D0FAC011DD2}"/>
              </a:ext>
            </a:extLst>
          </p:cNvPr>
          <p:cNvSpPr/>
          <p:nvPr/>
        </p:nvSpPr>
        <p:spPr>
          <a:xfrm>
            <a:off x="258416" y="5233164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21812015-90DA-14C0-13DD-1A6024D75F24}"/>
              </a:ext>
            </a:extLst>
          </p:cNvPr>
          <p:cNvCxnSpPr>
            <a:cxnSpLocks/>
            <a:stCxn id="46" idx="3"/>
          </p:cNvCxnSpPr>
          <p:nvPr/>
        </p:nvCxnSpPr>
        <p:spPr>
          <a:xfrm flipV="1">
            <a:off x="766415" y="5578135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2BAD2210-6BF6-A167-9F00-8A7A5CB6F65B}"/>
              </a:ext>
            </a:extLst>
          </p:cNvPr>
          <p:cNvCxnSpPr>
            <a:cxnSpLocks/>
            <a:stCxn id="80" idx="3"/>
          </p:cNvCxnSpPr>
          <p:nvPr/>
        </p:nvCxnSpPr>
        <p:spPr>
          <a:xfrm>
            <a:off x="1522860" y="3985168"/>
            <a:ext cx="3867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7CA3F5F-D75B-26DB-D871-9A283C2D6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925902"/>
              </p:ext>
            </p:extLst>
          </p:nvPr>
        </p:nvGraphicFramePr>
        <p:xfrm>
          <a:off x="6742293" y="648586"/>
          <a:ext cx="4394201" cy="1343025"/>
        </p:xfrm>
        <a:graphic>
          <a:graphicData uri="http://schemas.openxmlformats.org/drawingml/2006/table">
            <a:tbl>
              <a:tblPr/>
              <a:tblGrid>
                <a:gridCol w="611367">
                  <a:extLst>
                    <a:ext uri="{9D8B030D-6E8A-4147-A177-3AD203B41FA5}">
                      <a16:colId xmlns:a16="http://schemas.microsoft.com/office/drawing/2014/main" val="3057793205"/>
                    </a:ext>
                  </a:extLst>
                </a:gridCol>
                <a:gridCol w="668683">
                  <a:extLst>
                    <a:ext uri="{9D8B030D-6E8A-4147-A177-3AD203B41FA5}">
                      <a16:colId xmlns:a16="http://schemas.microsoft.com/office/drawing/2014/main" val="1118385781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470838649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967742829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392636102"/>
                    </a:ext>
                  </a:extLst>
                </a:gridCol>
                <a:gridCol w="668683">
                  <a:extLst>
                    <a:ext uri="{9D8B030D-6E8A-4147-A177-3AD203B41FA5}">
                      <a16:colId xmlns:a16="http://schemas.microsoft.com/office/drawing/2014/main" val="1579904476"/>
                    </a:ext>
                  </a:extLst>
                </a:gridCol>
                <a:gridCol w="611367">
                  <a:extLst>
                    <a:ext uri="{9D8B030D-6E8A-4147-A177-3AD203B41FA5}">
                      <a16:colId xmlns:a16="http://schemas.microsoft.com/office/drawing/2014/main" val="2305410070"/>
                    </a:ext>
                  </a:extLst>
                </a:gridCol>
              </a:tblGrid>
              <a:tr h="1905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Headblock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Backbone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35899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Chroma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28852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77578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9570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929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929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31428"/>
                  </a:ext>
                </a:extLst>
              </a:tr>
            </a:tbl>
          </a:graphicData>
        </a:graphic>
      </p:graphicFrame>
      <p:sp>
        <p:nvSpPr>
          <p:cNvPr id="79" name="Rectangle 78">
            <a:extLst>
              <a:ext uri="{FF2B5EF4-FFF2-40B4-BE49-F238E27FC236}">
                <a16:creationId xmlns:a16="http://schemas.microsoft.com/office/drawing/2014/main" id="{8DE850D2-5E98-C064-DC9C-1ECED77DB815}"/>
              </a:ext>
            </a:extLst>
          </p:cNvPr>
          <p:cNvSpPr/>
          <p:nvPr/>
        </p:nvSpPr>
        <p:spPr>
          <a:xfrm>
            <a:off x="1023012" y="275971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88EF666-66CC-AFCE-90EA-3EB11AFA2459}"/>
              </a:ext>
            </a:extLst>
          </p:cNvPr>
          <p:cNvSpPr/>
          <p:nvPr/>
        </p:nvSpPr>
        <p:spPr>
          <a:xfrm>
            <a:off x="1014861" y="3640196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25D046F5-386C-FCDA-5FAB-4307A954768D}"/>
              </a:ext>
            </a:extLst>
          </p:cNvPr>
          <p:cNvSpPr/>
          <p:nvPr/>
        </p:nvSpPr>
        <p:spPr>
          <a:xfrm>
            <a:off x="1005779" y="442241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E377E8A-7356-10F9-F761-749C7369547B}"/>
              </a:ext>
            </a:extLst>
          </p:cNvPr>
          <p:cNvSpPr/>
          <p:nvPr/>
        </p:nvSpPr>
        <p:spPr>
          <a:xfrm>
            <a:off x="1014861" y="526773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600" dirty="0">
                <a:solidFill>
                  <a:schemeClr val="tx1"/>
                </a:solidFill>
              </a:rPr>
              <a:t>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8A2B38D9-751A-AA96-F6B4-A9EB76E6AFD4}"/>
              </a:ext>
            </a:extLst>
          </p:cNvPr>
          <p:cNvCxnSpPr>
            <a:cxnSpLocks/>
          </p:cNvCxnSpPr>
          <p:nvPr/>
        </p:nvCxnSpPr>
        <p:spPr>
          <a:xfrm>
            <a:off x="1490787" y="4737559"/>
            <a:ext cx="41031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175B1311-53EA-7CAC-0E56-F6D9EA4C53FF}"/>
              </a:ext>
            </a:extLst>
          </p:cNvPr>
          <p:cNvCxnSpPr>
            <a:cxnSpLocks/>
          </p:cNvCxnSpPr>
          <p:nvPr/>
        </p:nvCxnSpPr>
        <p:spPr>
          <a:xfrm>
            <a:off x="1516502" y="3117042"/>
            <a:ext cx="384600" cy="35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F3C3DA3E-C8BF-4FE7-A720-DA2F623D2A3B}"/>
              </a:ext>
            </a:extLst>
          </p:cNvPr>
          <p:cNvGrpSpPr/>
          <p:nvPr/>
        </p:nvGrpSpPr>
        <p:grpSpPr>
          <a:xfrm>
            <a:off x="1889265" y="5160443"/>
            <a:ext cx="3852043" cy="1701339"/>
            <a:chOff x="1889265" y="5124933"/>
            <a:chExt cx="3852043" cy="1701339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DE9E5EA3-9FBF-21E6-E9DB-9558965A9B4B}"/>
                </a:ext>
              </a:extLst>
            </p:cNvPr>
            <p:cNvSpPr/>
            <p:nvPr/>
          </p:nvSpPr>
          <p:spPr>
            <a:xfrm>
              <a:off x="1889265" y="5897818"/>
              <a:ext cx="217583" cy="59284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[</a:t>
              </a:r>
              <a:r>
                <a:rPr lang="en-US" sz="1050" dirty="0" err="1">
                  <a:solidFill>
                    <a:srgbClr val="FF0000"/>
                  </a:solidFill>
                </a:rPr>
                <a:t>C</a:t>
              </a:r>
              <a:r>
                <a:rPr lang="en-US" sz="1050" dirty="0" err="1">
                  <a:solidFill>
                    <a:schemeClr val="tx1"/>
                  </a:solidFill>
                </a:rPr>
                <a:t>,h,w</a:t>
              </a:r>
              <a:r>
                <a:rPr lang="en-US" sz="1050" dirty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7E95DF2D-3A98-D19E-67F7-52FFB1F17616}"/>
                </a:ext>
              </a:extLst>
            </p:cNvPr>
            <p:cNvSpPr/>
            <p:nvPr/>
          </p:nvSpPr>
          <p:spPr>
            <a:xfrm>
              <a:off x="3324821" y="5767443"/>
              <a:ext cx="327485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sz="1050" dirty="0">
                  <a:solidFill>
                    <a:schemeClr val="tx1"/>
                  </a:solidFill>
                </a:rPr>
                <a:t>+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602C974D-27AA-5E5A-3226-1A3C84B7C5DC}"/>
                </a:ext>
              </a:extLst>
            </p:cNvPr>
            <p:cNvSpPr/>
            <p:nvPr/>
          </p:nvSpPr>
          <p:spPr>
            <a:xfrm>
              <a:off x="2403459" y="5767443"/>
              <a:ext cx="339617" cy="85172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cxnSp>
          <p:nvCxnSpPr>
            <p:cNvPr id="94" name="Elbow Connector 92">
              <a:extLst>
                <a:ext uri="{FF2B5EF4-FFF2-40B4-BE49-F238E27FC236}">
                  <a16:creationId xmlns:a16="http://schemas.microsoft.com/office/drawing/2014/main" id="{BC3EA198-F138-4300-3B52-413BC0DE3318}"/>
                </a:ext>
              </a:extLst>
            </p:cNvPr>
            <p:cNvCxnSpPr>
              <a:cxnSpLocks/>
              <a:stCxn id="93" idx="3"/>
              <a:endCxn id="92" idx="1"/>
            </p:cNvCxnSpPr>
            <p:nvPr/>
          </p:nvCxnSpPr>
          <p:spPr>
            <a:xfrm>
              <a:off x="2743076" y="6193304"/>
              <a:ext cx="581745" cy="1270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BB4F0268-1A0F-0EAF-4D22-DBAA17DA7364}"/>
                </a:ext>
              </a:extLst>
            </p:cNvPr>
            <p:cNvCxnSpPr>
              <a:cxnSpLocks/>
              <a:stCxn id="92" idx="3"/>
              <a:endCxn id="171" idx="2"/>
            </p:cNvCxnSpPr>
            <p:nvPr/>
          </p:nvCxnSpPr>
          <p:spPr>
            <a:xfrm flipV="1">
              <a:off x="3652306" y="6189861"/>
              <a:ext cx="1520022" cy="344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C56A3030-9548-3845-AF28-D37B7E0CF057}"/>
                </a:ext>
              </a:extLst>
            </p:cNvPr>
            <p:cNvSpPr/>
            <p:nvPr/>
          </p:nvSpPr>
          <p:spPr>
            <a:xfrm>
              <a:off x="3783724" y="5712021"/>
              <a:ext cx="327485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rgbClr val="0070C0"/>
                  </a:solidFill>
                </a:rPr>
                <a:t>sep</a:t>
              </a:r>
              <a:r>
                <a:rPr lang="en-US" sz="1050" dirty="0" err="1">
                  <a:solidFill>
                    <a:schemeClr val="tx1"/>
                  </a:solidFill>
                </a:rPr>
                <a:t>CONV</a:t>
              </a:r>
              <a:r>
                <a:rPr lang="en-US" sz="1050" dirty="0">
                  <a:solidFill>
                    <a:schemeClr val="tx1"/>
                  </a:solidFill>
                </a:rPr>
                <a:t>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3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248A5937-6F64-0721-32CB-8EDD113BA40C}"/>
                </a:ext>
              </a:extLst>
            </p:cNvPr>
            <p:cNvSpPr/>
            <p:nvPr/>
          </p:nvSpPr>
          <p:spPr>
            <a:xfrm>
              <a:off x="4211044" y="5712021"/>
              <a:ext cx="345426" cy="9885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rgbClr val="0070C0"/>
                  </a:solidFill>
                </a:rPr>
                <a:t>sep</a:t>
              </a:r>
              <a:r>
                <a:rPr lang="en-US" sz="1050" dirty="0" err="1">
                  <a:solidFill>
                    <a:schemeClr val="tx1"/>
                  </a:solidFill>
                </a:rPr>
                <a:t>CONV</a:t>
              </a:r>
              <a:r>
                <a:rPr lang="en-US" sz="1050" dirty="0">
                  <a:solidFill>
                    <a:schemeClr val="tx1"/>
                  </a:solidFill>
                </a:rPr>
                <a:t> 3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baseline="-25000" dirty="0">
                  <a:solidFill>
                    <a:srgbClr val="FF0000"/>
                  </a:solidFill>
                </a:rPr>
                <a:t>21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rgbClr val="FF0000"/>
                </a:solidFill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60C93CA-E9D1-0454-1D51-AA1588470E3F}"/>
                </a:ext>
              </a:extLst>
            </p:cNvPr>
            <p:cNvSpPr/>
            <p:nvPr/>
          </p:nvSpPr>
          <p:spPr>
            <a:xfrm>
              <a:off x="2890048" y="5813328"/>
              <a:ext cx="287062" cy="74208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 err="1">
                  <a:solidFill>
                    <a:schemeClr val="tx1"/>
                  </a:solidFill>
                </a:rPr>
                <a:t>PReLU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6BDB029A-F678-4101-30D6-CA0263A56B97}"/>
                </a:ext>
              </a:extLst>
            </p:cNvPr>
            <p:cNvSpPr/>
            <p:nvPr/>
          </p:nvSpPr>
          <p:spPr>
            <a:xfrm>
              <a:off x="2276008" y="5124933"/>
              <a:ext cx="2761928" cy="1701339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FAC9CBA3-CC13-8EB0-E28B-BFC1DAFBD177}"/>
                </a:ext>
              </a:extLst>
            </p:cNvPr>
            <p:cNvSpPr/>
            <p:nvPr/>
          </p:nvSpPr>
          <p:spPr>
            <a:xfrm>
              <a:off x="2954850" y="5243581"/>
              <a:ext cx="1430420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tx1"/>
                  </a:solidFill>
                </a:rPr>
                <a:t>Back Bone Block </a:t>
              </a:r>
              <a:r>
                <a:rPr lang="en-US" sz="900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2A508758-8B6B-22F6-CA4E-1A2D0470B7D7}"/>
                </a:ext>
              </a:extLst>
            </p:cNvPr>
            <p:cNvSpPr/>
            <p:nvPr/>
          </p:nvSpPr>
          <p:spPr>
            <a:xfrm>
              <a:off x="5499732" y="5905443"/>
              <a:ext cx="241576" cy="57263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[</a:t>
              </a:r>
              <a:r>
                <a:rPr lang="en-US" sz="1050" dirty="0" err="1">
                  <a:solidFill>
                    <a:srgbClr val="FF0000"/>
                  </a:solidFill>
                </a:rPr>
                <a:t>C</a:t>
              </a:r>
              <a:r>
                <a:rPr lang="en-US" sz="1050" dirty="0" err="1">
                  <a:solidFill>
                    <a:schemeClr val="tx1"/>
                  </a:solidFill>
                </a:rPr>
                <a:t>,h,w</a:t>
              </a:r>
              <a:r>
                <a:rPr lang="en-US" sz="1050" dirty="0">
                  <a:solidFill>
                    <a:schemeClr val="tx1"/>
                  </a:solidFill>
                </a:rPr>
                <a:t>]</a:t>
              </a:r>
            </a:p>
          </p:txBody>
        </p:sp>
        <p:cxnSp>
          <p:nvCxnSpPr>
            <p:cNvPr id="104" name="Straight Arrow Connector 103">
              <a:extLst>
                <a:ext uri="{FF2B5EF4-FFF2-40B4-BE49-F238E27FC236}">
                  <a16:creationId xmlns:a16="http://schemas.microsoft.com/office/drawing/2014/main" id="{4C8939CC-04B9-524A-253E-49EB67DC2363}"/>
                </a:ext>
              </a:extLst>
            </p:cNvPr>
            <p:cNvCxnSpPr>
              <a:cxnSpLocks/>
              <a:stCxn id="91" idx="3"/>
              <a:endCxn id="93" idx="1"/>
            </p:cNvCxnSpPr>
            <p:nvPr/>
          </p:nvCxnSpPr>
          <p:spPr>
            <a:xfrm flipV="1">
              <a:off x="2106848" y="6193304"/>
              <a:ext cx="296611" cy="93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Connector: Elbow 168">
              <a:extLst>
                <a:ext uri="{FF2B5EF4-FFF2-40B4-BE49-F238E27FC236}">
                  <a16:creationId xmlns:a16="http://schemas.microsoft.com/office/drawing/2014/main" id="{7B5005C9-7C65-2C18-9A3A-BEA419C02959}"/>
                </a:ext>
              </a:extLst>
            </p:cNvPr>
            <p:cNvCxnSpPr>
              <a:cxnSpLocks/>
              <a:stCxn id="91" idx="0"/>
              <a:endCxn id="171" idx="0"/>
            </p:cNvCxnSpPr>
            <p:nvPr/>
          </p:nvCxnSpPr>
          <p:spPr>
            <a:xfrm rot="16200000" flipH="1">
              <a:off x="3539736" y="4356138"/>
              <a:ext cx="187417" cy="3270777"/>
            </a:xfrm>
            <a:prstGeom prst="bentConnector3">
              <a:avLst>
                <a:gd name="adj1" fmla="val -17968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Flowchart: Or 170">
              <a:extLst>
                <a:ext uri="{FF2B5EF4-FFF2-40B4-BE49-F238E27FC236}">
                  <a16:creationId xmlns:a16="http://schemas.microsoft.com/office/drawing/2014/main" id="{8635AE1F-5ECC-DB48-94E1-3457F3A02F7D}"/>
                </a:ext>
              </a:extLst>
            </p:cNvPr>
            <p:cNvSpPr/>
            <p:nvPr/>
          </p:nvSpPr>
          <p:spPr>
            <a:xfrm>
              <a:off x="5172328" y="6085235"/>
              <a:ext cx="193012" cy="209252"/>
            </a:xfrm>
            <a:prstGeom prst="flowChartOr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80" name="Straight Arrow Connector 179">
              <a:extLst>
                <a:ext uri="{FF2B5EF4-FFF2-40B4-BE49-F238E27FC236}">
                  <a16:creationId xmlns:a16="http://schemas.microsoft.com/office/drawing/2014/main" id="{B6F577DA-BE53-655D-5C74-2BFFC0FCFD22}"/>
                </a:ext>
              </a:extLst>
            </p:cNvPr>
            <p:cNvCxnSpPr>
              <a:cxnSpLocks/>
              <a:stCxn id="171" idx="6"/>
              <a:endCxn id="102" idx="1"/>
            </p:cNvCxnSpPr>
            <p:nvPr/>
          </p:nvCxnSpPr>
          <p:spPr>
            <a:xfrm>
              <a:off x="5365340" y="6189861"/>
              <a:ext cx="134392" cy="19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B599549-8C72-871E-B2A5-5B134D418689}"/>
                </a:ext>
              </a:extLst>
            </p:cNvPr>
            <p:cNvSpPr/>
            <p:nvPr/>
          </p:nvSpPr>
          <p:spPr>
            <a:xfrm>
              <a:off x="4664332" y="5798033"/>
              <a:ext cx="277097" cy="7726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050" dirty="0">
                  <a:solidFill>
                    <a:schemeClr val="tx1"/>
                  </a:solidFill>
                </a:rPr>
                <a:t>CONV 1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050" dirty="0">
                  <a:solidFill>
                    <a:schemeClr val="tx1"/>
                  </a:solidFill>
                </a:rPr>
                <a:t>1 </a:t>
              </a:r>
              <a:r>
                <a:rPr lang="en-US" sz="1050" dirty="0">
                  <a:solidFill>
                    <a:srgbClr val="FF0000"/>
                  </a:solidFill>
                </a:rPr>
                <a:t>C</a:t>
              </a:r>
              <a:r>
                <a:rPr lang="en-US" sz="105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05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05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B6FC157-FBD5-6DC1-8185-7C8357922A9C}"/>
              </a:ext>
            </a:extLst>
          </p:cNvPr>
          <p:cNvSpPr txBox="1"/>
          <p:nvPr/>
        </p:nvSpPr>
        <p:spPr>
          <a:xfrm>
            <a:off x="2944825" y="701287"/>
            <a:ext cx="31257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Complexity: 17.6 </a:t>
            </a: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kMAC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/pixel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DF2C0C-DFA2-149C-642D-BBECE4F45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JVET-AF0043-LOP-EE1</a:t>
            </a:r>
          </a:p>
        </p:txBody>
      </p:sp>
    </p:spTree>
    <p:extLst>
      <p:ext uri="{BB962C8B-B14F-4D97-AF65-F5344CB8AC3E}">
        <p14:creationId xmlns:p14="http://schemas.microsoft.com/office/powerpoint/2010/main" val="2050882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Conclusion of LOP.2 Stage 1 training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05498"/>
            <a:ext cx="10582533" cy="469776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Stage 1 Activity: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ea typeface="SimSun" panose="02010600030101010101" pitchFamily="2" charset="-122"/>
              </a:rPr>
              <a:t>Presented on 08/09/2023 Telco, uploaded as JVET-AF0043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ea typeface="SimSun" panose="02010600030101010101" pitchFamily="2" charset="-122"/>
              </a:rPr>
              <a:t>Conclusion from Stage 1 training: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Initial architecture and training of JVET-AE0281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Training procedure was refined: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16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max_epochs</a:t>
            </a: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130, "</a:t>
            </a:r>
            <a:r>
              <a:rPr lang="en-US" sz="16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126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16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lr_scheduler</a:t>
            </a: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 : { "milestones" : [120,  123, 126] }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“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component_loss_weightings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 : [12,2]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Training scripts and models were shared on EE1-0 branch</a:t>
            </a: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Sadl int16 weights and biases quantized using flat q11 </a:t>
            </a:r>
          </a:p>
          <a:p>
            <a:pPr lvl="1">
              <a:lnSpc>
                <a:spcPct val="96000"/>
              </a:lnSpc>
            </a:pPr>
            <a:endParaRPr lang="en-US" sz="2000" dirty="0"/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Agreement on Stage 2 training: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Stage 2 dataset produced with float model LOP2.0 (JVET-AE0281)</a:t>
            </a: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Training procedure: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max_epochs</a:t>
            </a: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60, "</a:t>
            </a:r>
            <a:r>
              <a:rPr lang="en-US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58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lr_scheduler</a:t>
            </a: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 : { "milestones" : [55,  57, 58]}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“</a:t>
            </a:r>
            <a:r>
              <a:rPr lang="en-US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component_loss_weightings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 : [12,2]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F95C007-4EEF-89EC-A930-8AEAF95A16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797273"/>
              </p:ext>
            </p:extLst>
          </p:nvPr>
        </p:nvGraphicFramePr>
        <p:xfrm>
          <a:off x="8120449" y="1195996"/>
          <a:ext cx="3083260" cy="2424662"/>
        </p:xfrm>
        <a:graphic>
          <a:graphicData uri="http://schemas.openxmlformats.org/drawingml/2006/table">
            <a:tbl>
              <a:tblPr firstRow="1" firstCol="1" bandRow="1"/>
              <a:tblGrid>
                <a:gridCol w="765389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776241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776241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765389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313073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_st1_float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150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Train YUV loss = 12:1:1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409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All Intra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409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295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-9.83%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-11.36%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295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-11.88%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-9.67%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295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-11.44%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-10.61%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295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-12.32%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-13.08%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409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-5.98%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-11.67%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-13.49%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409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-4.43%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-11.48%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-11.61%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295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-4.70%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-11.12%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-13.39%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7084FCA-C39B-A3FE-07EC-B8CE728B7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640838"/>
              </p:ext>
            </p:extLst>
          </p:nvPr>
        </p:nvGraphicFramePr>
        <p:xfrm>
          <a:off x="8125067" y="3892531"/>
          <a:ext cx="3078642" cy="2352460"/>
        </p:xfrm>
        <a:graphic>
          <a:graphicData uri="http://schemas.openxmlformats.org/drawingml/2006/table">
            <a:tbl>
              <a:tblPr firstRow="1" firstCol="1" bandRow="1"/>
              <a:tblGrid>
                <a:gridCol w="764243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775078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775078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764243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303595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_st1_int16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150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Train YUV loss = 12:1:1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337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All Intra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337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22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-4.03%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-9.82%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-11.24%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22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-4.02%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-11.84%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-9.55%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22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-3.97%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-11.35%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-10.44%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22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-4.25%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-12.33%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-13.05%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33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-5.89%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-11.59%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-13.50%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33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-4.37%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-11.43%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-11.52%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22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-4.53%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-11.04%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-13.23%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AFAB7-A740-E139-E285-C17F3B40687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17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Stage 2 training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7858"/>
            <a:ext cx="10582533" cy="697280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Stage 2 dataset preparation: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Stage 2 dataset production followed HOP guidelines.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EE1-0 SW was used to dump training data: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NNVC6.0rc + updated SADL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--</a:t>
            </a:r>
            <a:r>
              <a:rPr lang="en-US" sz="16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NnlfHopDebugOption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=1 --</a:t>
            </a:r>
            <a:r>
              <a:rPr lang="en-US" sz="16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NnlfOption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=4 --</a:t>
            </a:r>
            <a:r>
              <a:rPr lang="en-US" sz="16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NnlfHop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=1 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--</a:t>
            </a:r>
            <a:r>
              <a:rPr lang="en-US" sz="16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NnlfHopModelName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=</a:t>
            </a: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“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  <a:hlinkClick r:id="rId2"/>
              </a:rPr>
              <a:t>model_st1_lop2.0_float.sadl</a:t>
            </a: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Model was shared on EE1.0 repository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Dataset was produced independently by participants (Dolby/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Ittiam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Qualcomm)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Average bd-rate difference between produced datasets: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2">
              <a:lnSpc>
                <a:spcPct val="96000"/>
              </a:lnSpc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Observed difference between dataset was found to be acceptable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D702EDF-63BB-AA84-C2B4-1F0C6C2552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977534"/>
              </p:ext>
            </p:extLst>
          </p:nvPr>
        </p:nvGraphicFramePr>
        <p:xfrm>
          <a:off x="3868097" y="3586855"/>
          <a:ext cx="2717800" cy="971550"/>
        </p:xfrm>
        <a:graphic>
          <a:graphicData uri="http://schemas.openxmlformats.org/drawingml/2006/table">
            <a:tbl>
              <a:tblPr/>
              <a:tblGrid>
                <a:gridCol w="889000">
                  <a:extLst>
                    <a:ext uri="{9D8B030D-6E8A-4147-A177-3AD203B41FA5}">
                      <a16:colId xmlns:a16="http://schemas.microsoft.com/office/drawing/2014/main" val="7237274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4009997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9030012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015870470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QC vs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Ittiam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/Dolby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Average BD-Rate difference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749534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2884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BVI-DVC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1263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BVI-DVC valid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27656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TVD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386789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E27DD9-46CC-EE8E-4E0E-DA38695454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84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Stage 2 training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1680"/>
            <a:ext cx="10582533" cy="720902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Stage 2 training: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EE1-0 training SW and LOP2.0 model was trained with following implementation: 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  <a:hlinkClick r:id="rId2"/>
              </a:rPr>
              <a:t>model_AE0281.py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Training was conducted independently by Dolby/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Ittiam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and Qualcomm.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Trained architectures: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LOP2.0:  (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Ittiam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/Dolby and Qualcomm):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  <a:hlinkClick r:id="rId3"/>
              </a:rPr>
              <a:t>model_lop2.0.json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s-E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"N_Y": 12, "N_UV": 6, "C1_UV": 48.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Complexity: 17.6 </a:t>
            </a:r>
            <a:r>
              <a:rPr lang="en-US" sz="16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kMAC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/pixel.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LOP2.3 (Combo): (Qualcomm, 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Ittiam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/Dolby):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  <a:hlinkClick r:id="rId3"/>
              </a:rPr>
              <a:t>model_lop2.0.json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+ </a:t>
            </a:r>
            <a:r>
              <a:rPr lang="es-E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"N_Y": 14, "N_UV": 4, "C1_UV": 32.</a:t>
            </a:r>
          </a:p>
          <a:p>
            <a:pPr marL="1657350" lvl="4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Complexity: 17.1 </a:t>
            </a:r>
            <a:r>
              <a:rPr lang="en-US" sz="16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kMAC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/pixel.</a:t>
            </a: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Training adjustment: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</a:t>
            </a:r>
            <a:r>
              <a:rPr lang="en-US" sz="16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batch_size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": 64, 128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</a:t>
            </a:r>
            <a:r>
              <a:rPr lang="en-US" sz="16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lr</a:t>
            </a:r>
            <a:r>
              <a:rPr lang="en-US" sz="16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": 0.0001, 0.0004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16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max_epochs</a:t>
            </a: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60 </a:t>
            </a:r>
            <a:r>
              <a:rPr lang="en-US" sz="1600" i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-&gt; 65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16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58 </a:t>
            </a:r>
            <a:r>
              <a:rPr lang="en-US" sz="1600" i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-&gt; 63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16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lr_scheduler</a:t>
            </a:r>
            <a:r>
              <a:rPr lang="en-US" sz="16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 : { "milestones" : [55,  57, 58]} </a:t>
            </a:r>
            <a:r>
              <a:rPr lang="en-US" sz="1600" i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-&gt; { "milestones" : [60,  62, 63]} </a:t>
            </a: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16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endParaRPr lang="en-US" sz="20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81AB7F-3B2E-8317-36CD-A09C32B4E5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7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Stage 2 training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5347856" y="1460635"/>
            <a:ext cx="6430930" cy="212712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1600" b="1" u="sng" kern="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Dolby+Ittiam</a:t>
            </a:r>
            <a:r>
              <a:rPr lang="en-150" sz="16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6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</a:t>
            </a:r>
            <a:r>
              <a:rPr lang="en-150" sz="1600" b="1" u="sng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tage-2 training </a:t>
            </a:r>
            <a:r>
              <a:rPr lang="en-150" sz="1600" b="1" u="sng" kern="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compeleted</a:t>
            </a:r>
            <a:r>
              <a:rPr lang="en-US" sz="1600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r>
              <a:rPr lang="en-150" sz="1600" b="1" kern="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150" sz="1600" kern="0" dirty="0">
                <a:latin typeface="Calibri" panose="020F0502020204030204" pitchFamily="34" charset="0"/>
                <a:ea typeface="SimSun" panose="02010600030101010101" pitchFamily="2" charset="-122"/>
              </a:rPr>
              <a:t>6 days on Nvidia RTX 4090 </a:t>
            </a:r>
            <a:endParaRPr lang="en-150" sz="1600" kern="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1600" kern="0" dirty="0">
                <a:latin typeface="Calibri" panose="020F0502020204030204" pitchFamily="34" charset="0"/>
                <a:ea typeface="SimSun" panose="02010600030101010101" pitchFamily="2" charset="-122"/>
              </a:rPr>
              <a:t>Completed 60 epochs as per aligned stage-2 schedule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“</a:t>
            </a:r>
            <a:r>
              <a:rPr lang="en-150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max_epoch</a:t>
            </a:r>
            <a:r>
              <a:rPr lang="en-150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 : 60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 : </a:t>
            </a:r>
            <a:r>
              <a:rPr lang="en-150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58 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lr_scheduler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 : [5</a:t>
            </a:r>
            <a:r>
              <a:rPr lang="en-150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  5</a:t>
            </a:r>
            <a:r>
              <a:rPr lang="en-150" sz="1600" dirty="0">
                <a:latin typeface="Calibri" panose="020F0502020204030204" pitchFamily="34" charset="0"/>
                <a:ea typeface="Calibri" panose="020F0502020204030204" pitchFamily="34" charset="0"/>
              </a:rPr>
              <a:t>7,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150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58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]</a:t>
            </a:r>
            <a:r>
              <a:rPr lang="en-150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endParaRPr lang="en-150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1600" dirty="0">
                <a:latin typeface="Calibri" panose="020F0502020204030204" pitchFamily="34" charset="0"/>
                <a:ea typeface="Calibri" panose="020F0502020204030204" pitchFamily="34" charset="0"/>
              </a:rPr>
              <a:t>“</a:t>
            </a:r>
            <a:r>
              <a:rPr lang="en-150" sz="1600" dirty="0" err="1">
                <a:latin typeface="Calibri" panose="020F0502020204030204" pitchFamily="34" charset="0"/>
                <a:ea typeface="Calibri" panose="020F0502020204030204" pitchFamily="34" charset="0"/>
              </a:rPr>
              <a:t>component_loss_weightings</a:t>
            </a:r>
            <a:r>
              <a:rPr lang="en-150" sz="1600" dirty="0">
                <a:latin typeface="Calibri" panose="020F0502020204030204" pitchFamily="34" charset="0"/>
                <a:ea typeface="Calibri" panose="020F0502020204030204" pitchFamily="34" charset="0"/>
              </a:rPr>
              <a:t>” : </a:t>
            </a:r>
            <a:r>
              <a:rPr lang="en-150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[12,2]</a:t>
            </a:r>
          </a:p>
          <a:p>
            <a:pPr marL="12001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1600" dirty="0">
                <a:latin typeface="Calibri" panose="020F0502020204030204" pitchFamily="34" charset="0"/>
              </a:rPr>
              <a:t>Final validation loss (L2) : </a:t>
            </a:r>
          </a:p>
          <a:p>
            <a:pPr marL="16573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1600" dirty="0">
                <a:latin typeface="Calibri" panose="020F0502020204030204" pitchFamily="34" charset="0"/>
              </a:rPr>
              <a:t>Y : 2.27388 e-4</a:t>
            </a:r>
          </a:p>
          <a:p>
            <a:pPr marL="16573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150" sz="1600" dirty="0">
                <a:latin typeface="Calibri" panose="020F0502020204030204" pitchFamily="34" charset="0"/>
              </a:rPr>
              <a:t>UV : 5.67 e-5</a:t>
            </a:r>
            <a:endParaRPr lang="en-US" sz="16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580811-4E46-00E1-3CC5-36288F646C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4D97598-FE0E-FA73-74E5-97B0EF3B5018}"/>
              </a:ext>
            </a:extLst>
          </p:cNvPr>
          <p:cNvGraphicFramePr>
            <a:graphicFrameLocks/>
          </p:cNvGraphicFramePr>
          <p:nvPr/>
        </p:nvGraphicFramePr>
        <p:xfrm>
          <a:off x="495298" y="112104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184C77A-31FD-4083-9BB7-CC796CE102BC}"/>
              </a:ext>
            </a:extLst>
          </p:cNvPr>
          <p:cNvGraphicFramePr>
            <a:graphicFrameLocks/>
          </p:cNvGraphicFramePr>
          <p:nvPr/>
        </p:nvGraphicFramePr>
        <p:xfrm>
          <a:off x="6504421" y="3734922"/>
          <a:ext cx="217169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48ECC409-BA6B-9F2A-AB43-3CBCA361A894}"/>
              </a:ext>
            </a:extLst>
          </p:cNvPr>
          <p:cNvGraphicFramePr>
            <a:graphicFrameLocks/>
          </p:cNvGraphicFramePr>
          <p:nvPr/>
        </p:nvGraphicFramePr>
        <p:xfrm>
          <a:off x="465223" y="3826969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AED765E-8BF2-DA41-0EE2-7E3E3B2A08B7}"/>
              </a:ext>
            </a:extLst>
          </p:cNvPr>
          <p:cNvGraphicFramePr>
            <a:graphicFrameLocks/>
          </p:cNvGraphicFramePr>
          <p:nvPr/>
        </p:nvGraphicFramePr>
        <p:xfrm>
          <a:off x="9148040" y="3734922"/>
          <a:ext cx="217169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7663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Stage 2 training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495299" y="1291680"/>
            <a:ext cx="10582533" cy="192046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Stage 2 training by Qualcomm: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Architectures: LOP2.0 and LOP2.3: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Training change: 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</a:t>
            </a:r>
            <a:r>
              <a:rPr lang="en-US" sz="18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batch_size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": 128, </a:t>
            </a:r>
            <a:r>
              <a:rPr lang="en-US" sz="1800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lr</a:t>
            </a:r>
            <a:r>
              <a:rPr lang="en-US" sz="1800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: 0.0004</a:t>
            </a:r>
            <a:endParaRPr lang="en-US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Observations:</a:t>
            </a:r>
            <a:endParaRPr lang="en-CA" sz="2000" dirty="0"/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Training loss of QC LOP2.0 is aligned with Dolby/</a:t>
            </a:r>
            <a:r>
              <a:rPr lang="en-US" kern="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Ittiam</a:t>
            </a: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LOP2.0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Batch size increase provides lower training loss for both Luma and Chroma.</a:t>
            </a:r>
          </a:p>
          <a:p>
            <a:pPr marL="742950" lvl="2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LOP2.3 architecture (17.2kMAC/pixel) seems to provide better luma/chroma loss balance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3E31912-E5E0-4C52-A152-D1CF711DF6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044422"/>
              </p:ext>
            </p:extLst>
          </p:nvPr>
        </p:nvGraphicFramePr>
        <p:xfrm>
          <a:off x="715793" y="3485926"/>
          <a:ext cx="4213430" cy="2987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56B58E1E-E0CD-43CA-8FEC-7BACDFB7C0D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5143373"/>
              </p:ext>
            </p:extLst>
          </p:nvPr>
        </p:nvGraphicFramePr>
        <p:xfrm>
          <a:off x="7071386" y="3429000"/>
          <a:ext cx="4213430" cy="2987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8CF2E3-A321-45D2-C7B5-CD00F778FC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53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39326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Status of Stage 2 inference testing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BACACF-A2E7-0C6A-9EC8-614BEE11AED4}"/>
              </a:ext>
            </a:extLst>
          </p:cNvPr>
          <p:cNvSpPr txBox="1"/>
          <p:nvPr/>
        </p:nvSpPr>
        <p:spPr>
          <a:xfrm>
            <a:off x="-203200" y="1154546"/>
            <a:ext cx="12062691" cy="26590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St2 </a:t>
            </a: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max_epochs</a:t>
            </a: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60, "</a:t>
            </a:r>
            <a:r>
              <a:rPr lang="en-US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58, "</a:t>
            </a:r>
            <a:r>
              <a:rPr lang="en-US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lr_scheduler</a:t>
            </a: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 : {"milestones" : [55,  57, 58]}</a:t>
            </a:r>
            <a:endParaRPr lang="en-15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580811-4E46-00E1-3CC5-36288F646C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JVET-AF0043-LOP-EE1</a:t>
            </a:r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5CABE3-B6A5-3B2C-27E0-2219F4982B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910833"/>
              </p:ext>
            </p:extLst>
          </p:nvPr>
        </p:nvGraphicFramePr>
        <p:xfrm>
          <a:off x="1713086" y="1492046"/>
          <a:ext cx="3041224" cy="2230957"/>
        </p:xfrm>
        <a:graphic>
          <a:graphicData uri="http://schemas.openxmlformats.org/drawingml/2006/table">
            <a:tbl>
              <a:tblPr firstRow="1" firstCol="1" bandRow="1"/>
              <a:tblGrid>
                <a:gridCol w="754955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765657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765657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754955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285580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_st2_float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150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Train YUV loss = 12:1:1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All Intra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-9.77%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-9.69%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-3.92%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-9.00%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-3.92%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-12.08%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-5.65%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-11.36%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-4.36%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-12.61%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CE578E4-F62B-1FBA-315A-67E6B812B6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105202"/>
              </p:ext>
            </p:extLst>
          </p:nvPr>
        </p:nvGraphicFramePr>
        <p:xfrm>
          <a:off x="5130776" y="1492046"/>
          <a:ext cx="3154242" cy="2231657"/>
        </p:xfrm>
        <a:graphic>
          <a:graphicData uri="http://schemas.openxmlformats.org/drawingml/2006/table">
            <a:tbl>
              <a:tblPr firstRow="1" firstCol="1" bandRow="1"/>
              <a:tblGrid>
                <a:gridCol w="783011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794110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794110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783011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305500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_st2_float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150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Train YUV loss = 12:1:1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Random Access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-5.18%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-8.56%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-9.23%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-12.59%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-11.65%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-10.97%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-5.04%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-12.17%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-12.10%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65F2DA0A-72E6-CEA7-847F-506A30D9DED3}"/>
              </a:ext>
            </a:extLst>
          </p:cNvPr>
          <p:cNvSpPr txBox="1"/>
          <p:nvPr/>
        </p:nvSpPr>
        <p:spPr>
          <a:xfrm>
            <a:off x="-147782" y="3859291"/>
            <a:ext cx="12062691" cy="26590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1200150" lvl="3" indent="-28575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en-US" dirty="0"/>
              <a:t>St2 </a:t>
            </a: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en-US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max_epochs</a:t>
            </a: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65, "</a:t>
            </a:r>
            <a:r>
              <a:rPr lang="en-US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mse_epoch</a:t>
            </a: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": 63, "</a:t>
            </a:r>
            <a:r>
              <a:rPr lang="en-US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lr_scheduler</a:t>
            </a:r>
            <a:r>
              <a:rPr lang="en-US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" : {"milestones" : [60,  62, 63]}</a:t>
            </a:r>
            <a:endParaRPr lang="en-150" dirty="0"/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DB06994F-7608-4CDC-E43A-B07A8ADE25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829696"/>
              </p:ext>
            </p:extLst>
          </p:nvPr>
        </p:nvGraphicFramePr>
        <p:xfrm>
          <a:off x="1713086" y="4221758"/>
          <a:ext cx="3041224" cy="2230957"/>
        </p:xfrm>
        <a:graphic>
          <a:graphicData uri="http://schemas.openxmlformats.org/drawingml/2006/table">
            <a:tbl>
              <a:tblPr firstRow="1" firstCol="1" bandRow="1"/>
              <a:tblGrid>
                <a:gridCol w="754955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765657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765657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754955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285580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_st2_float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150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Train YUV loss = 12:1:1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All Intra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-9.84%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-9.86%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-11.05%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-9.07%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-3.94%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-10.66%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-11.54%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-11.24%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-12.25%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-5.69%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-10.74%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-11.71%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-4.27%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-10.73%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-11.04%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-4.39%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-10.53%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-12.83%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8709CD2A-F226-BC53-BA89-C5DA5DD775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173957"/>
              </p:ext>
            </p:extLst>
          </p:nvPr>
        </p:nvGraphicFramePr>
        <p:xfrm>
          <a:off x="5130776" y="4175576"/>
          <a:ext cx="3154242" cy="2231657"/>
        </p:xfrm>
        <a:graphic>
          <a:graphicData uri="http://schemas.openxmlformats.org/drawingml/2006/table">
            <a:tbl>
              <a:tblPr firstRow="1" firstCol="1" bandRow="1"/>
              <a:tblGrid>
                <a:gridCol w="783011">
                  <a:extLst>
                    <a:ext uri="{9D8B030D-6E8A-4147-A177-3AD203B41FA5}">
                      <a16:colId xmlns:a16="http://schemas.microsoft.com/office/drawing/2014/main" val="2839798407"/>
                    </a:ext>
                  </a:extLst>
                </a:gridCol>
                <a:gridCol w="794110">
                  <a:extLst>
                    <a:ext uri="{9D8B030D-6E8A-4147-A177-3AD203B41FA5}">
                      <a16:colId xmlns:a16="http://schemas.microsoft.com/office/drawing/2014/main" val="4167629682"/>
                    </a:ext>
                  </a:extLst>
                </a:gridCol>
                <a:gridCol w="794110">
                  <a:extLst>
                    <a:ext uri="{9D8B030D-6E8A-4147-A177-3AD203B41FA5}">
                      <a16:colId xmlns:a16="http://schemas.microsoft.com/office/drawing/2014/main" val="4100990656"/>
                    </a:ext>
                  </a:extLst>
                </a:gridCol>
                <a:gridCol w="783011">
                  <a:extLst>
                    <a:ext uri="{9D8B030D-6E8A-4147-A177-3AD203B41FA5}">
                      <a16:colId xmlns:a16="http://schemas.microsoft.com/office/drawing/2014/main" val="3895658992"/>
                    </a:ext>
                  </a:extLst>
                </a:gridCol>
              </a:tblGrid>
              <a:tr h="305500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kern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EE1-0.1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_st2_float vs </a:t>
                      </a:r>
                      <a:r>
                        <a:rPr lang="en-US" sz="1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vtm</a:t>
                      </a:r>
                      <a:endParaRPr lang="en-150" sz="10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150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Train YUV loss = 12:1:1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066615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Random Access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94667"/>
                  </a:ext>
                </a:extLst>
              </a:tr>
              <a:tr h="2198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Y-PSNR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U-PSNR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V-PSNR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63723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853447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A2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98151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B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-4.17%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-12.58%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-11.67%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41856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C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-4.29%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-12.08%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-11.03%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212873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0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4376"/>
                  </a:ext>
                </a:extLst>
              </a:tr>
              <a:tr h="2198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Overall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7295760"/>
                  </a:ext>
                </a:extLst>
              </a:tr>
              <a:tr h="2093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Class 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-5.14%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-12.11%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-12.42%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105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68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71DF0B67EC2B4AAA576E34F7D6BE6D" ma:contentTypeVersion="8" ma:contentTypeDescription="Create a new document." ma:contentTypeScope="" ma:versionID="287cf05ee9d6d4bad1df1a19837bd895">
  <xsd:schema xmlns:xsd="http://www.w3.org/2001/XMLSchema" xmlns:xs="http://www.w3.org/2001/XMLSchema" xmlns:p="http://schemas.microsoft.com/office/2006/metadata/properties" xmlns:ns2="d7330948-28c5-4671-a416-84b5bd92b481" targetNamespace="http://schemas.microsoft.com/office/2006/metadata/properties" ma:root="true" ma:fieldsID="ca2c5c94113ec4dec3a9433195526a82" ns2:_="">
    <xsd:import namespace="d7330948-28c5-4671-a416-84b5bd92b4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330948-28c5-4671-a416-84b5bd92b4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D6EE3AF-2A95-4B0D-A3F2-49C0AA851EB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49E2CD5-03E2-49D8-B92A-CF63423951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330948-28c5-4671-a416-84b5bd92b4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56E420-F7A0-49B9-A121-865B8245583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6740</TotalTime>
  <Words>3663</Words>
  <Application>Microsoft Office PowerPoint</Application>
  <PresentationFormat>Widescreen</PresentationFormat>
  <Paragraphs>1073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JVET-AF0043: Status of EE1-1.0 (LOP.2) Training</vt:lpstr>
      <vt:lpstr>EE1-0.x review</vt:lpstr>
      <vt:lpstr>PowerPoint Presentation</vt:lpstr>
      <vt:lpstr>Conclusion of LOP.2 Stage 1 training</vt:lpstr>
      <vt:lpstr>Status of Stage 2 training</vt:lpstr>
      <vt:lpstr>Status of Stage 2 training</vt:lpstr>
      <vt:lpstr>Status of Stage 2 training</vt:lpstr>
      <vt:lpstr>Status of Stage 2 training</vt:lpstr>
      <vt:lpstr>Status of Stage 2 inference testing</vt:lpstr>
      <vt:lpstr>Status of Stage2 SADL integer quantization</vt:lpstr>
      <vt:lpstr>Status of Stage 2 inference testing</vt:lpstr>
      <vt:lpstr>Fast Stage 3 training (Qualcomm)</vt:lpstr>
      <vt:lpstr>Fast Stage 3 training (Qualcomm)</vt:lpstr>
      <vt:lpstr>Fast Stage 3 training (Qualcomm)</vt:lpstr>
      <vt:lpstr>Conclusion: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Yun Li</dc:creator>
  <cp:lastModifiedBy>Dmytro Rusanovskyy</cp:lastModifiedBy>
  <cp:revision>16</cp:revision>
  <dcterms:created xsi:type="dcterms:W3CDTF">2023-07-13T12:25:22Z</dcterms:created>
  <dcterms:modified xsi:type="dcterms:W3CDTF">2023-09-01T16:53:59Z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0x010100D871DF0B67EC2B4AAA576E34F7D6BE6D</vt:lpwstr>
  </property>
</Properties>
</file>