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13"/>
  </p:notesMasterIdLst>
  <p:handoutMasterIdLst>
    <p:handoutMasterId r:id="rId14"/>
  </p:handoutMasterIdLst>
  <p:sldIdLst>
    <p:sldId id="256" r:id="rId3"/>
    <p:sldId id="421" r:id="rId4"/>
    <p:sldId id="422" r:id="rId5"/>
    <p:sldId id="423" r:id="rId6"/>
    <p:sldId id="424" r:id="rId7"/>
    <p:sldId id="425" r:id="rId8"/>
    <p:sldId id="426" r:id="rId9"/>
    <p:sldId id="427" r:id="rId10"/>
    <p:sldId id="428" r:id="rId11"/>
    <p:sldId id="41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EE7"/>
    <a:srgbClr val="A736FF"/>
    <a:srgbClr val="444444"/>
    <a:srgbClr val="96B4DB"/>
    <a:srgbClr val="C376FF"/>
    <a:srgbClr val="03905C"/>
    <a:srgbClr val="F0E3FE"/>
    <a:srgbClr val="0E26A0"/>
    <a:srgbClr val="C6765C"/>
    <a:srgbClr val="1A2E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11" autoAdjust="0"/>
    <p:restoredTop sz="96353" autoAdjust="0"/>
  </p:normalViewPr>
  <p:slideViewPr>
    <p:cSldViewPr snapToGrid="0" snapToObjects="1">
      <p:cViewPr varScale="1">
        <p:scale>
          <a:sx n="48" d="100"/>
          <a:sy n="48" d="100"/>
        </p:scale>
        <p:origin x="247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1" d="100"/>
          <a:sy n="121" d="100"/>
        </p:scale>
        <p:origin x="507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AA-4FE6-88F4-24E2E173CB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AA-4FE6-88F4-24E2E173CB9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AA-4FE6-88F4-24E2E173CB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AA-4FE6-88F4-24E2E173CB90}"/>
              </c:ext>
            </c:extLst>
          </c:dPt>
          <c:dLbls>
            <c:dLbl>
              <c:idx val="0"/>
              <c:layout>
                <c:manualLayout>
                  <c:x val="-0.25133906966692943"/>
                  <c:y val="-9.169203659428502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ja-JP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C025260-CFAC-4E30-B76B-27D8A833EF62}" type="CATEGORYNAME">
                      <a:rPr lang="en-US" altLang="ja-JP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A62CEF0E-4D47-448C-99DA-8EC9CC3FCA42}" type="VALUE">
                      <a:rPr lang="en-US" altLang="ja-JP" baseline="0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AA-4FE6-88F4-24E2E173CB90}"/>
                </c:ext>
              </c:extLst>
            </c:dLbl>
            <c:dLbl>
              <c:idx val="1"/>
              <c:layout>
                <c:manualLayout>
                  <c:x val="0.22136716288894501"/>
                  <c:y val="-8.30293361618771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AA-4FE6-88F4-24E2E173CB90}"/>
                </c:ext>
              </c:extLst>
            </c:dLbl>
            <c:dLbl>
              <c:idx val="2"/>
              <c:layout>
                <c:manualLayout>
                  <c:x val="-3.6825678970260144E-2"/>
                  <c:y val="-4.620819735936049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AA-4FE6-88F4-24E2E173CB90}"/>
                </c:ext>
              </c:extLst>
            </c:dLbl>
            <c:dLbl>
              <c:idx val="3"/>
              <c:layout>
                <c:manualLayout>
                  <c:x val="8.4258481992031634E-2"/>
                  <c:y val="0.131478527161291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AA-4FE6-88F4-24E2E173CB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ja-JP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m_cEncLib</c:v>
                </c:pt>
                <c:pt idx="1">
                  <c:v>Picture buffers</c:v>
                </c:pt>
                <c:pt idx="2">
                  <c:v>Reuse CU routines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22.4</c:v>
                </c:pt>
                <c:pt idx="1">
                  <c:v>9.4</c:v>
                </c:pt>
                <c:pt idx="2">
                  <c:v>2.5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AA-4FE6-88F4-24E2E173CB9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C3-475A-88DA-1F7496624E01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C3-475A-88DA-1F7496624E01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C3-475A-88DA-1F7496624E01}"/>
              </c:ext>
            </c:extLst>
          </c:dPt>
          <c:dLbls>
            <c:dLbl>
              <c:idx val="0"/>
              <c:layout>
                <c:manualLayout>
                  <c:x val="0.21401365634282188"/>
                  <c:y val="5.4318305268874218E-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53097449357292"/>
                      <c:h val="0.14096982435069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CC3-475A-88DA-1F7496624E01}"/>
                </c:ext>
              </c:extLst>
            </c:dLbl>
            <c:dLbl>
              <c:idx val="1"/>
              <c:layout>
                <c:manualLayout>
                  <c:x val="1.3822534842595777E-2"/>
                  <c:y val="-0.3089141043681327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5628555-37CC-4E31-B3C2-28CB947019B9}" type="CATEGORYNAME">
                      <a:rPr lang="en-US" altLang="ja-JP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32EA2383-9927-4885-95FF-6111C142409B}" type="VALUE">
                      <a:rPr lang="en-US" altLang="ja-JP" baseline="0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CC3-475A-88DA-1F7496624E01}"/>
                </c:ext>
              </c:extLst>
            </c:dLbl>
            <c:dLbl>
              <c:idx val="2"/>
              <c:layout>
                <c:manualLayout>
                  <c:x val="-0.25658178840903489"/>
                  <c:y val="7.70694631596872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483965946564373"/>
                      <c:h val="0.119951959165290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CC3-475A-88DA-1F7496624E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Sheet1!$A$38:$A$40</c:f>
              <c:strCache>
                <c:ptCount val="3"/>
                <c:pt idx="0">
                  <c:v>m_cCuEncoder</c:v>
                </c:pt>
                <c:pt idx="1">
                  <c:v>m_cEncAlf</c:v>
                </c:pt>
                <c:pt idx="2">
                  <c:v>m_cEnc_Sao</c:v>
                </c:pt>
              </c:strCache>
            </c:strRef>
          </c:cat>
          <c:val>
            <c:numRef>
              <c:f>Sheet1!$B$38:$B$40</c:f>
              <c:numCache>
                <c:formatCode>General</c:formatCode>
                <c:ptCount val="3"/>
                <c:pt idx="0">
                  <c:v>0.7</c:v>
                </c:pt>
                <c:pt idx="1">
                  <c:v>21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CC3-475A-88DA-1F7496624E0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AA-4FE6-88F4-24E2E173CB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AA-4FE6-88F4-24E2E173CB9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AA-4FE6-88F4-24E2E173CB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AA-4FE6-88F4-24E2E173CB90}"/>
              </c:ext>
            </c:extLst>
          </c:dPt>
          <c:dLbls>
            <c:dLbl>
              <c:idx val="0"/>
              <c:layout>
                <c:manualLayout>
                  <c:x val="-0.25133906966692943"/>
                  <c:y val="-9.169203659428502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ja-JP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C025260-CFAC-4E30-B76B-27D8A833EF62}" type="CATEGORYNAME">
                      <a:rPr lang="en-US" altLang="ja-JP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A62CEF0E-4D47-448C-99DA-8EC9CC3FCA42}" type="VALUE">
                      <a:rPr lang="en-US" altLang="ja-JP" baseline="0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AA-4FE6-88F4-24E2E173CB90}"/>
                </c:ext>
              </c:extLst>
            </c:dLbl>
            <c:dLbl>
              <c:idx val="1"/>
              <c:layout>
                <c:manualLayout>
                  <c:x val="0.22136716288894501"/>
                  <c:y val="-8.30293361618771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AA-4FE6-88F4-24E2E173CB90}"/>
                </c:ext>
              </c:extLst>
            </c:dLbl>
            <c:dLbl>
              <c:idx val="2"/>
              <c:layout>
                <c:manualLayout>
                  <c:x val="-3.6825678970260144E-2"/>
                  <c:y val="-4.620819735936049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AA-4FE6-88F4-24E2E173CB90}"/>
                </c:ext>
              </c:extLst>
            </c:dLbl>
            <c:dLbl>
              <c:idx val="3"/>
              <c:layout>
                <c:manualLayout>
                  <c:x val="8.4258481992031634E-2"/>
                  <c:y val="0.131478527161291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AA-4FE6-88F4-24E2E173CB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ja-JP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m_cEncLib</c:v>
                </c:pt>
                <c:pt idx="1">
                  <c:v>Picture buffers</c:v>
                </c:pt>
                <c:pt idx="2">
                  <c:v>Reuse CU routines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22.4</c:v>
                </c:pt>
                <c:pt idx="1">
                  <c:v>9.4</c:v>
                </c:pt>
                <c:pt idx="2">
                  <c:v>2.5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AA-4FE6-88F4-24E2E173CB9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C3-475A-88DA-1F7496624E01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C3-475A-88DA-1F7496624E01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C3-475A-88DA-1F7496624E01}"/>
              </c:ext>
            </c:extLst>
          </c:dPt>
          <c:dLbls>
            <c:dLbl>
              <c:idx val="0"/>
              <c:layout>
                <c:manualLayout>
                  <c:x val="0.21401365634282188"/>
                  <c:y val="5.4318305268874218E-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53097449357292"/>
                      <c:h val="0.14096982435069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CC3-475A-88DA-1F7496624E01}"/>
                </c:ext>
              </c:extLst>
            </c:dLbl>
            <c:dLbl>
              <c:idx val="1"/>
              <c:layout>
                <c:manualLayout>
                  <c:x val="1.3822534842595777E-2"/>
                  <c:y val="-0.3089141043681327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5628555-37CC-4E31-B3C2-28CB947019B9}" type="CATEGORYNAME">
                      <a:rPr lang="en-US" altLang="ja-JP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32EA2383-9927-4885-95FF-6111C142409B}" type="VALUE">
                      <a:rPr lang="en-US" altLang="ja-JP" baseline="0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CC3-475A-88DA-1F7496624E01}"/>
                </c:ext>
              </c:extLst>
            </c:dLbl>
            <c:dLbl>
              <c:idx val="2"/>
              <c:layout>
                <c:manualLayout>
                  <c:x val="-0.25658178840903489"/>
                  <c:y val="7.70694631596872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483965946564373"/>
                      <c:h val="0.119951959165290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CC3-475A-88DA-1F7496624E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Sheet1!$A$38:$A$40</c:f>
              <c:strCache>
                <c:ptCount val="3"/>
                <c:pt idx="0">
                  <c:v>m_cCuEncoder</c:v>
                </c:pt>
                <c:pt idx="1">
                  <c:v>m_cEncAlf</c:v>
                </c:pt>
                <c:pt idx="2">
                  <c:v>m_cEnc_Sao</c:v>
                </c:pt>
              </c:strCache>
            </c:strRef>
          </c:cat>
          <c:val>
            <c:numRef>
              <c:f>Sheet1!$B$38:$B$40</c:f>
              <c:numCache>
                <c:formatCode>General</c:formatCode>
                <c:ptCount val="3"/>
                <c:pt idx="0">
                  <c:v>0.7</c:v>
                </c:pt>
                <c:pt idx="1">
                  <c:v>21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CC3-475A-88DA-1F7496624E0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2CAB075-8C05-8582-51DE-23EB3F942C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D6F82-C0BD-8E5A-3483-8C3D10F73E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C426D-9D95-49F2-8621-D64441E87F18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E6AAA5-E0FA-FFF4-C273-B29059BD26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52DBE-1A2B-7985-02C0-4883203250B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55FB8-BBFE-49A6-9B8F-9342AFBC5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495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1" name="Shape 2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405436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404574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798090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130191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3652658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482047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230929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043615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彩色logo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324673" y="13081001"/>
            <a:ext cx="434413" cy="471924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487B-0F47-4278-A46D-7FDEAEC49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68656A-4EB7-44F9-83FD-5DBE7A070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861C21-D7DD-4D5E-8FFB-37F219BCE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F18941-6CB4-4E60-84FC-9D228B0F1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C5C3-799C-443F-A60E-31F04CC2AE96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71114-4366-4D45-BBEF-6020E2056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2B1F3-9049-4F35-A1AF-B2DE05E78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3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4DB4F-47EA-4EA1-97E9-474FD96AC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FFE70-F3B0-4609-A2E9-867E323B7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A948-CA7E-442F-8A1F-26B13542A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8AEF-B44A-4F45-AADE-33299A767C50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46250-2376-41C6-921C-A81827601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0D76D-DDC3-407A-B227-54AF8E129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244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23FB03-A751-4488-9360-61C88DA19B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D5E68B-CD51-4B02-9B88-9465E23BC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21000" cy="11623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1CD87-BDF1-4977-8893-D731D1C3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9AAA-4EA4-45D5-B39E-14B4AE3537D7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EF04-4B16-44D6-BE7A-D2FFAD050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5D83D-09AD-464E-A73F-71FA0A88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5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EC572-6F6B-4E7F-A7B7-CDB253A767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B445DB-0DAA-47C6-B9A3-77C1A8C63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F8B3C-FA99-4EB5-82CC-371A2DD79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15C2-5CAA-4BAA-865D-FA88930EE443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33ABF-6528-4DFC-9AD8-F2E79A767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0488A-DBD0-4DB6-AD61-D7044B6D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688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56D91-0C40-40C1-BAEC-647B26255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01C97-EFA8-4408-9022-C9872AD00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23FD3-CAB6-4B6A-9FCB-FDC996EEE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822D2-6417-4F8B-8672-5DC2B5B2E9EC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98863-1047-4168-A0E6-D31D361E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5E121-4A31-49EC-886F-B79918275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646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1FA25-857C-468D-88E1-879797BD0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31200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097F7-F233-4286-9E68-0B5E6A536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31200" cy="3000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59B7E-B739-4C94-8988-D5E3504F7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3D4F-72C5-460C-80FD-3DA128318635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F7ABC-A3A5-4DC7-AC7E-893524B5F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99C7B-273C-4C4B-A0A2-CB8665B7E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42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E4256-A2A7-4741-B010-FA36A0C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F4D2F-07AB-4595-9771-70114F4EE4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9400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CC3BD7-360B-4424-B401-470748702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268200" y="3651250"/>
            <a:ext cx="10439400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AA6CB-66A7-4A0A-9D57-C54E7889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9D3A9-2752-4E9A-8BCD-48F42A8201C4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B06C61-F206-4917-B642-2D33C7B4A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DB8135-38D5-43D4-B4B1-A5BECDD79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9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6FD40-DA9A-46C8-A15E-0FA425D0A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31200" cy="26511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8957A-78E9-4857-A6FC-297B99372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55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74630-9C00-4F79-8C7C-33BBAC420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5575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09EC5-14C9-49E5-BF3E-085D20E65C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362325"/>
            <a:ext cx="103663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957928-64E9-4807-9C99-2A841A9A51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5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D05DE1-90B4-4204-B76C-545B8EEF8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A7E3-534F-40D7-9E82-4B4A8345CE96}" type="datetime1">
              <a:rPr lang="en-US" smtClean="0"/>
              <a:t>7/14/2023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785D4-257A-44AF-95C1-C8C8F93CF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508803-FB65-4DF6-9BCA-F42D9F2DE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48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20D37-23FD-49A7-87B4-7C7E6A501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FE09F2-1EE8-418C-9E55-8D93CAAC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83BD-A9F8-4C01-A261-B1C0DC960E51}" type="datetime1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340AA4-E98F-48F5-8E92-1436FD00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5D1AF-7EF0-4A4A-8EF7-A0F28A880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10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14D3DB-BA8F-431A-B2EC-3B1FCC22B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EE140-DD52-4C73-BCC4-F2448E5AB613}" type="datetime1">
              <a:rPr lang="en-US" smtClean="0"/>
              <a:t>7/14/2023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B7319F-FA45-41BD-A7CC-2ABD612FF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8D5C9-7C18-4573-AE7A-F67738E11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678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EAB7A-3F10-4205-8843-42845F5A3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A0DFC-98D9-4D72-87AA-14E6D2CF4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DBBD55-B1BF-45FF-947A-771C6B796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AB1BD3-5CB0-4BC8-A208-176CE4F4E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6FECF-F424-435F-BEC2-95E79F373816}" type="datetime1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F1374-5444-4B29-A426-95FC28865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D05307-DA53-4F5E-8C14-B77425B6B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18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68444" y="13081001"/>
            <a:ext cx="434413" cy="4719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 spd="med"/>
  <p:hf hdr="0" ftr="0" dt="0"/>
  <p:txStyles>
    <p:titleStyle>
      <a:lvl1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1pPr>
      <a:lvl2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2pPr>
      <a:lvl3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3pPr>
      <a:lvl4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4pPr>
      <a:lvl5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5pPr>
      <a:lvl6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6pPr>
      <a:lvl7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7pPr>
      <a:lvl8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8pPr>
      <a:lvl9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9pPr>
    </p:titleStyle>
    <p:bodyStyle>
      <a:lvl1pPr marL="635033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1pPr>
      <a:lvl2pPr marL="1270063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2pPr>
      <a:lvl3pPr marL="1905096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3pPr>
      <a:lvl4pPr marL="2540127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4pPr>
      <a:lvl5pPr marL="3175160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5pPr>
      <a:lvl6pPr marL="3810190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6pPr>
      <a:lvl7pPr marL="4445223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7pPr>
      <a:lvl8pPr marL="5080254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8pPr>
      <a:lvl9pPr marL="5715287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9pPr>
    </p:bodyStyle>
    <p:otherStyle>
      <a:lvl1pPr marL="0" marR="0" indent="0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12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23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35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45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57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68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80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92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3EDC6A-AC8F-464E-918B-D21BB1014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D22DB-DDD2-403B-89BB-CBAB0E52C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08DD5-7F5D-4997-AEA3-8620AEFF8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927F9-3A47-4261-B6AA-65736449D859}" type="datetime1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E0D5E-6D9D-45A1-A4E3-5B2D99EC6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2A24A-CF5E-4BAC-B09B-F818799C2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8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VCG211186081977.jpg" descr="VCG211186081977.jpg"/>
          <p:cNvPicPr>
            <a:picLocks noChangeAspect="1"/>
          </p:cNvPicPr>
          <p:nvPr/>
        </p:nvPicPr>
        <p:blipFill>
          <a:blip r:embed="rId2"/>
          <a:srcRect t="4960" r="24495" b="27279"/>
          <a:stretch>
            <a:fillRect/>
          </a:stretch>
        </p:blipFill>
        <p:spPr>
          <a:xfrm>
            <a:off x="14202029" y="-62506"/>
            <a:ext cx="10221103" cy="13756341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形状"/>
          <p:cNvSpPr/>
          <p:nvPr/>
        </p:nvSpPr>
        <p:spPr>
          <a:xfrm>
            <a:off x="1" y="2"/>
            <a:ext cx="21945600" cy="1371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7526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2D9">
              <a:alpha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275" name="形状"/>
          <p:cNvSpPr/>
          <p:nvPr/>
        </p:nvSpPr>
        <p:spPr>
          <a:xfrm>
            <a:off x="1" y="-20171"/>
            <a:ext cx="18817192" cy="1371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684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hueOff val="848127"/>
              <a:lumOff val="-2947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276" name="PPT标题文本"/>
          <p:cNvSpPr txBox="1"/>
          <p:nvPr/>
        </p:nvSpPr>
        <p:spPr>
          <a:xfrm>
            <a:off x="983859" y="4268477"/>
            <a:ext cx="15855671" cy="323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799" tIns="50799" rIns="50799" bIns="50799" anchor="ctr">
            <a:spAutoFit/>
          </a:bodyPr>
          <a:lstStyle>
            <a:lvl1pPr algn="l">
              <a:defRPr sz="1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>
              <a:lnSpc>
                <a:spcPts val="13000"/>
              </a:lnSpc>
            </a:pPr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JVET-AE0180</a:t>
            </a:r>
          </a:p>
          <a:p>
            <a:pPr>
              <a:lnSpc>
                <a:spcPts val="13000"/>
              </a:lnSpc>
            </a:pPr>
            <a:r>
              <a:rPr lang="en-US" altLang="zh-CN" sz="7200" b="1" dirty="0">
                <a:latin typeface="Arial" panose="020B0604020202020204" pitchFamily="34" charset="0"/>
                <a:cs typeface="Arial" panose="020B0604020202020204" pitchFamily="34" charset="0"/>
              </a:rPr>
              <a:t>On ECM SW memory consumption </a:t>
            </a:r>
          </a:p>
        </p:txBody>
      </p:sp>
      <p:sp>
        <p:nvSpPr>
          <p:cNvPr id="277" name="PPT副标题文本"/>
          <p:cNvSpPr txBox="1"/>
          <p:nvPr/>
        </p:nvSpPr>
        <p:spPr>
          <a:xfrm>
            <a:off x="1068367" y="9833188"/>
            <a:ext cx="9701366" cy="2729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799" tIns="50799" rIns="50799" bIns="50799" anchor="ctr">
            <a:spAutoFit/>
          </a:bodyPr>
          <a:lstStyle>
            <a:lvl1pPr algn="l">
              <a:defRPr sz="6000" b="0">
                <a:solidFill>
                  <a:srgbClr val="FFFFFF"/>
                </a:solidFill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6001" u="sng" dirty="0"/>
              <a:t>R. Chernyak</a:t>
            </a:r>
            <a:r>
              <a:rPr lang="en-US" altLang="zh-CN" sz="6001" dirty="0"/>
              <a:t>, S. Liu (Tencent)</a:t>
            </a:r>
          </a:p>
          <a:p>
            <a:pPr>
              <a:lnSpc>
                <a:spcPct val="150000"/>
              </a:lnSpc>
            </a:pPr>
            <a:r>
              <a:rPr lang="en-US" altLang="zh-CN" sz="6001" dirty="0"/>
              <a:t>Y. </a:t>
            </a:r>
            <a:r>
              <a:rPr lang="en-US" altLang="zh-CN" sz="6001" dirty="0" err="1"/>
              <a:t>Yasugi</a:t>
            </a:r>
            <a:r>
              <a:rPr lang="en-US" altLang="zh-CN" sz="6001" dirty="0"/>
              <a:t>, T. </a:t>
            </a:r>
            <a:r>
              <a:rPr lang="en-US" altLang="zh-CN" sz="6001" dirty="0" err="1"/>
              <a:t>Ikai</a:t>
            </a:r>
            <a:r>
              <a:rPr lang="en-US" altLang="zh-CN" sz="6001" dirty="0"/>
              <a:t> (Sharp)</a:t>
            </a:r>
          </a:p>
        </p:txBody>
      </p:sp>
      <p:pic>
        <p:nvPicPr>
          <p:cNvPr id="280" name="01_Tencent_Logo_Reverse type.png" descr="01_Tencent_Logo_Reverse ty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57" y="542406"/>
            <a:ext cx="3753027" cy="1129849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线条"/>
          <p:cNvSpPr/>
          <p:nvPr/>
        </p:nvSpPr>
        <p:spPr>
          <a:xfrm flipV="1">
            <a:off x="4679839" y="914705"/>
            <a:ext cx="2" cy="38525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C67CB4AA-2277-4CA1-BF8F-EE5075CF10D2}"/>
              </a:ext>
            </a:extLst>
          </p:cNvPr>
          <p:cNvSpPr/>
          <p:nvPr/>
        </p:nvSpPr>
        <p:spPr>
          <a:xfrm rot="16200000">
            <a:off x="4975032" y="788263"/>
            <a:ext cx="436219" cy="419090"/>
          </a:xfrm>
          <a:custGeom>
            <a:avLst/>
            <a:gdLst>
              <a:gd name="connsiteX0" fmla="*/ 0 w 832335"/>
              <a:gd name="connsiteY0" fmla="*/ 0 h 507763"/>
              <a:gd name="connsiteX1" fmla="*/ 416168 w 832335"/>
              <a:gd name="connsiteY1" fmla="*/ 0 h 507763"/>
              <a:gd name="connsiteX2" fmla="*/ 832336 w 832335"/>
              <a:gd name="connsiteY2" fmla="*/ 253882 h 507763"/>
              <a:gd name="connsiteX3" fmla="*/ 416168 w 832335"/>
              <a:gd name="connsiteY3" fmla="*/ 507764 h 507763"/>
              <a:gd name="connsiteX4" fmla="*/ 0 w 832335"/>
              <a:gd name="connsiteY4" fmla="*/ 507763 h 507763"/>
              <a:gd name="connsiteX5" fmla="*/ 0 w 832335"/>
              <a:gd name="connsiteY5" fmla="*/ 0 h 507763"/>
              <a:gd name="connsiteX0" fmla="*/ 0 w 832351"/>
              <a:gd name="connsiteY0" fmla="*/ 0 h 507764"/>
              <a:gd name="connsiteX1" fmla="*/ 404445 w 832351"/>
              <a:gd name="connsiteY1" fmla="*/ 35170 h 507764"/>
              <a:gd name="connsiteX2" fmla="*/ 832336 w 832351"/>
              <a:gd name="connsiteY2" fmla="*/ 253882 h 507764"/>
              <a:gd name="connsiteX3" fmla="*/ 416168 w 832351"/>
              <a:gd name="connsiteY3" fmla="*/ 507764 h 507764"/>
              <a:gd name="connsiteX4" fmla="*/ 0 w 832351"/>
              <a:gd name="connsiteY4" fmla="*/ 507763 h 507764"/>
              <a:gd name="connsiteX5" fmla="*/ 0 w 832351"/>
              <a:gd name="connsiteY5" fmla="*/ 0 h 507764"/>
              <a:gd name="connsiteX0" fmla="*/ 0 w 832351"/>
              <a:gd name="connsiteY0" fmla="*/ 0 h 507763"/>
              <a:gd name="connsiteX1" fmla="*/ 404445 w 832351"/>
              <a:gd name="connsiteY1" fmla="*/ 35170 h 507763"/>
              <a:gd name="connsiteX2" fmla="*/ 832336 w 832351"/>
              <a:gd name="connsiteY2" fmla="*/ 253882 h 507763"/>
              <a:gd name="connsiteX3" fmla="*/ 416168 w 832351"/>
              <a:gd name="connsiteY3" fmla="*/ 472595 h 507763"/>
              <a:gd name="connsiteX4" fmla="*/ 0 w 832351"/>
              <a:gd name="connsiteY4" fmla="*/ 507763 h 507763"/>
              <a:gd name="connsiteX5" fmla="*/ 0 w 832351"/>
              <a:gd name="connsiteY5" fmla="*/ 0 h 507763"/>
              <a:gd name="connsiteX0" fmla="*/ 0 w 750300"/>
              <a:gd name="connsiteY0" fmla="*/ 0 h 507763"/>
              <a:gd name="connsiteX1" fmla="*/ 404445 w 750300"/>
              <a:gd name="connsiteY1" fmla="*/ 35170 h 507763"/>
              <a:gd name="connsiteX2" fmla="*/ 750274 w 750300"/>
              <a:gd name="connsiteY2" fmla="*/ 277328 h 507763"/>
              <a:gd name="connsiteX3" fmla="*/ 416168 w 750300"/>
              <a:gd name="connsiteY3" fmla="*/ 472595 h 507763"/>
              <a:gd name="connsiteX4" fmla="*/ 0 w 750300"/>
              <a:gd name="connsiteY4" fmla="*/ 507763 h 507763"/>
              <a:gd name="connsiteX5" fmla="*/ 0 w 750300"/>
              <a:gd name="connsiteY5" fmla="*/ 0 h 507763"/>
              <a:gd name="connsiteX0" fmla="*/ 0 w 750319"/>
              <a:gd name="connsiteY0" fmla="*/ 0 h 507763"/>
              <a:gd name="connsiteX1" fmla="*/ 404445 w 750319"/>
              <a:gd name="connsiteY1" fmla="*/ 35170 h 507763"/>
              <a:gd name="connsiteX2" fmla="*/ 750274 w 750319"/>
              <a:gd name="connsiteY2" fmla="*/ 277328 h 507763"/>
              <a:gd name="connsiteX3" fmla="*/ 388202 w 750319"/>
              <a:gd name="connsiteY3" fmla="*/ 460872 h 507763"/>
              <a:gd name="connsiteX4" fmla="*/ 0 w 750319"/>
              <a:gd name="connsiteY4" fmla="*/ 507763 h 507763"/>
              <a:gd name="connsiteX5" fmla="*/ 0 w 750319"/>
              <a:gd name="connsiteY5" fmla="*/ 0 h 507763"/>
              <a:gd name="connsiteX0" fmla="*/ 0 w 720037"/>
              <a:gd name="connsiteY0" fmla="*/ 0 h 507763"/>
              <a:gd name="connsiteX1" fmla="*/ 404445 w 720037"/>
              <a:gd name="connsiteY1" fmla="*/ 35170 h 507763"/>
              <a:gd name="connsiteX2" fmla="*/ 719977 w 720037"/>
              <a:gd name="connsiteY2" fmla="*/ 245578 h 507763"/>
              <a:gd name="connsiteX3" fmla="*/ 388202 w 720037"/>
              <a:gd name="connsiteY3" fmla="*/ 460872 h 507763"/>
              <a:gd name="connsiteX4" fmla="*/ 0 w 720037"/>
              <a:gd name="connsiteY4" fmla="*/ 507763 h 507763"/>
              <a:gd name="connsiteX5" fmla="*/ 0 w 720037"/>
              <a:gd name="connsiteY5" fmla="*/ 0 h 507763"/>
              <a:gd name="connsiteX0" fmla="*/ 0 w 720893"/>
              <a:gd name="connsiteY0" fmla="*/ 0 h 507763"/>
              <a:gd name="connsiteX1" fmla="*/ 313554 w 720893"/>
              <a:gd name="connsiteY1" fmla="*/ 41520 h 507763"/>
              <a:gd name="connsiteX2" fmla="*/ 719977 w 720893"/>
              <a:gd name="connsiteY2" fmla="*/ 245578 h 507763"/>
              <a:gd name="connsiteX3" fmla="*/ 388202 w 720893"/>
              <a:gd name="connsiteY3" fmla="*/ 460872 h 507763"/>
              <a:gd name="connsiteX4" fmla="*/ 0 w 720893"/>
              <a:gd name="connsiteY4" fmla="*/ 507763 h 507763"/>
              <a:gd name="connsiteX5" fmla="*/ 0 w 720893"/>
              <a:gd name="connsiteY5" fmla="*/ 0 h 507763"/>
              <a:gd name="connsiteX0" fmla="*/ 0 w 668478"/>
              <a:gd name="connsiteY0" fmla="*/ 0 h 507763"/>
              <a:gd name="connsiteX1" fmla="*/ 313554 w 668478"/>
              <a:gd name="connsiteY1" fmla="*/ 41520 h 507763"/>
              <a:gd name="connsiteX2" fmla="*/ 666958 w 668478"/>
              <a:gd name="connsiteY2" fmla="*/ 226528 h 507763"/>
              <a:gd name="connsiteX3" fmla="*/ 388202 w 668478"/>
              <a:gd name="connsiteY3" fmla="*/ 460872 h 507763"/>
              <a:gd name="connsiteX4" fmla="*/ 0 w 668478"/>
              <a:gd name="connsiteY4" fmla="*/ 507763 h 507763"/>
              <a:gd name="connsiteX5" fmla="*/ 0 w 668478"/>
              <a:gd name="connsiteY5" fmla="*/ 0 h 507763"/>
              <a:gd name="connsiteX0" fmla="*/ 0 w 666994"/>
              <a:gd name="connsiteY0" fmla="*/ 0 h 507763"/>
              <a:gd name="connsiteX1" fmla="*/ 313554 w 666994"/>
              <a:gd name="connsiteY1" fmla="*/ 41520 h 507763"/>
              <a:gd name="connsiteX2" fmla="*/ 666958 w 666994"/>
              <a:gd name="connsiteY2" fmla="*/ 226528 h 507763"/>
              <a:gd name="connsiteX3" fmla="*/ 327608 w 666994"/>
              <a:gd name="connsiteY3" fmla="*/ 460875 h 507763"/>
              <a:gd name="connsiteX4" fmla="*/ 0 w 666994"/>
              <a:gd name="connsiteY4" fmla="*/ 507763 h 507763"/>
              <a:gd name="connsiteX5" fmla="*/ 0 w 666994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5452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7029"/>
              <a:gd name="connsiteY0" fmla="*/ 0 h 507763"/>
              <a:gd name="connsiteX1" fmla="*/ 305979 w 667029"/>
              <a:gd name="connsiteY1" fmla="*/ 22470 h 507763"/>
              <a:gd name="connsiteX2" fmla="*/ 666958 w 667029"/>
              <a:gd name="connsiteY2" fmla="*/ 239228 h 507763"/>
              <a:gd name="connsiteX3" fmla="*/ 327608 w 667029"/>
              <a:gd name="connsiteY3" fmla="*/ 454525 h 507763"/>
              <a:gd name="connsiteX4" fmla="*/ 0 w 667029"/>
              <a:gd name="connsiteY4" fmla="*/ 507763 h 507763"/>
              <a:gd name="connsiteX5" fmla="*/ 0 w 667029"/>
              <a:gd name="connsiteY5" fmla="*/ 0 h 507763"/>
              <a:gd name="connsiteX0" fmla="*/ 0 w 666963"/>
              <a:gd name="connsiteY0" fmla="*/ 0 h 507763"/>
              <a:gd name="connsiteX1" fmla="*/ 305979 w 666963"/>
              <a:gd name="connsiteY1" fmla="*/ 22470 h 507763"/>
              <a:gd name="connsiteX2" fmla="*/ 666958 w 666963"/>
              <a:gd name="connsiteY2" fmla="*/ 239228 h 507763"/>
              <a:gd name="connsiteX3" fmla="*/ 312460 w 666963"/>
              <a:gd name="connsiteY3" fmla="*/ 479925 h 507763"/>
              <a:gd name="connsiteX4" fmla="*/ 0 w 666963"/>
              <a:gd name="connsiteY4" fmla="*/ 507763 h 507763"/>
              <a:gd name="connsiteX5" fmla="*/ 0 w 666963"/>
              <a:gd name="connsiteY5" fmla="*/ 0 h 507763"/>
              <a:gd name="connsiteX0" fmla="*/ 0 w 666984"/>
              <a:gd name="connsiteY0" fmla="*/ 0 h 507763"/>
              <a:gd name="connsiteX1" fmla="*/ 305979 w 666984"/>
              <a:gd name="connsiteY1" fmla="*/ 22470 h 507763"/>
              <a:gd name="connsiteX2" fmla="*/ 666958 w 666984"/>
              <a:gd name="connsiteY2" fmla="*/ 239228 h 507763"/>
              <a:gd name="connsiteX3" fmla="*/ 292577 w 666984"/>
              <a:gd name="connsiteY3" fmla="*/ 477547 h 507763"/>
              <a:gd name="connsiteX4" fmla="*/ 0 w 666984"/>
              <a:gd name="connsiteY4" fmla="*/ 507763 h 507763"/>
              <a:gd name="connsiteX5" fmla="*/ 0 w 666984"/>
              <a:gd name="connsiteY5" fmla="*/ 0 h 507763"/>
              <a:gd name="connsiteX0" fmla="*/ 0 w 647107"/>
              <a:gd name="connsiteY0" fmla="*/ 0 h 507763"/>
              <a:gd name="connsiteX1" fmla="*/ 305979 w 647107"/>
              <a:gd name="connsiteY1" fmla="*/ 22470 h 507763"/>
              <a:gd name="connsiteX2" fmla="*/ 647075 w 647107"/>
              <a:gd name="connsiteY2" fmla="*/ 246374 h 507763"/>
              <a:gd name="connsiteX3" fmla="*/ 292577 w 647107"/>
              <a:gd name="connsiteY3" fmla="*/ 477547 h 507763"/>
              <a:gd name="connsiteX4" fmla="*/ 0 w 647107"/>
              <a:gd name="connsiteY4" fmla="*/ 507763 h 507763"/>
              <a:gd name="connsiteX5" fmla="*/ 0 w 647107"/>
              <a:gd name="connsiteY5" fmla="*/ 0 h 507763"/>
              <a:gd name="connsiteX0" fmla="*/ 0 w 649943"/>
              <a:gd name="connsiteY0" fmla="*/ 0 h 507763"/>
              <a:gd name="connsiteX1" fmla="*/ 305979 w 649943"/>
              <a:gd name="connsiteY1" fmla="*/ 22470 h 507763"/>
              <a:gd name="connsiteX2" fmla="*/ 649912 w 649943"/>
              <a:gd name="connsiteY2" fmla="*/ 253357 h 507763"/>
              <a:gd name="connsiteX3" fmla="*/ 292577 w 649943"/>
              <a:gd name="connsiteY3" fmla="*/ 477547 h 507763"/>
              <a:gd name="connsiteX4" fmla="*/ 0 w 649943"/>
              <a:gd name="connsiteY4" fmla="*/ 507763 h 507763"/>
              <a:gd name="connsiteX5" fmla="*/ 0 w 649943"/>
              <a:gd name="connsiteY5" fmla="*/ 0 h 507763"/>
              <a:gd name="connsiteX0" fmla="*/ 0 w 650000"/>
              <a:gd name="connsiteY0" fmla="*/ 0 h 507763"/>
              <a:gd name="connsiteX1" fmla="*/ 314491 w 650000"/>
              <a:gd name="connsiteY1" fmla="*/ 55047 h 507763"/>
              <a:gd name="connsiteX2" fmla="*/ 649912 w 650000"/>
              <a:gd name="connsiteY2" fmla="*/ 253357 h 507763"/>
              <a:gd name="connsiteX3" fmla="*/ 292577 w 650000"/>
              <a:gd name="connsiteY3" fmla="*/ 477547 h 507763"/>
              <a:gd name="connsiteX4" fmla="*/ 0 w 650000"/>
              <a:gd name="connsiteY4" fmla="*/ 507763 h 507763"/>
              <a:gd name="connsiteX5" fmla="*/ 0 w 650000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50166"/>
              <a:gd name="connsiteY0" fmla="*/ 0 h 507763"/>
              <a:gd name="connsiteX1" fmla="*/ 331515 w 650166"/>
              <a:gd name="connsiteY1" fmla="*/ 59702 h 507763"/>
              <a:gd name="connsiteX2" fmla="*/ 649912 w 650166"/>
              <a:gd name="connsiteY2" fmla="*/ 253357 h 507763"/>
              <a:gd name="connsiteX3" fmla="*/ 292577 w 650166"/>
              <a:gd name="connsiteY3" fmla="*/ 477547 h 507763"/>
              <a:gd name="connsiteX4" fmla="*/ 0 w 650166"/>
              <a:gd name="connsiteY4" fmla="*/ 507763 h 507763"/>
              <a:gd name="connsiteX5" fmla="*/ 0 w 650166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27"/>
              <a:gd name="connsiteY0" fmla="*/ 0 h 507763"/>
              <a:gd name="connsiteX1" fmla="*/ 331515 w 650227"/>
              <a:gd name="connsiteY1" fmla="*/ 59702 h 507763"/>
              <a:gd name="connsiteX2" fmla="*/ 649912 w 650227"/>
              <a:gd name="connsiteY2" fmla="*/ 253357 h 507763"/>
              <a:gd name="connsiteX3" fmla="*/ 286902 w 650227"/>
              <a:gd name="connsiteY3" fmla="*/ 456605 h 507763"/>
              <a:gd name="connsiteX4" fmla="*/ 0 w 650227"/>
              <a:gd name="connsiteY4" fmla="*/ 507763 h 507763"/>
              <a:gd name="connsiteX5" fmla="*/ 0 w 650227"/>
              <a:gd name="connsiteY5" fmla="*/ 0 h 507763"/>
              <a:gd name="connsiteX0" fmla="*/ 0 w 649928"/>
              <a:gd name="connsiteY0" fmla="*/ 0 h 507763"/>
              <a:gd name="connsiteX1" fmla="*/ 331515 w 649928"/>
              <a:gd name="connsiteY1" fmla="*/ 59702 h 507763"/>
              <a:gd name="connsiteX2" fmla="*/ 649912 w 649928"/>
              <a:gd name="connsiteY2" fmla="*/ 253357 h 507763"/>
              <a:gd name="connsiteX3" fmla="*/ 337977 w 649928"/>
              <a:gd name="connsiteY3" fmla="*/ 444970 h 507763"/>
              <a:gd name="connsiteX4" fmla="*/ 0 w 649928"/>
              <a:gd name="connsiteY4" fmla="*/ 507763 h 507763"/>
              <a:gd name="connsiteX5" fmla="*/ 0 w 649928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41724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37"/>
              <a:gd name="connsiteY0" fmla="*/ 0 h 507763"/>
              <a:gd name="connsiteX1" fmla="*/ 357052 w 647137"/>
              <a:gd name="connsiteY1" fmla="*/ 62031 h 507763"/>
              <a:gd name="connsiteX2" fmla="*/ 647074 w 647137"/>
              <a:gd name="connsiteY2" fmla="*/ 246380 h 507763"/>
              <a:gd name="connsiteX3" fmla="*/ 337977 w 647137"/>
              <a:gd name="connsiteY3" fmla="*/ 444970 h 507763"/>
              <a:gd name="connsiteX4" fmla="*/ 0 w 647137"/>
              <a:gd name="connsiteY4" fmla="*/ 507763 h 507763"/>
              <a:gd name="connsiteX5" fmla="*/ 0 w 647137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9861 w 647140"/>
              <a:gd name="connsiteY0" fmla="*/ 0 h 505432"/>
              <a:gd name="connsiteX1" fmla="*/ 357052 w 647140"/>
              <a:gd name="connsiteY1" fmla="*/ 59700 h 505432"/>
              <a:gd name="connsiteX2" fmla="*/ 647074 w 647140"/>
              <a:gd name="connsiteY2" fmla="*/ 244049 h 505432"/>
              <a:gd name="connsiteX3" fmla="*/ 337977 w 647140"/>
              <a:gd name="connsiteY3" fmla="*/ 442639 h 505432"/>
              <a:gd name="connsiteX4" fmla="*/ 0 w 647140"/>
              <a:gd name="connsiteY4" fmla="*/ 505432 h 505432"/>
              <a:gd name="connsiteX5" fmla="*/ 19861 w 647140"/>
              <a:gd name="connsiteY5" fmla="*/ 0 h 505432"/>
              <a:gd name="connsiteX0" fmla="*/ 14186 w 647140"/>
              <a:gd name="connsiteY0" fmla="*/ 0 h 507759"/>
              <a:gd name="connsiteX1" fmla="*/ 357052 w 647140"/>
              <a:gd name="connsiteY1" fmla="*/ 62027 h 507759"/>
              <a:gd name="connsiteX2" fmla="*/ 647074 w 647140"/>
              <a:gd name="connsiteY2" fmla="*/ 246376 h 507759"/>
              <a:gd name="connsiteX3" fmla="*/ 337977 w 647140"/>
              <a:gd name="connsiteY3" fmla="*/ 444966 h 507759"/>
              <a:gd name="connsiteX4" fmla="*/ 0 w 647140"/>
              <a:gd name="connsiteY4" fmla="*/ 507759 h 507759"/>
              <a:gd name="connsiteX5" fmla="*/ 14186 w 647140"/>
              <a:gd name="connsiteY5" fmla="*/ 0 h 507759"/>
              <a:gd name="connsiteX0" fmla="*/ 2836 w 635790"/>
              <a:gd name="connsiteY0" fmla="*/ 0 h 503107"/>
              <a:gd name="connsiteX1" fmla="*/ 345702 w 635790"/>
              <a:gd name="connsiteY1" fmla="*/ 62027 h 503107"/>
              <a:gd name="connsiteX2" fmla="*/ 635724 w 635790"/>
              <a:gd name="connsiteY2" fmla="*/ 246376 h 503107"/>
              <a:gd name="connsiteX3" fmla="*/ 326627 w 635790"/>
              <a:gd name="connsiteY3" fmla="*/ 444966 h 503107"/>
              <a:gd name="connsiteX4" fmla="*/ 0 w 635790"/>
              <a:gd name="connsiteY4" fmla="*/ 503107 h 503107"/>
              <a:gd name="connsiteX5" fmla="*/ 2836 w 635790"/>
              <a:gd name="connsiteY5" fmla="*/ 0 h 503107"/>
              <a:gd name="connsiteX0" fmla="*/ 2836 w 635744"/>
              <a:gd name="connsiteY0" fmla="*/ 0 h 503107"/>
              <a:gd name="connsiteX1" fmla="*/ 345702 w 635744"/>
              <a:gd name="connsiteY1" fmla="*/ 62027 h 503107"/>
              <a:gd name="connsiteX2" fmla="*/ 635724 w 635744"/>
              <a:gd name="connsiteY2" fmla="*/ 246376 h 503107"/>
              <a:gd name="connsiteX3" fmla="*/ 352165 w 635744"/>
              <a:gd name="connsiteY3" fmla="*/ 437985 h 503107"/>
              <a:gd name="connsiteX4" fmla="*/ 0 w 635744"/>
              <a:gd name="connsiteY4" fmla="*/ 503107 h 503107"/>
              <a:gd name="connsiteX5" fmla="*/ 2836 w 635744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575" h="503107">
                <a:moveTo>
                  <a:pt x="2836" y="0"/>
                </a:moveTo>
                <a:cubicBezTo>
                  <a:pt x="138722" y="20944"/>
                  <a:pt x="138872" y="10852"/>
                  <a:pt x="345702" y="62027"/>
                </a:cubicBezTo>
                <a:cubicBezTo>
                  <a:pt x="513117" y="106052"/>
                  <a:pt x="637484" y="176737"/>
                  <a:pt x="638561" y="239397"/>
                </a:cubicBezTo>
                <a:cubicBezTo>
                  <a:pt x="639638" y="302057"/>
                  <a:pt x="581984" y="377056"/>
                  <a:pt x="352165" y="437985"/>
                </a:cubicBezTo>
                <a:cubicBezTo>
                  <a:pt x="123167" y="493822"/>
                  <a:pt x="112659" y="482176"/>
                  <a:pt x="0" y="503107"/>
                </a:cubicBezTo>
                <a:cubicBezTo>
                  <a:pt x="945" y="335405"/>
                  <a:pt x="1891" y="167702"/>
                  <a:pt x="283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50800" tIns="50800" rIns="50800" bIns="50800" rtlCol="0" anchor="ctr"/>
          <a:lstStyle/>
          <a:p>
            <a:pPr algn="l"/>
            <a:endParaRPr lang="en-US" sz="3200" b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Flowchart: Delay 1">
            <a:extLst>
              <a:ext uri="{FF2B5EF4-FFF2-40B4-BE49-F238E27FC236}">
                <a16:creationId xmlns:a16="http://schemas.microsoft.com/office/drawing/2014/main" id="{29464779-E820-4650-BF32-56AF582EBEE0}"/>
              </a:ext>
            </a:extLst>
          </p:cNvPr>
          <p:cNvSpPr/>
          <p:nvPr/>
        </p:nvSpPr>
        <p:spPr>
          <a:xfrm rot="5400000">
            <a:off x="5410660" y="1100539"/>
            <a:ext cx="312294" cy="307631"/>
          </a:xfrm>
          <a:custGeom>
            <a:avLst/>
            <a:gdLst>
              <a:gd name="connsiteX0" fmla="*/ 0 w 832335"/>
              <a:gd name="connsiteY0" fmla="*/ 0 h 507763"/>
              <a:gd name="connsiteX1" fmla="*/ 416168 w 832335"/>
              <a:gd name="connsiteY1" fmla="*/ 0 h 507763"/>
              <a:gd name="connsiteX2" fmla="*/ 832336 w 832335"/>
              <a:gd name="connsiteY2" fmla="*/ 253882 h 507763"/>
              <a:gd name="connsiteX3" fmla="*/ 416168 w 832335"/>
              <a:gd name="connsiteY3" fmla="*/ 507764 h 507763"/>
              <a:gd name="connsiteX4" fmla="*/ 0 w 832335"/>
              <a:gd name="connsiteY4" fmla="*/ 507763 h 507763"/>
              <a:gd name="connsiteX5" fmla="*/ 0 w 832335"/>
              <a:gd name="connsiteY5" fmla="*/ 0 h 507763"/>
              <a:gd name="connsiteX0" fmla="*/ 0 w 832351"/>
              <a:gd name="connsiteY0" fmla="*/ 0 h 507764"/>
              <a:gd name="connsiteX1" fmla="*/ 404445 w 832351"/>
              <a:gd name="connsiteY1" fmla="*/ 35170 h 507764"/>
              <a:gd name="connsiteX2" fmla="*/ 832336 w 832351"/>
              <a:gd name="connsiteY2" fmla="*/ 253882 h 507764"/>
              <a:gd name="connsiteX3" fmla="*/ 416168 w 832351"/>
              <a:gd name="connsiteY3" fmla="*/ 507764 h 507764"/>
              <a:gd name="connsiteX4" fmla="*/ 0 w 832351"/>
              <a:gd name="connsiteY4" fmla="*/ 507763 h 507764"/>
              <a:gd name="connsiteX5" fmla="*/ 0 w 832351"/>
              <a:gd name="connsiteY5" fmla="*/ 0 h 507764"/>
              <a:gd name="connsiteX0" fmla="*/ 0 w 832351"/>
              <a:gd name="connsiteY0" fmla="*/ 0 h 507763"/>
              <a:gd name="connsiteX1" fmla="*/ 404445 w 832351"/>
              <a:gd name="connsiteY1" fmla="*/ 35170 h 507763"/>
              <a:gd name="connsiteX2" fmla="*/ 832336 w 832351"/>
              <a:gd name="connsiteY2" fmla="*/ 253882 h 507763"/>
              <a:gd name="connsiteX3" fmla="*/ 416168 w 832351"/>
              <a:gd name="connsiteY3" fmla="*/ 472595 h 507763"/>
              <a:gd name="connsiteX4" fmla="*/ 0 w 832351"/>
              <a:gd name="connsiteY4" fmla="*/ 507763 h 507763"/>
              <a:gd name="connsiteX5" fmla="*/ 0 w 832351"/>
              <a:gd name="connsiteY5" fmla="*/ 0 h 507763"/>
              <a:gd name="connsiteX0" fmla="*/ 0 w 750300"/>
              <a:gd name="connsiteY0" fmla="*/ 0 h 507763"/>
              <a:gd name="connsiteX1" fmla="*/ 404445 w 750300"/>
              <a:gd name="connsiteY1" fmla="*/ 35170 h 507763"/>
              <a:gd name="connsiteX2" fmla="*/ 750274 w 750300"/>
              <a:gd name="connsiteY2" fmla="*/ 277328 h 507763"/>
              <a:gd name="connsiteX3" fmla="*/ 416168 w 750300"/>
              <a:gd name="connsiteY3" fmla="*/ 472595 h 507763"/>
              <a:gd name="connsiteX4" fmla="*/ 0 w 750300"/>
              <a:gd name="connsiteY4" fmla="*/ 507763 h 507763"/>
              <a:gd name="connsiteX5" fmla="*/ 0 w 750300"/>
              <a:gd name="connsiteY5" fmla="*/ 0 h 507763"/>
              <a:gd name="connsiteX0" fmla="*/ 0 w 750319"/>
              <a:gd name="connsiteY0" fmla="*/ 0 h 507763"/>
              <a:gd name="connsiteX1" fmla="*/ 404445 w 750319"/>
              <a:gd name="connsiteY1" fmla="*/ 35170 h 507763"/>
              <a:gd name="connsiteX2" fmla="*/ 750274 w 750319"/>
              <a:gd name="connsiteY2" fmla="*/ 277328 h 507763"/>
              <a:gd name="connsiteX3" fmla="*/ 388202 w 750319"/>
              <a:gd name="connsiteY3" fmla="*/ 460872 h 507763"/>
              <a:gd name="connsiteX4" fmla="*/ 0 w 750319"/>
              <a:gd name="connsiteY4" fmla="*/ 507763 h 507763"/>
              <a:gd name="connsiteX5" fmla="*/ 0 w 750319"/>
              <a:gd name="connsiteY5" fmla="*/ 0 h 507763"/>
              <a:gd name="connsiteX0" fmla="*/ 0 w 720037"/>
              <a:gd name="connsiteY0" fmla="*/ 0 h 507763"/>
              <a:gd name="connsiteX1" fmla="*/ 404445 w 720037"/>
              <a:gd name="connsiteY1" fmla="*/ 35170 h 507763"/>
              <a:gd name="connsiteX2" fmla="*/ 719977 w 720037"/>
              <a:gd name="connsiteY2" fmla="*/ 245578 h 507763"/>
              <a:gd name="connsiteX3" fmla="*/ 388202 w 720037"/>
              <a:gd name="connsiteY3" fmla="*/ 460872 h 507763"/>
              <a:gd name="connsiteX4" fmla="*/ 0 w 720037"/>
              <a:gd name="connsiteY4" fmla="*/ 507763 h 507763"/>
              <a:gd name="connsiteX5" fmla="*/ 0 w 720037"/>
              <a:gd name="connsiteY5" fmla="*/ 0 h 507763"/>
              <a:gd name="connsiteX0" fmla="*/ 0 w 720893"/>
              <a:gd name="connsiteY0" fmla="*/ 0 h 507763"/>
              <a:gd name="connsiteX1" fmla="*/ 313554 w 720893"/>
              <a:gd name="connsiteY1" fmla="*/ 41520 h 507763"/>
              <a:gd name="connsiteX2" fmla="*/ 719977 w 720893"/>
              <a:gd name="connsiteY2" fmla="*/ 245578 h 507763"/>
              <a:gd name="connsiteX3" fmla="*/ 388202 w 720893"/>
              <a:gd name="connsiteY3" fmla="*/ 460872 h 507763"/>
              <a:gd name="connsiteX4" fmla="*/ 0 w 720893"/>
              <a:gd name="connsiteY4" fmla="*/ 507763 h 507763"/>
              <a:gd name="connsiteX5" fmla="*/ 0 w 720893"/>
              <a:gd name="connsiteY5" fmla="*/ 0 h 507763"/>
              <a:gd name="connsiteX0" fmla="*/ 0 w 668478"/>
              <a:gd name="connsiteY0" fmla="*/ 0 h 507763"/>
              <a:gd name="connsiteX1" fmla="*/ 313554 w 668478"/>
              <a:gd name="connsiteY1" fmla="*/ 41520 h 507763"/>
              <a:gd name="connsiteX2" fmla="*/ 666958 w 668478"/>
              <a:gd name="connsiteY2" fmla="*/ 226528 h 507763"/>
              <a:gd name="connsiteX3" fmla="*/ 388202 w 668478"/>
              <a:gd name="connsiteY3" fmla="*/ 460872 h 507763"/>
              <a:gd name="connsiteX4" fmla="*/ 0 w 668478"/>
              <a:gd name="connsiteY4" fmla="*/ 507763 h 507763"/>
              <a:gd name="connsiteX5" fmla="*/ 0 w 668478"/>
              <a:gd name="connsiteY5" fmla="*/ 0 h 507763"/>
              <a:gd name="connsiteX0" fmla="*/ 0 w 666994"/>
              <a:gd name="connsiteY0" fmla="*/ 0 h 507763"/>
              <a:gd name="connsiteX1" fmla="*/ 313554 w 666994"/>
              <a:gd name="connsiteY1" fmla="*/ 41520 h 507763"/>
              <a:gd name="connsiteX2" fmla="*/ 666958 w 666994"/>
              <a:gd name="connsiteY2" fmla="*/ 226528 h 507763"/>
              <a:gd name="connsiteX3" fmla="*/ 327608 w 666994"/>
              <a:gd name="connsiteY3" fmla="*/ 460875 h 507763"/>
              <a:gd name="connsiteX4" fmla="*/ 0 w 666994"/>
              <a:gd name="connsiteY4" fmla="*/ 507763 h 507763"/>
              <a:gd name="connsiteX5" fmla="*/ 0 w 666994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5452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7029"/>
              <a:gd name="connsiteY0" fmla="*/ 0 h 507763"/>
              <a:gd name="connsiteX1" fmla="*/ 305979 w 667029"/>
              <a:gd name="connsiteY1" fmla="*/ 22470 h 507763"/>
              <a:gd name="connsiteX2" fmla="*/ 666958 w 667029"/>
              <a:gd name="connsiteY2" fmla="*/ 239228 h 507763"/>
              <a:gd name="connsiteX3" fmla="*/ 327608 w 667029"/>
              <a:gd name="connsiteY3" fmla="*/ 454525 h 507763"/>
              <a:gd name="connsiteX4" fmla="*/ 0 w 667029"/>
              <a:gd name="connsiteY4" fmla="*/ 507763 h 507763"/>
              <a:gd name="connsiteX5" fmla="*/ 0 w 667029"/>
              <a:gd name="connsiteY5" fmla="*/ 0 h 507763"/>
              <a:gd name="connsiteX0" fmla="*/ 0 w 666963"/>
              <a:gd name="connsiteY0" fmla="*/ 0 h 507763"/>
              <a:gd name="connsiteX1" fmla="*/ 305979 w 666963"/>
              <a:gd name="connsiteY1" fmla="*/ 22470 h 507763"/>
              <a:gd name="connsiteX2" fmla="*/ 666958 w 666963"/>
              <a:gd name="connsiteY2" fmla="*/ 239228 h 507763"/>
              <a:gd name="connsiteX3" fmla="*/ 312460 w 666963"/>
              <a:gd name="connsiteY3" fmla="*/ 479925 h 507763"/>
              <a:gd name="connsiteX4" fmla="*/ 0 w 666963"/>
              <a:gd name="connsiteY4" fmla="*/ 507763 h 507763"/>
              <a:gd name="connsiteX5" fmla="*/ 0 w 666963"/>
              <a:gd name="connsiteY5" fmla="*/ 0 h 507763"/>
              <a:gd name="connsiteX0" fmla="*/ 0 w 666984"/>
              <a:gd name="connsiteY0" fmla="*/ 0 h 507763"/>
              <a:gd name="connsiteX1" fmla="*/ 305979 w 666984"/>
              <a:gd name="connsiteY1" fmla="*/ 22470 h 507763"/>
              <a:gd name="connsiteX2" fmla="*/ 666958 w 666984"/>
              <a:gd name="connsiteY2" fmla="*/ 239228 h 507763"/>
              <a:gd name="connsiteX3" fmla="*/ 292577 w 666984"/>
              <a:gd name="connsiteY3" fmla="*/ 477547 h 507763"/>
              <a:gd name="connsiteX4" fmla="*/ 0 w 666984"/>
              <a:gd name="connsiteY4" fmla="*/ 507763 h 507763"/>
              <a:gd name="connsiteX5" fmla="*/ 0 w 666984"/>
              <a:gd name="connsiteY5" fmla="*/ 0 h 507763"/>
              <a:gd name="connsiteX0" fmla="*/ 0 w 647107"/>
              <a:gd name="connsiteY0" fmla="*/ 0 h 507763"/>
              <a:gd name="connsiteX1" fmla="*/ 305979 w 647107"/>
              <a:gd name="connsiteY1" fmla="*/ 22470 h 507763"/>
              <a:gd name="connsiteX2" fmla="*/ 647075 w 647107"/>
              <a:gd name="connsiteY2" fmla="*/ 246374 h 507763"/>
              <a:gd name="connsiteX3" fmla="*/ 292577 w 647107"/>
              <a:gd name="connsiteY3" fmla="*/ 477547 h 507763"/>
              <a:gd name="connsiteX4" fmla="*/ 0 w 647107"/>
              <a:gd name="connsiteY4" fmla="*/ 507763 h 507763"/>
              <a:gd name="connsiteX5" fmla="*/ 0 w 647107"/>
              <a:gd name="connsiteY5" fmla="*/ 0 h 507763"/>
              <a:gd name="connsiteX0" fmla="*/ 0 w 649943"/>
              <a:gd name="connsiteY0" fmla="*/ 0 h 507763"/>
              <a:gd name="connsiteX1" fmla="*/ 305979 w 649943"/>
              <a:gd name="connsiteY1" fmla="*/ 22470 h 507763"/>
              <a:gd name="connsiteX2" fmla="*/ 649912 w 649943"/>
              <a:gd name="connsiteY2" fmla="*/ 253357 h 507763"/>
              <a:gd name="connsiteX3" fmla="*/ 292577 w 649943"/>
              <a:gd name="connsiteY3" fmla="*/ 477547 h 507763"/>
              <a:gd name="connsiteX4" fmla="*/ 0 w 649943"/>
              <a:gd name="connsiteY4" fmla="*/ 507763 h 507763"/>
              <a:gd name="connsiteX5" fmla="*/ 0 w 649943"/>
              <a:gd name="connsiteY5" fmla="*/ 0 h 507763"/>
              <a:gd name="connsiteX0" fmla="*/ 0 w 650000"/>
              <a:gd name="connsiteY0" fmla="*/ 0 h 507763"/>
              <a:gd name="connsiteX1" fmla="*/ 314491 w 650000"/>
              <a:gd name="connsiteY1" fmla="*/ 55047 h 507763"/>
              <a:gd name="connsiteX2" fmla="*/ 649912 w 650000"/>
              <a:gd name="connsiteY2" fmla="*/ 253357 h 507763"/>
              <a:gd name="connsiteX3" fmla="*/ 292577 w 650000"/>
              <a:gd name="connsiteY3" fmla="*/ 477547 h 507763"/>
              <a:gd name="connsiteX4" fmla="*/ 0 w 650000"/>
              <a:gd name="connsiteY4" fmla="*/ 507763 h 507763"/>
              <a:gd name="connsiteX5" fmla="*/ 0 w 650000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50166"/>
              <a:gd name="connsiteY0" fmla="*/ 0 h 507763"/>
              <a:gd name="connsiteX1" fmla="*/ 331515 w 650166"/>
              <a:gd name="connsiteY1" fmla="*/ 59702 h 507763"/>
              <a:gd name="connsiteX2" fmla="*/ 649912 w 650166"/>
              <a:gd name="connsiteY2" fmla="*/ 253357 h 507763"/>
              <a:gd name="connsiteX3" fmla="*/ 292577 w 650166"/>
              <a:gd name="connsiteY3" fmla="*/ 477547 h 507763"/>
              <a:gd name="connsiteX4" fmla="*/ 0 w 650166"/>
              <a:gd name="connsiteY4" fmla="*/ 507763 h 507763"/>
              <a:gd name="connsiteX5" fmla="*/ 0 w 650166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27"/>
              <a:gd name="connsiteY0" fmla="*/ 0 h 507763"/>
              <a:gd name="connsiteX1" fmla="*/ 331515 w 650227"/>
              <a:gd name="connsiteY1" fmla="*/ 59702 h 507763"/>
              <a:gd name="connsiteX2" fmla="*/ 649912 w 650227"/>
              <a:gd name="connsiteY2" fmla="*/ 253357 h 507763"/>
              <a:gd name="connsiteX3" fmla="*/ 286902 w 650227"/>
              <a:gd name="connsiteY3" fmla="*/ 456605 h 507763"/>
              <a:gd name="connsiteX4" fmla="*/ 0 w 650227"/>
              <a:gd name="connsiteY4" fmla="*/ 507763 h 507763"/>
              <a:gd name="connsiteX5" fmla="*/ 0 w 650227"/>
              <a:gd name="connsiteY5" fmla="*/ 0 h 507763"/>
              <a:gd name="connsiteX0" fmla="*/ 0 w 649928"/>
              <a:gd name="connsiteY0" fmla="*/ 0 h 507763"/>
              <a:gd name="connsiteX1" fmla="*/ 331515 w 649928"/>
              <a:gd name="connsiteY1" fmla="*/ 59702 h 507763"/>
              <a:gd name="connsiteX2" fmla="*/ 649912 w 649928"/>
              <a:gd name="connsiteY2" fmla="*/ 253357 h 507763"/>
              <a:gd name="connsiteX3" fmla="*/ 337977 w 649928"/>
              <a:gd name="connsiteY3" fmla="*/ 444970 h 507763"/>
              <a:gd name="connsiteX4" fmla="*/ 0 w 649928"/>
              <a:gd name="connsiteY4" fmla="*/ 507763 h 507763"/>
              <a:gd name="connsiteX5" fmla="*/ 0 w 649928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41724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37"/>
              <a:gd name="connsiteY0" fmla="*/ 0 h 507763"/>
              <a:gd name="connsiteX1" fmla="*/ 357052 w 647137"/>
              <a:gd name="connsiteY1" fmla="*/ 62031 h 507763"/>
              <a:gd name="connsiteX2" fmla="*/ 647074 w 647137"/>
              <a:gd name="connsiteY2" fmla="*/ 246380 h 507763"/>
              <a:gd name="connsiteX3" fmla="*/ 337977 w 647137"/>
              <a:gd name="connsiteY3" fmla="*/ 444970 h 507763"/>
              <a:gd name="connsiteX4" fmla="*/ 0 w 647137"/>
              <a:gd name="connsiteY4" fmla="*/ 507763 h 507763"/>
              <a:gd name="connsiteX5" fmla="*/ 0 w 647137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9861 w 647140"/>
              <a:gd name="connsiteY0" fmla="*/ 0 h 505432"/>
              <a:gd name="connsiteX1" fmla="*/ 357052 w 647140"/>
              <a:gd name="connsiteY1" fmla="*/ 59700 h 505432"/>
              <a:gd name="connsiteX2" fmla="*/ 647074 w 647140"/>
              <a:gd name="connsiteY2" fmla="*/ 244049 h 505432"/>
              <a:gd name="connsiteX3" fmla="*/ 337977 w 647140"/>
              <a:gd name="connsiteY3" fmla="*/ 442639 h 505432"/>
              <a:gd name="connsiteX4" fmla="*/ 0 w 647140"/>
              <a:gd name="connsiteY4" fmla="*/ 505432 h 505432"/>
              <a:gd name="connsiteX5" fmla="*/ 19861 w 647140"/>
              <a:gd name="connsiteY5" fmla="*/ 0 h 505432"/>
              <a:gd name="connsiteX0" fmla="*/ 14186 w 647140"/>
              <a:gd name="connsiteY0" fmla="*/ 0 h 507759"/>
              <a:gd name="connsiteX1" fmla="*/ 357052 w 647140"/>
              <a:gd name="connsiteY1" fmla="*/ 62027 h 507759"/>
              <a:gd name="connsiteX2" fmla="*/ 647074 w 647140"/>
              <a:gd name="connsiteY2" fmla="*/ 246376 h 507759"/>
              <a:gd name="connsiteX3" fmla="*/ 337977 w 647140"/>
              <a:gd name="connsiteY3" fmla="*/ 444966 h 507759"/>
              <a:gd name="connsiteX4" fmla="*/ 0 w 647140"/>
              <a:gd name="connsiteY4" fmla="*/ 507759 h 507759"/>
              <a:gd name="connsiteX5" fmla="*/ 14186 w 647140"/>
              <a:gd name="connsiteY5" fmla="*/ 0 h 507759"/>
              <a:gd name="connsiteX0" fmla="*/ 2836 w 635790"/>
              <a:gd name="connsiteY0" fmla="*/ 0 h 503107"/>
              <a:gd name="connsiteX1" fmla="*/ 345702 w 635790"/>
              <a:gd name="connsiteY1" fmla="*/ 62027 h 503107"/>
              <a:gd name="connsiteX2" fmla="*/ 635724 w 635790"/>
              <a:gd name="connsiteY2" fmla="*/ 246376 h 503107"/>
              <a:gd name="connsiteX3" fmla="*/ 326627 w 635790"/>
              <a:gd name="connsiteY3" fmla="*/ 444966 h 503107"/>
              <a:gd name="connsiteX4" fmla="*/ 0 w 635790"/>
              <a:gd name="connsiteY4" fmla="*/ 503107 h 503107"/>
              <a:gd name="connsiteX5" fmla="*/ 2836 w 635790"/>
              <a:gd name="connsiteY5" fmla="*/ 0 h 503107"/>
              <a:gd name="connsiteX0" fmla="*/ 2836 w 635744"/>
              <a:gd name="connsiteY0" fmla="*/ 0 h 503107"/>
              <a:gd name="connsiteX1" fmla="*/ 345702 w 635744"/>
              <a:gd name="connsiteY1" fmla="*/ 62027 h 503107"/>
              <a:gd name="connsiteX2" fmla="*/ 635724 w 635744"/>
              <a:gd name="connsiteY2" fmla="*/ 246376 h 503107"/>
              <a:gd name="connsiteX3" fmla="*/ 352165 w 635744"/>
              <a:gd name="connsiteY3" fmla="*/ 437985 h 503107"/>
              <a:gd name="connsiteX4" fmla="*/ 0 w 635744"/>
              <a:gd name="connsiteY4" fmla="*/ 503107 h 503107"/>
              <a:gd name="connsiteX5" fmla="*/ 2836 w 635744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575" h="503107">
                <a:moveTo>
                  <a:pt x="2836" y="0"/>
                </a:moveTo>
                <a:cubicBezTo>
                  <a:pt x="138722" y="20944"/>
                  <a:pt x="138872" y="10852"/>
                  <a:pt x="345702" y="62027"/>
                </a:cubicBezTo>
                <a:cubicBezTo>
                  <a:pt x="513117" y="106052"/>
                  <a:pt x="637484" y="176737"/>
                  <a:pt x="638561" y="239397"/>
                </a:cubicBezTo>
                <a:cubicBezTo>
                  <a:pt x="639638" y="302057"/>
                  <a:pt x="581984" y="377056"/>
                  <a:pt x="352165" y="437985"/>
                </a:cubicBezTo>
                <a:cubicBezTo>
                  <a:pt x="123167" y="493822"/>
                  <a:pt x="112659" y="482176"/>
                  <a:pt x="0" y="503107"/>
                </a:cubicBezTo>
                <a:cubicBezTo>
                  <a:pt x="945" y="335405"/>
                  <a:pt x="1891" y="167702"/>
                  <a:pt x="283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50800" tIns="50800" rIns="50800" bIns="50800" rtlCol="0" anchor="ctr"/>
          <a:lstStyle/>
          <a:p>
            <a:pPr algn="l"/>
            <a:endParaRPr lang="en-US" sz="3200" b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C5CABF-F7A6-41C7-B552-4AB3BEAFEEBC}"/>
              </a:ext>
            </a:extLst>
          </p:cNvPr>
          <p:cNvSpPr txBox="1"/>
          <p:nvPr/>
        </p:nvSpPr>
        <p:spPr>
          <a:xfrm>
            <a:off x="5566807" y="805992"/>
            <a:ext cx="402784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1" i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Tencent Media Lab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ED87BF-74A7-061B-B725-B56660492C9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矩形"/>
          <p:cNvSpPr/>
          <p:nvPr/>
        </p:nvSpPr>
        <p:spPr>
          <a:xfrm>
            <a:off x="-7164" y="-8467"/>
            <a:ext cx="24391164" cy="13732935"/>
          </a:xfrm>
          <a:prstGeom prst="rect">
            <a:avLst/>
          </a:prstGeom>
          <a:solidFill>
            <a:srgbClr val="0060F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8" name="THANKS">
            <a:extLst>
              <a:ext uri="{FF2B5EF4-FFF2-40B4-BE49-F238E27FC236}">
                <a16:creationId xmlns:a16="http://schemas.microsoft.com/office/drawing/2014/main" id="{DF955D2B-0C07-48FB-B0DB-DD0E090BB881}"/>
              </a:ext>
            </a:extLst>
          </p:cNvPr>
          <p:cNvSpPr txBox="1"/>
          <p:nvPr/>
        </p:nvSpPr>
        <p:spPr>
          <a:xfrm>
            <a:off x="8119292" y="4787676"/>
            <a:ext cx="8128893" cy="3414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799" tIns="50799" rIns="50799" bIns="50799" anchor="ctr">
            <a:spAutoFit/>
          </a:bodyPr>
          <a:lstStyle>
            <a:lvl1pPr algn="l" defTabSz="457200">
              <a:lnSpc>
                <a:spcPct val="80000"/>
              </a:lnSpc>
              <a:defRPr sz="1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altLang="zh-CN" sz="1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Thanks!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altLang="zh-CN" sz="1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Q&amp;A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128ADD-1727-5532-BCF4-039CD5643E1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4584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7340077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Problem statement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0DD769-15D8-31BA-4901-C7D5DB781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074558"/>
              </p:ext>
            </p:extLst>
          </p:nvPr>
        </p:nvGraphicFramePr>
        <p:xfrm>
          <a:off x="521080" y="2631110"/>
          <a:ext cx="16189877" cy="4448557"/>
        </p:xfrm>
        <a:graphic>
          <a:graphicData uri="http://schemas.openxmlformats.org/drawingml/2006/table">
            <a:tbl>
              <a:tblPr firstRow="1" firstCol="1" bandRow="1"/>
              <a:tblGrid>
                <a:gridCol w="1929918">
                  <a:extLst>
                    <a:ext uri="{9D8B030D-6E8A-4147-A177-3AD203B41FA5}">
                      <a16:colId xmlns:a16="http://schemas.microsoft.com/office/drawing/2014/main" val="4170490292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527781779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402961907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340485465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364469199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323410897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815590821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279395502"/>
                    </a:ext>
                  </a:extLst>
                </a:gridCol>
              </a:tblGrid>
              <a:tr h="79477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VTM16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1439"/>
                  </a:ext>
                </a:extLst>
              </a:tr>
              <a:tr h="79298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14.9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15.0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16.1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18.1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566781"/>
                  </a:ext>
                </a:extLst>
              </a:tr>
              <a:tr h="7122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7.0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8.1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485819"/>
                  </a:ext>
                </a:extLst>
              </a:tr>
              <a:tr h="72150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3.6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4.4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376721"/>
                  </a:ext>
                </a:extLst>
              </a:tr>
              <a:tr h="63407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0.6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3.0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3.7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5542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263614"/>
                  </a:ext>
                </a:extLst>
              </a:tr>
              <a:tr h="79298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6.8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7.8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37389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C5BCE8A-FCE9-9047-51B7-8839CD3FC9E3}"/>
              </a:ext>
            </a:extLst>
          </p:cNvPr>
          <p:cNvSpPr txBox="1"/>
          <p:nvPr/>
        </p:nvSpPr>
        <p:spPr>
          <a:xfrm>
            <a:off x="3146388" y="7337475"/>
            <a:ext cx="1154494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RA ECM </a:t>
            </a:r>
            <a:r>
              <a:rPr lang="en-US" b="0" dirty="0"/>
              <a:t>memory consumption (GiB, </a:t>
            </a:r>
            <a:r>
              <a:rPr lang="en-CA" b="0" dirty="0" err="1"/>
              <a:t>VmPeak</a:t>
            </a:r>
            <a:r>
              <a:rPr lang="en-US" b="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58888-11C5-578C-F897-F636D5A1EBB3}"/>
              </a:ext>
            </a:extLst>
          </p:cNvPr>
          <p:cNvSpPr txBox="1"/>
          <p:nvPr/>
        </p:nvSpPr>
        <p:spPr>
          <a:xfrm>
            <a:off x="521080" y="8865985"/>
            <a:ext cx="23274491" cy="3426579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ECM memory consumption has been continuously growing and reached ~25 GiB in ECM9</a:t>
            </a:r>
          </a:p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Such level of memory consumption may have negative effect on ECM development</a:t>
            </a:r>
          </a:p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AhG6 says: “It is encouraged to care about memory allocation when developing and integrating tools into ECM”</a:t>
            </a:r>
          </a:p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There are two late contributions targeted to address this problem: JVET-AE0257 and JVET-AE0278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761EA-A96E-897F-B69E-975600DFFF4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51096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3706331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Content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82439D-647B-3FE4-8883-5047AB66B1C3}"/>
              </a:ext>
            </a:extLst>
          </p:cNvPr>
          <p:cNvSpPr txBox="1"/>
          <p:nvPr/>
        </p:nvSpPr>
        <p:spPr>
          <a:xfrm>
            <a:off x="1016744" y="2333412"/>
            <a:ext cx="17382574" cy="5027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742950" marR="0" indent="-7429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ECM memory consumption study (informative)</a:t>
            </a:r>
            <a:b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- ECM measurement tool</a:t>
            </a:r>
            <a:b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- ECM memory consumption breakdown</a:t>
            </a:r>
          </a:p>
          <a:p>
            <a:pPr marL="742950" marR="0" indent="-7429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</a:pPr>
            <a:r>
              <a:rPr lang="en-US" sz="4000" b="0" dirty="0"/>
              <a:t>SW modification to reduce memory consumption (SW proposal)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037F3B-6503-2A8E-055E-2293D864D95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9407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5092599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Measurement 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BC1F314-93C0-25C7-E634-0AF150A8D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198862"/>
              </p:ext>
            </p:extLst>
          </p:nvPr>
        </p:nvGraphicFramePr>
        <p:xfrm>
          <a:off x="437322" y="2597976"/>
          <a:ext cx="16936280" cy="8366168"/>
        </p:xfrm>
        <a:graphic>
          <a:graphicData uri="http://schemas.openxmlformats.org/drawingml/2006/table">
            <a:tbl>
              <a:tblPr firstRow="1" firstCol="1" bandRow="1"/>
              <a:tblGrid>
                <a:gridCol w="1693628">
                  <a:extLst>
                    <a:ext uri="{9D8B030D-6E8A-4147-A177-3AD203B41FA5}">
                      <a16:colId xmlns:a16="http://schemas.microsoft.com/office/drawing/2014/main" val="4033351607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2222280357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1545368006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1810351589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4278254592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57019593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2150107349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4038095900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710798619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1221419934"/>
                    </a:ext>
                  </a:extLst>
                </a:gridCol>
              </a:tblGrid>
              <a:tr h="680011"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AI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LDB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696748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2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diff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diff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diff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560478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Tango2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228361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FoodMarket4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33864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Campfire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21.6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21.6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600963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CatRobot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861075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DaylightRoad2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271493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ParkRunning3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23.3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23.3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998432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MarketPlace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892593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RitualDance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952147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Cactus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12.8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211978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BasketballDrive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12.8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12.8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84897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59296E4-2763-E189-41C5-37843D170473}"/>
              </a:ext>
            </a:extLst>
          </p:cNvPr>
          <p:cNvSpPr txBox="1"/>
          <p:nvPr/>
        </p:nvSpPr>
        <p:spPr>
          <a:xfrm>
            <a:off x="17845549" y="2596365"/>
            <a:ext cx="5968608" cy="5642570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US" dirty="0"/>
              <a:t>Observations</a:t>
            </a:r>
          </a:p>
          <a:p>
            <a:r>
              <a:rPr lang="en-US" dirty="0"/>
              <a:t>ECM measurement tool is stable (</a:t>
            </a:r>
            <a:r>
              <a:rPr lang="en-US" b="0" dirty="0" err="1"/>
              <a:t>VmPeak</a:t>
            </a:r>
            <a:r>
              <a:rPr lang="en-US" dirty="0"/>
              <a:t>)</a:t>
            </a:r>
          </a:p>
          <a:p>
            <a:r>
              <a:rPr lang="en-US" dirty="0"/>
              <a:t>RA 4K is a worst case</a:t>
            </a:r>
          </a:p>
          <a:p>
            <a:r>
              <a:rPr lang="en-US" dirty="0"/>
              <a:t>Big difference between 4K and HD in RA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9AC4F7-92A3-330A-2475-352C33CEFFA7}"/>
              </a:ext>
            </a:extLst>
          </p:cNvPr>
          <p:cNvSpPr txBox="1"/>
          <p:nvPr/>
        </p:nvSpPr>
        <p:spPr>
          <a:xfrm>
            <a:off x="865669" y="11257421"/>
            <a:ext cx="15920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ECM9 Memory Consumption Measurement (GiB), </a:t>
            </a:r>
            <a:r>
              <a:rPr lang="en-US" b="0" dirty="0" err="1"/>
              <a:t>VmPeak</a:t>
            </a:r>
            <a:r>
              <a:rPr lang="en-US" b="0" dirty="0"/>
              <a:t>, CTC, QP37, RAS0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5752D3-98DD-5269-CB6C-DCF866BB1052}"/>
              </a:ext>
            </a:extLst>
          </p:cNvPr>
          <p:cNvSpPr txBox="1"/>
          <p:nvPr/>
        </p:nvSpPr>
        <p:spPr>
          <a:xfrm>
            <a:off x="102343" y="12915700"/>
            <a:ext cx="3777893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*full data is attached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B9DDF0D-B1AC-6AAC-EF89-F1AE3FBF833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75498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9919040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Measurement (cont’d) 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296E4-2763-E189-41C5-37843D170473}"/>
              </a:ext>
            </a:extLst>
          </p:cNvPr>
          <p:cNvSpPr txBox="1"/>
          <p:nvPr/>
        </p:nvSpPr>
        <p:spPr>
          <a:xfrm>
            <a:off x="17734231" y="2596365"/>
            <a:ext cx="5968608" cy="5642570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US" dirty="0"/>
              <a:t>The maximal difference between max and min QPs is around 0.2 GiB which can be considered as negligible for current analysis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9AC4F7-92A3-330A-2475-352C33CEFFA7}"/>
              </a:ext>
            </a:extLst>
          </p:cNvPr>
          <p:cNvSpPr txBox="1"/>
          <p:nvPr/>
        </p:nvSpPr>
        <p:spPr>
          <a:xfrm>
            <a:off x="752525" y="10842636"/>
            <a:ext cx="15920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ECM9 Memory Consumption Measurement (GiB), </a:t>
            </a:r>
            <a:r>
              <a:rPr lang="en-US" b="0" dirty="0" err="1"/>
              <a:t>VmPeak</a:t>
            </a:r>
            <a:r>
              <a:rPr lang="en-US" b="0" dirty="0"/>
              <a:t>, CTC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C3F2CD0-5724-D055-FECF-7B3F9D3E9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586839"/>
              </p:ext>
            </p:extLst>
          </p:nvPr>
        </p:nvGraphicFramePr>
        <p:xfrm>
          <a:off x="521079" y="2596365"/>
          <a:ext cx="16383392" cy="777335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454606">
                  <a:extLst>
                    <a:ext uri="{9D8B030D-6E8A-4147-A177-3AD203B41FA5}">
                      <a16:colId xmlns:a16="http://schemas.microsoft.com/office/drawing/2014/main" val="4172990117"/>
                    </a:ext>
                  </a:extLst>
                </a:gridCol>
                <a:gridCol w="1698433">
                  <a:extLst>
                    <a:ext uri="{9D8B030D-6E8A-4147-A177-3AD203B41FA5}">
                      <a16:colId xmlns:a16="http://schemas.microsoft.com/office/drawing/2014/main" val="3472319480"/>
                    </a:ext>
                  </a:extLst>
                </a:gridCol>
                <a:gridCol w="1963555">
                  <a:extLst>
                    <a:ext uri="{9D8B030D-6E8A-4147-A177-3AD203B41FA5}">
                      <a16:colId xmlns:a16="http://schemas.microsoft.com/office/drawing/2014/main" val="1903941110"/>
                    </a:ext>
                  </a:extLst>
                </a:gridCol>
                <a:gridCol w="4266798">
                  <a:extLst>
                    <a:ext uri="{9D8B030D-6E8A-4147-A177-3AD203B41FA5}">
                      <a16:colId xmlns:a16="http://schemas.microsoft.com/office/drawing/2014/main" val="1608991717"/>
                    </a:ext>
                  </a:extLst>
                </a:gridCol>
              </a:tblGrid>
              <a:tr h="560303">
                <a:tc>
                  <a:txBody>
                    <a:bodyPr/>
                    <a:lstStyle/>
                    <a:p>
                      <a:endParaRPr lang="en-US" sz="3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AI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RA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LDB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9004009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MarketPlace_1920x1080_60fps_10bit_420_qp22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78093756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MarketPlace_1920x1080_60fps_10bit_420_qp27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>
                          <a:effectLst/>
                        </a:rPr>
                        <a:t>9.8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11.1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90316497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MarketPlace_1920x1080_60fps_10bit_420_qp32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62135574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MarketPlace_1920x1080_60fps_10bit_420_qp37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22858154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RitualDance_1920x1080_60fps_10bit_420_qp22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>
                          <a:effectLst/>
                        </a:rPr>
                        <a:t>9.9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>
                          <a:effectLst/>
                        </a:rPr>
                        <a:t>12.9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2132052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RitualDance_1920x1080_60fps_10bit_420_qp27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>
                          <a:effectLst/>
                        </a:rPr>
                        <a:t>12.9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61084330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RitualDance_1920x1080_60fps_10bit_420_qp32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03978361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RitualDance_1920x1080_60fps_10bit_420_qp37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57750466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Cactus_1920x1080_50_qp22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>
                          <a:effectLst/>
                        </a:rPr>
                        <a:t>12.9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20326616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Cactus_1920x1080_50_qp27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11.2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97849681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Cactus_1920x1080_50_qp32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14616174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Cactus_1920x1080_50_qp37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258203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60B5E8D-1B14-F7BD-B2B2-0E3AD182D45F}"/>
              </a:ext>
            </a:extLst>
          </p:cNvPr>
          <p:cNvSpPr txBox="1"/>
          <p:nvPr/>
        </p:nvSpPr>
        <p:spPr>
          <a:xfrm>
            <a:off x="165954" y="12915700"/>
            <a:ext cx="3777893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*full data is attached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E4950-A362-EEE9-1B25-FFAC99869F2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8315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9919040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Breakdown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F523B1-50B8-4692-794B-AD1FC9631A8B}"/>
              </a:ext>
            </a:extLst>
          </p:cNvPr>
          <p:cNvSpPr txBox="1"/>
          <p:nvPr/>
        </p:nvSpPr>
        <p:spPr>
          <a:xfrm>
            <a:off x="1016744" y="2484427"/>
            <a:ext cx="12484572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CA" sz="3600" b="0" dirty="0"/>
              <a:t>Setup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Test sequence: FoodMarket4 (4K, worst case)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 err="1"/>
              <a:t>Cfg</a:t>
            </a:r>
            <a:r>
              <a:rPr lang="en-CA" sz="3600" b="0" dirty="0"/>
              <a:t>: RA (worst case)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QP: 63 (to speed up profiling process)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Frames number: 33 (one full GOP)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Environment: </a:t>
            </a:r>
            <a:r>
              <a:rPr lang="en-CA" sz="3600" b="0" dirty="0">
                <a:solidFill>
                  <a:srgbClr val="FF0000"/>
                </a:solidFill>
              </a:rPr>
              <a:t>Visual Studio memory profiler under Win 11</a:t>
            </a:r>
            <a:endParaRPr lang="en-US" sz="3600" b="0" dirty="0">
              <a:solidFill>
                <a:srgbClr val="FF0000"/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AC22AAD-3FFF-431D-1AEE-330F8F5420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4712655"/>
              </p:ext>
            </p:extLst>
          </p:nvPr>
        </p:nvGraphicFramePr>
        <p:xfrm>
          <a:off x="1016743" y="6403145"/>
          <a:ext cx="9735709" cy="659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7BA7B48-5A3E-68A8-6EDB-B2B7750D4BA2}"/>
              </a:ext>
            </a:extLst>
          </p:cNvPr>
          <p:cNvSpPr txBox="1"/>
          <p:nvPr/>
        </p:nvSpPr>
        <p:spPr>
          <a:xfrm>
            <a:off x="2496347" y="12779042"/>
            <a:ext cx="6776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b="0" dirty="0"/>
              <a:t>Total enc memory consumption (GiB)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A7DE7E2-0B17-4598-9B03-020DE0A23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912634"/>
              </p:ext>
            </p:extLst>
          </p:nvPr>
        </p:nvGraphicFramePr>
        <p:xfrm>
          <a:off x="13362829" y="6403144"/>
          <a:ext cx="9075752" cy="6652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2A6EF5A-6C67-06C9-A3B3-C2816C9F2357}"/>
              </a:ext>
            </a:extLst>
          </p:cNvPr>
          <p:cNvSpPr txBox="1"/>
          <p:nvPr/>
        </p:nvSpPr>
        <p:spPr>
          <a:xfrm>
            <a:off x="14637688" y="12716627"/>
            <a:ext cx="6776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b="0" dirty="0" err="1"/>
              <a:t>m_cEncLib</a:t>
            </a:r>
            <a:r>
              <a:rPr lang="en-US" b="0" dirty="0"/>
              <a:t> object consumption (GiB)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B17FC75-2E05-A403-1679-687E3524AE9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82069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7008863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Breakdown (cont’d)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AC22AAD-3FFF-431D-1AEE-330F8F5420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074419"/>
              </p:ext>
            </p:extLst>
          </p:nvPr>
        </p:nvGraphicFramePr>
        <p:xfrm>
          <a:off x="420396" y="2562665"/>
          <a:ext cx="7350320" cy="557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A7DE7E2-0B17-4598-9B03-020DE0A23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840912"/>
              </p:ext>
            </p:extLst>
          </p:nvPr>
        </p:nvGraphicFramePr>
        <p:xfrm>
          <a:off x="752060" y="7929796"/>
          <a:ext cx="6690361" cy="5682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55001B-9E9F-49F9-0878-A35E1FB4D53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2E14-219F-C6B4-15BC-BCD3D81170FF}"/>
              </a:ext>
            </a:extLst>
          </p:cNvPr>
          <p:cNvSpPr txBox="1"/>
          <p:nvPr/>
        </p:nvSpPr>
        <p:spPr>
          <a:xfrm>
            <a:off x="8923200" y="2732976"/>
            <a:ext cx="15678136" cy="5642570"/>
          </a:xfrm>
          <a:prstGeom prst="rect">
            <a:avLst/>
          </a:prstGeom>
          <a:noFill/>
          <a:ln w="28575" cap="flat">
            <a:noFill/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US" dirty="0"/>
              <a:t>The following modules were identified as most memory consuming</a:t>
            </a:r>
          </a:p>
          <a:p>
            <a:r>
              <a:rPr lang="en-US" dirty="0"/>
              <a:t>ALF ~60%</a:t>
            </a:r>
          </a:p>
          <a:p>
            <a:pPr marL="0" indent="0">
              <a:buNone/>
            </a:pPr>
            <a:r>
              <a:rPr lang="en-US" dirty="0"/>
              <a:t>	- Mostly by </a:t>
            </a:r>
            <a:r>
              <a:rPr lang="en-US" dirty="0" err="1"/>
              <a:t>cov</a:t>
            </a:r>
            <a:r>
              <a:rPr lang="en-US" dirty="0"/>
              <a:t> matrices</a:t>
            </a:r>
          </a:p>
          <a:p>
            <a:r>
              <a:rPr lang="en-US" dirty="0"/>
              <a:t>Picture buffers (Picture objects, EPB, DPB) ~25%</a:t>
            </a:r>
          </a:p>
          <a:p>
            <a:r>
              <a:rPr lang="en-US" dirty="0"/>
              <a:t>Reuse CU routines ~7%</a:t>
            </a:r>
          </a:p>
          <a:p>
            <a:r>
              <a:rPr lang="en-US" dirty="0"/>
              <a:t>Other ~8%</a:t>
            </a:r>
          </a:p>
        </p:txBody>
      </p:sp>
    </p:spTree>
    <p:extLst>
      <p:ext uri="{BB962C8B-B14F-4D97-AF65-F5344CB8AC3E}">
        <p14:creationId xmlns:p14="http://schemas.microsoft.com/office/powerpoint/2010/main" val="84459064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679141"/>
            <a:ext cx="17008863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Proposed SW improvement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635114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55001B-9E9F-49F9-0878-A35E1FB4D53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3324673" y="12802705"/>
            <a:ext cx="434413" cy="471924"/>
          </a:xfrm>
        </p:spPr>
        <p:txBody>
          <a:bodyPr/>
          <a:lstStyle/>
          <a:p>
            <a:fld id="{86CB4B4D-7CA3-9044-876B-883B54F8677D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2E14-219F-C6B4-15BC-BCD3D81170FF}"/>
              </a:ext>
            </a:extLst>
          </p:cNvPr>
          <p:cNvSpPr txBox="1"/>
          <p:nvPr/>
        </p:nvSpPr>
        <p:spPr>
          <a:xfrm>
            <a:off x="1016743" y="1826137"/>
            <a:ext cx="22307929" cy="4349909"/>
          </a:xfrm>
          <a:prstGeom prst="rect">
            <a:avLst/>
          </a:prstGeom>
          <a:noFill/>
          <a:ln w="28575" cap="flat">
            <a:noFill/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r>
              <a:rPr lang="en-US" sz="3600" dirty="0"/>
              <a:t>It was observed that ECM Picture object always allocates memory for a picture buffer called PIC_RECON_WRAP, which is related to GDR, and is not used under CTC</a:t>
            </a:r>
          </a:p>
          <a:p>
            <a:r>
              <a:rPr lang="en-US" sz="3600" dirty="0"/>
              <a:t>It is proposed to make this allocation depending on GDR </a:t>
            </a:r>
            <a:r>
              <a:rPr lang="en-US" sz="3600" dirty="0" err="1"/>
              <a:t>sps</a:t>
            </a:r>
            <a:r>
              <a:rPr lang="en-US" sz="3600" dirty="0"/>
              <a:t> control flag to avoid unnecessary memory allocation under CTC</a:t>
            </a:r>
          </a:p>
          <a:p>
            <a:r>
              <a:rPr lang="en-US" sz="3600" dirty="0"/>
              <a:t>Thanks to Kwai for cross-check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A8571E-77C8-251B-E982-09E715081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186271"/>
              </p:ext>
            </p:extLst>
          </p:nvPr>
        </p:nvGraphicFramePr>
        <p:xfrm>
          <a:off x="1450562" y="6365018"/>
          <a:ext cx="13307058" cy="54064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69412">
                  <a:extLst>
                    <a:ext uri="{9D8B030D-6E8A-4147-A177-3AD203B41FA5}">
                      <a16:colId xmlns:a16="http://schemas.microsoft.com/office/drawing/2014/main" val="3035132745"/>
                    </a:ext>
                  </a:extLst>
                </a:gridCol>
                <a:gridCol w="1588145">
                  <a:extLst>
                    <a:ext uri="{9D8B030D-6E8A-4147-A177-3AD203B41FA5}">
                      <a16:colId xmlns:a16="http://schemas.microsoft.com/office/drawing/2014/main" val="2960983137"/>
                    </a:ext>
                  </a:extLst>
                </a:gridCol>
                <a:gridCol w="2124778">
                  <a:extLst>
                    <a:ext uri="{9D8B030D-6E8A-4147-A177-3AD203B41FA5}">
                      <a16:colId xmlns:a16="http://schemas.microsoft.com/office/drawing/2014/main" val="1120381841"/>
                    </a:ext>
                  </a:extLst>
                </a:gridCol>
                <a:gridCol w="1105900">
                  <a:extLst>
                    <a:ext uri="{9D8B030D-6E8A-4147-A177-3AD203B41FA5}">
                      <a16:colId xmlns:a16="http://schemas.microsoft.com/office/drawing/2014/main" val="840589965"/>
                    </a:ext>
                  </a:extLst>
                </a:gridCol>
                <a:gridCol w="1588145">
                  <a:extLst>
                    <a:ext uri="{9D8B030D-6E8A-4147-A177-3AD203B41FA5}">
                      <a16:colId xmlns:a16="http://schemas.microsoft.com/office/drawing/2014/main" val="2413809907"/>
                    </a:ext>
                  </a:extLst>
                </a:gridCol>
                <a:gridCol w="2124778">
                  <a:extLst>
                    <a:ext uri="{9D8B030D-6E8A-4147-A177-3AD203B41FA5}">
                      <a16:colId xmlns:a16="http://schemas.microsoft.com/office/drawing/2014/main" val="2611530224"/>
                    </a:ext>
                  </a:extLst>
                </a:gridCol>
                <a:gridCol w="1105900">
                  <a:extLst>
                    <a:ext uri="{9D8B030D-6E8A-4147-A177-3AD203B41FA5}">
                      <a16:colId xmlns:a16="http://schemas.microsoft.com/office/drawing/2014/main" val="16095505"/>
                    </a:ext>
                  </a:extLst>
                </a:gridCol>
              </a:tblGrid>
              <a:tr h="699702">
                <a:tc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AI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RA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9877147"/>
                  </a:ext>
                </a:extLst>
              </a:tr>
              <a:tr h="699702">
                <a:tc>
                  <a:txBody>
                    <a:bodyPr/>
                    <a:lstStyle/>
                    <a:p>
                      <a:endParaRPr lang="en-US" sz="4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ECM9 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Proposed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diff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ECM9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Proposed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diff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8153692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Tango2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0.1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21.2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689156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FoodMarket4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0.1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21.2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8998316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Campfire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21.6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1.6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322616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CatRobot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23.1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21.3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1.8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0222983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DaylightRoad2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21.5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8131662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ParkRunning3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0.2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21.7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1.6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4236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8841D4-F03B-9262-57D4-90E652559DD0}"/>
              </a:ext>
            </a:extLst>
          </p:cNvPr>
          <p:cNvSpPr txBox="1"/>
          <p:nvPr/>
        </p:nvSpPr>
        <p:spPr>
          <a:xfrm>
            <a:off x="143841" y="12180180"/>
            <a:ext cx="15920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ECM9 Memory Consumption Measurement (GiB), </a:t>
            </a:r>
            <a:r>
              <a:rPr lang="en-US" b="0" dirty="0" err="1"/>
              <a:t>VmPeak</a:t>
            </a:r>
            <a:r>
              <a:rPr lang="en-US" b="0" dirty="0"/>
              <a:t>, CTC, QP37, RAS0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3DE70A-7518-55C2-073F-381D0CE5F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940987"/>
              </p:ext>
            </p:extLst>
          </p:nvPr>
        </p:nvGraphicFramePr>
        <p:xfrm>
          <a:off x="15600459" y="6366504"/>
          <a:ext cx="8293210" cy="54049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26246">
                  <a:extLst>
                    <a:ext uri="{9D8B030D-6E8A-4147-A177-3AD203B41FA5}">
                      <a16:colId xmlns:a16="http://schemas.microsoft.com/office/drawing/2014/main" val="2688472857"/>
                    </a:ext>
                  </a:extLst>
                </a:gridCol>
                <a:gridCol w="1426246">
                  <a:extLst>
                    <a:ext uri="{9D8B030D-6E8A-4147-A177-3AD203B41FA5}">
                      <a16:colId xmlns:a16="http://schemas.microsoft.com/office/drawing/2014/main" val="1417315636"/>
                    </a:ext>
                  </a:extLst>
                </a:gridCol>
                <a:gridCol w="1426246">
                  <a:extLst>
                    <a:ext uri="{9D8B030D-6E8A-4147-A177-3AD203B41FA5}">
                      <a16:colId xmlns:a16="http://schemas.microsoft.com/office/drawing/2014/main" val="172109735"/>
                    </a:ext>
                  </a:extLst>
                </a:gridCol>
                <a:gridCol w="1426246">
                  <a:extLst>
                    <a:ext uri="{9D8B030D-6E8A-4147-A177-3AD203B41FA5}">
                      <a16:colId xmlns:a16="http://schemas.microsoft.com/office/drawing/2014/main" val="50685982"/>
                    </a:ext>
                  </a:extLst>
                </a:gridCol>
                <a:gridCol w="1294113">
                  <a:extLst>
                    <a:ext uri="{9D8B030D-6E8A-4147-A177-3AD203B41FA5}">
                      <a16:colId xmlns:a16="http://schemas.microsoft.com/office/drawing/2014/main" val="1275952244"/>
                    </a:ext>
                  </a:extLst>
                </a:gridCol>
                <a:gridCol w="1294113">
                  <a:extLst>
                    <a:ext uri="{9D8B030D-6E8A-4147-A177-3AD203B41FA5}">
                      <a16:colId xmlns:a16="http://schemas.microsoft.com/office/drawing/2014/main" val="2506279937"/>
                    </a:ext>
                  </a:extLst>
                </a:gridCol>
              </a:tblGrid>
              <a:tr h="450413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Random Access Main 10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794202"/>
                  </a:ext>
                </a:extLst>
              </a:tr>
              <a:tr h="450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Over ECM-9.0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156252"/>
                  </a:ext>
                </a:extLst>
              </a:tr>
              <a:tr h="450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Y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U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V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EncT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DecT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6829175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Class A1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0613985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A2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2888914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B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867013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1752806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E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4405536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Overall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100%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2016795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D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99%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2380168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F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99%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2169087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99%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166067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6B658AD-8883-A8AC-45AB-21CECAB9FBCC}"/>
              </a:ext>
            </a:extLst>
          </p:cNvPr>
          <p:cNvSpPr txBox="1"/>
          <p:nvPr/>
        </p:nvSpPr>
        <p:spPr>
          <a:xfrm>
            <a:off x="17375587" y="12149403"/>
            <a:ext cx="4922567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3200" b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BD-rate results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88064353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7008863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Open issues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55001B-9E9F-49F9-0878-A35E1FB4D53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2E14-219F-C6B4-15BC-BCD3D81170FF}"/>
              </a:ext>
            </a:extLst>
          </p:cNvPr>
          <p:cNvSpPr txBox="1"/>
          <p:nvPr/>
        </p:nvSpPr>
        <p:spPr>
          <a:xfrm>
            <a:off x="961085" y="2349269"/>
            <a:ext cx="22558873" cy="10074553"/>
          </a:xfrm>
          <a:prstGeom prst="rect">
            <a:avLst/>
          </a:prstGeom>
          <a:noFill/>
          <a:ln w="28575" cap="flat">
            <a:noFill/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CA" sz="3600" dirty="0"/>
              <a:t>While this contribution proposes a way of reducing worst-case for ECM CTC simulations for about 2 GiB, ECM memory consumption is still very high. Based on the current analysis we listed several open questions answering which may help to further improve ECM memory consumption: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Whether current memory measurement is correct / precise enough? Would other information from Linux kernel be also useful? 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Why does Windows (Visual Studio) profiling show different results compare to the current ECM method? 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Once questions 1 and 2 are clarified, it would be interesting to see a detailed memory consumption breakdown with relatively fine precision (e.g. 1GiB).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Whether memory consumption can be further reduced </a:t>
            </a:r>
            <a:r>
              <a:rPr lang="en-US" sz="3600" dirty="0" err="1"/>
              <a:t>losslessly</a:t>
            </a:r>
            <a:r>
              <a:rPr lang="en-US" sz="3600" dirty="0"/>
              <a:t>? Probably, yes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Whether memory consumption can be further reduced with negligible/minor coding loss? Probably, yes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Why did not moving ALF covariance matrices from double to float data types show expected benefits </a:t>
            </a:r>
            <a:br>
              <a:rPr lang="en-US" sz="3600" dirty="0"/>
            </a:br>
            <a:r>
              <a:rPr lang="en-US" sz="3600" dirty="0"/>
              <a:t>(according to JVET-Z0150)</a:t>
            </a:r>
          </a:p>
        </p:txBody>
      </p:sp>
    </p:spTree>
    <p:extLst>
      <p:ext uri="{BB962C8B-B14F-4D97-AF65-F5344CB8AC3E}">
        <p14:creationId xmlns:p14="http://schemas.microsoft.com/office/powerpoint/2010/main" val="320979936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st1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腾讯体 W7"/>
        <a:ea typeface="腾讯体 W7"/>
        <a:cs typeface="腾讯体 W7"/>
      </a:majorFont>
      <a:minorFont>
        <a:latin typeface="腾讯体 W7"/>
        <a:ea typeface="腾讯体 W7"/>
        <a:cs typeface="腾讯体 W7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>
          <a:miter lim="400000"/>
        </a:ln>
      </a:spPr>
      <a:bodyPr lIns="50800" tIns="50800" rIns="50800" bIns="50800" anchor="ctr"/>
      <a:lstStyle>
        <a:defPPr algn="l">
          <a:defRPr sz="3200" b="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腾讯体 W7"/>
        <a:ea typeface="腾讯体 W7"/>
        <a:cs typeface="腾讯体 W7"/>
      </a:majorFont>
      <a:minorFont>
        <a:latin typeface="腾讯体 W7"/>
        <a:ea typeface="腾讯体 W7"/>
        <a:cs typeface="腾讯体 W7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13067</TotalTime>
  <Words>1841</Words>
  <Application>Microsoft Office PowerPoint</Application>
  <PresentationFormat>Custom</PresentationFormat>
  <Paragraphs>403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Microsoft YaHei</vt:lpstr>
      <vt:lpstr>Arial</vt:lpstr>
      <vt:lpstr>Calibri</vt:lpstr>
      <vt:lpstr>Calibri Light</vt:lpstr>
      <vt:lpstr>Helvetica Neue</vt:lpstr>
      <vt:lpstr>Helvetica Neue Light</vt:lpstr>
      <vt:lpstr>Helvetica Neue Medium</vt:lpstr>
      <vt:lpstr>PingFang SC Regular</vt:lpstr>
      <vt:lpstr>Times New Roman</vt:lpstr>
      <vt:lpstr>腾讯体 W7</vt:lpstr>
      <vt:lpstr>Test1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xinzzhao(XinZhao)</dc:creator>
  <cp:lastModifiedBy>Roman Chernyak</cp:lastModifiedBy>
  <cp:revision>721</cp:revision>
  <dcterms:modified xsi:type="dcterms:W3CDTF">2023-07-14T13:10:20Z</dcterms:modified>
</cp:coreProperties>
</file>