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10"/>
  </p:notesMasterIdLst>
  <p:handoutMasterIdLst>
    <p:handoutMasterId r:id="rId11"/>
  </p:handoutMasterIdLst>
  <p:sldIdLst>
    <p:sldId id="267" r:id="rId3"/>
    <p:sldId id="370" r:id="rId4"/>
    <p:sldId id="374" r:id="rId5"/>
    <p:sldId id="372" r:id="rId6"/>
    <p:sldId id="376" r:id="rId7"/>
    <p:sldId id="377" r:id="rId8"/>
    <p:sldId id="373" r:id="rId9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2023/7/14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2023/7/14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Non-EE2:enabling template-based inter tools for scaled reference pictures in the RPR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3569" y="4232771"/>
            <a:ext cx="7903992" cy="1239894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Xiaoyu Xiu,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Che-Wei Kuo, </a:t>
            </a:r>
            <a:r>
              <a:rPr lang="en-US" altLang="zh-CN" sz="2800" dirty="0" err="1"/>
              <a:t>Changyue</a:t>
            </a:r>
            <a:r>
              <a:rPr lang="en-US" altLang="zh-CN" sz="2800" dirty="0"/>
              <a:t> Ma, Ning Yan, Wei Chen,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7"/>
            <a:ext cx="11519787" cy="4573149"/>
          </a:xfrm>
        </p:spPr>
        <p:txBody>
          <a:bodyPr/>
          <a:lstStyle/>
          <a:p>
            <a:r>
              <a:rPr lang="en-US" sz="2400" dirty="0"/>
              <a:t>Template-based reordering methods</a:t>
            </a:r>
          </a:p>
          <a:p>
            <a:pPr lvl="1"/>
            <a:r>
              <a:rPr lang="en-CA" sz="2000" dirty="0"/>
              <a:t>ARMC, MMVD, affine MMVD, template-based BCW derivation, </a:t>
            </a:r>
            <a:r>
              <a:rPr lang="en-CA" sz="2000" dirty="0" err="1"/>
              <a:t>refIdx</a:t>
            </a:r>
            <a:r>
              <a:rPr lang="en-CA" sz="2000" dirty="0"/>
              <a:t> list reordering, MVD sign and magnitude-suffix prediction </a:t>
            </a:r>
            <a:endParaRPr lang="en-US" sz="2000" dirty="0"/>
          </a:p>
          <a:p>
            <a:pPr lvl="1"/>
            <a:r>
              <a:rPr lang="en-US" sz="2000" dirty="0"/>
              <a:t>Template-based reordering methods are not applied to the scaled reference pictures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Template prediction is bypassed with the corresponding cost being set to maximum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Candidates associated with scaled reference pictures are located at the end of the list</a:t>
            </a:r>
          </a:p>
          <a:p>
            <a:pPr marL="228600" lvl="1"/>
            <a:r>
              <a:rPr lang="en-US" sz="2400" dirty="0"/>
              <a:t>LIC</a:t>
            </a:r>
          </a:p>
          <a:p>
            <a:pPr lvl="1"/>
            <a:r>
              <a:rPr lang="en-US" sz="2000" dirty="0"/>
              <a:t>LIC is always skipped in case any of the reference pictures is scaled</a:t>
            </a:r>
          </a:p>
          <a:p>
            <a:pPr lvl="1"/>
            <a:r>
              <a:rPr lang="en-US" sz="2000" dirty="0"/>
              <a:t>LIC flag is not signaled and inferred to be 0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7"/>
            <a:ext cx="11278249" cy="3667375"/>
          </a:xfrm>
        </p:spPr>
        <p:txBody>
          <a:bodyPr>
            <a:normAutofit fontScale="92500"/>
          </a:bodyPr>
          <a:lstStyle/>
          <a:p>
            <a:pPr marL="228600" lvl="1"/>
            <a:r>
              <a:rPr lang="en-US" sz="2400" dirty="0"/>
              <a:t>Enabling template-based reordering and LIC for scaled reference pictures in the RPR</a:t>
            </a:r>
          </a:p>
          <a:p>
            <a:pPr lvl="1"/>
            <a:r>
              <a:rPr lang="en-CA" sz="2000" dirty="0"/>
              <a:t>The main aspects of all the related tools are kept exactly the same as the existing designs </a:t>
            </a:r>
            <a:endParaRPr lang="en-US" sz="2000" dirty="0"/>
          </a:p>
          <a:p>
            <a:pPr lvl="1"/>
            <a:r>
              <a:rPr lang="en-US" sz="2000" dirty="0"/>
              <a:t>MC filters are replaced with the corresponding RPR down-sampling/up-sampling filters to generate template prediction samples</a:t>
            </a:r>
          </a:p>
          <a:p>
            <a:pPr marL="228600" lvl="1"/>
            <a:r>
              <a:rPr lang="en-US" sz="2400" dirty="0"/>
              <a:t>One fix is provided to fix the encoder crash for the RA configuration in ECM-9.0 RPR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The crash is caused by encoder assertion due to unfilled AMVP lists for the SMVD at encoder for scaled pictures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The fix is submitted as MR447</a:t>
            </a:r>
          </a:p>
        </p:txBody>
      </p:sp>
    </p:spTree>
    <p:extLst>
      <p:ext uri="{BB962C8B-B14F-4D97-AF65-F5344CB8AC3E}">
        <p14:creationId xmlns:p14="http://schemas.microsoft.com/office/powerpoint/2010/main" val="2634020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B3A48A-7DBC-4601-9A50-EFFC46E8C5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594619"/>
              </p:ext>
            </p:extLst>
          </p:nvPr>
        </p:nvGraphicFramePr>
        <p:xfrm>
          <a:off x="3479020" y="2410791"/>
          <a:ext cx="4986020" cy="2150652"/>
        </p:xfrm>
        <a:graphic>
          <a:graphicData uri="http://schemas.openxmlformats.org/drawingml/2006/table">
            <a:tbl>
              <a:tblPr firstRow="1" firstCol="1" bandRow="1"/>
              <a:tblGrid>
                <a:gridCol w="2493010">
                  <a:extLst>
                    <a:ext uri="{9D8B030D-6E8A-4147-A177-3AD203B41FA5}">
                      <a16:colId xmlns:a16="http://schemas.microsoft.com/office/drawing/2014/main" val="657461614"/>
                    </a:ext>
                  </a:extLst>
                </a:gridCol>
                <a:gridCol w="2493010">
                  <a:extLst>
                    <a:ext uri="{9D8B030D-6E8A-4147-A177-3AD203B41FA5}">
                      <a16:colId xmlns:a16="http://schemas.microsoft.com/office/drawing/2014/main" val="3193072272"/>
                    </a:ext>
                  </a:extLst>
                </a:gridCol>
              </a:tblGrid>
              <a:tr h="5047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RPR-1.5x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RPR-2.0x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752448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ScalingRatioHor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ScalingRatioHor: 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923187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ScalingRatioVer: 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ScalingRatioVer: 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805254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FractionNumFrames: 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FractionNumFrames: 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39769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269625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UpscaledOutput: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UpscaledOutput: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68458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SwitchPocPeriod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SwitchPocPeriod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317809"/>
                  </a:ext>
                </a:extLst>
              </a:tr>
            </a:tbl>
          </a:graphicData>
        </a:graphic>
      </p:graphicFrame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1B2FC6DD-F74C-EFE6-070E-3F216C3C0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8"/>
            <a:ext cx="11278249" cy="889670"/>
          </a:xfrm>
        </p:spPr>
        <p:txBody>
          <a:bodyPr>
            <a:normAutofit/>
          </a:bodyPr>
          <a:lstStyle/>
          <a:p>
            <a:pPr marL="228600" lvl="1"/>
            <a:r>
              <a:rPr lang="en-US" sz="2000" dirty="0"/>
              <a:t>Anchor: ECM-9.0 + MR437 + MR447</a:t>
            </a:r>
          </a:p>
          <a:p>
            <a:pPr marL="228600" lvl="1"/>
            <a:r>
              <a:rPr lang="en-US" sz="2000" dirty="0"/>
              <a:t>Test: anchor + the proposed change</a:t>
            </a:r>
          </a:p>
        </p:txBody>
      </p:sp>
    </p:spTree>
    <p:extLst>
      <p:ext uri="{BB962C8B-B14F-4D97-AF65-F5344CB8AC3E}">
        <p14:creationId xmlns:p14="http://schemas.microsoft.com/office/powerpoint/2010/main" val="329713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475603"/>
          </a:xfrm>
        </p:spPr>
        <p:txBody>
          <a:bodyPr>
            <a:normAutofit/>
          </a:bodyPr>
          <a:lstStyle/>
          <a:p>
            <a:r>
              <a:rPr lang="en-US" sz="2400" dirty="0"/>
              <a:t>RPR-1.5x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91BB402-99CD-5AE9-EF0D-BF3E150A7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003922"/>
              </p:ext>
            </p:extLst>
          </p:nvPr>
        </p:nvGraphicFramePr>
        <p:xfrm>
          <a:off x="1918104" y="1613140"/>
          <a:ext cx="9404983" cy="2251710"/>
        </p:xfrm>
        <a:graphic>
          <a:graphicData uri="http://schemas.openxmlformats.org/drawingml/2006/table">
            <a:tbl>
              <a:tblPr firstRow="1" firstCol="1" bandRow="1"/>
              <a:tblGrid>
                <a:gridCol w="845185">
                  <a:extLst>
                    <a:ext uri="{9D8B030D-6E8A-4147-A177-3AD203B41FA5}">
                      <a16:colId xmlns:a16="http://schemas.microsoft.com/office/drawing/2014/main" val="181895233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11756751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15563583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369744588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88889993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75746349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01414312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75440598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10417029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425776722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7731032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925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 ECM-9.0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 ECM-9.0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697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288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-0.84%*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-0.74%*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-0.66%*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-0.83%*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-0.77%*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-0.66%*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801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105.5%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105.5%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568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-1.42%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-1.50%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101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143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693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-1.32%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4534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0DBDF0E-CEBC-7C6F-5C1D-40716C6A06FD}"/>
              </a:ext>
            </a:extLst>
          </p:cNvPr>
          <p:cNvSpPr txBox="1"/>
          <p:nvPr/>
        </p:nvSpPr>
        <p:spPr>
          <a:xfrm>
            <a:off x="2108981" y="3913971"/>
            <a:ext cx="90232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* represents the data including unavailable test points which are pasted from the anchors</a:t>
            </a:r>
          </a:p>
        </p:txBody>
      </p:sp>
    </p:spTree>
    <p:extLst>
      <p:ext uri="{BB962C8B-B14F-4D97-AF65-F5344CB8AC3E}">
        <p14:creationId xmlns:p14="http://schemas.microsoft.com/office/powerpoint/2010/main" val="1842328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475603"/>
          </a:xfrm>
        </p:spPr>
        <p:txBody>
          <a:bodyPr>
            <a:normAutofit/>
          </a:bodyPr>
          <a:lstStyle/>
          <a:p>
            <a:r>
              <a:rPr lang="en-US" sz="2400" dirty="0"/>
              <a:t>RPR-2.0x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FBAD74B-9A35-6C2D-3C0C-4DE16C477E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986480"/>
              </p:ext>
            </p:extLst>
          </p:nvPr>
        </p:nvGraphicFramePr>
        <p:xfrm>
          <a:off x="1816368" y="1787226"/>
          <a:ext cx="9404983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845185">
                  <a:extLst>
                    <a:ext uri="{9D8B030D-6E8A-4147-A177-3AD203B41FA5}">
                      <a16:colId xmlns:a16="http://schemas.microsoft.com/office/drawing/2014/main" val="360518749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610477778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556642093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300910605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497655606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512815792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91382194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5305286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049920378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906275466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427452694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347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 ECM-9.0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 ECM-9.0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9544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62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-0.78%*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-0.70%*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-0.62%*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-0.69%*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0353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2128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466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202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3009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5108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8DEDB48-245E-49D1-BBB5-8795DD4CE5E3}"/>
              </a:ext>
            </a:extLst>
          </p:cNvPr>
          <p:cNvSpPr txBox="1"/>
          <p:nvPr/>
        </p:nvSpPr>
        <p:spPr>
          <a:xfrm>
            <a:off x="1725448" y="4155872"/>
            <a:ext cx="90232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* represents the data including unavailable test points which are pasted from the anchors</a:t>
            </a:r>
          </a:p>
        </p:txBody>
      </p:sp>
    </p:spTree>
    <p:extLst>
      <p:ext uri="{BB962C8B-B14F-4D97-AF65-F5344CB8AC3E}">
        <p14:creationId xmlns:p14="http://schemas.microsoft.com/office/powerpoint/2010/main" val="3003655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2606326"/>
          </a:xfrm>
        </p:spPr>
        <p:txBody>
          <a:bodyPr>
            <a:normAutofit/>
          </a:bodyPr>
          <a:lstStyle/>
          <a:p>
            <a:r>
              <a:rPr lang="en-US" sz="2000" dirty="0"/>
              <a:t>Proposal</a:t>
            </a:r>
          </a:p>
          <a:p>
            <a:pPr lvl="1"/>
            <a:r>
              <a:rPr lang="en-US" dirty="0"/>
              <a:t>Enabling template-based reordering tools and LIC for the RPR</a:t>
            </a:r>
          </a:p>
          <a:p>
            <a:pPr lvl="1"/>
            <a:r>
              <a:rPr lang="en-US" dirty="0"/>
              <a:t>LDB PSNR1: -0.89% for RPR-1.5x</a:t>
            </a:r>
          </a:p>
          <a:p>
            <a:pPr lvl="1"/>
            <a:r>
              <a:rPr lang="en-US" dirty="0"/>
              <a:t>LDB PSNR1: -0.77% for RPR-2.0x</a:t>
            </a:r>
          </a:p>
          <a:p>
            <a:pPr marL="228600" lvl="1"/>
            <a:r>
              <a:rPr lang="en-US" sz="2000" dirty="0"/>
              <a:t>Recommendation</a:t>
            </a:r>
          </a:p>
          <a:p>
            <a:pPr lvl="1"/>
            <a:r>
              <a:rPr lang="en-US" dirty="0"/>
              <a:t>Study the proposed method in the context of EE2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637767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70906</TotalTime>
  <Words>707</Words>
  <Application>Microsoft Office PowerPoint</Application>
  <PresentationFormat>Widescreen</PresentationFormat>
  <Paragraphs>217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DengXian</vt:lpstr>
      <vt:lpstr>KaiTi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Non-EE2:enabling template-based inter tools for scaled reference pictures in the RPR</vt:lpstr>
      <vt:lpstr>Introduction</vt:lpstr>
      <vt:lpstr>Proposal</vt:lpstr>
      <vt:lpstr>Performance evaluation</vt:lpstr>
      <vt:lpstr>Performance evaluation</vt:lpstr>
      <vt:lpstr>Performance evaluation</vt:lpstr>
      <vt:lpstr>Closing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1065</cp:revision>
  <cp:lastPrinted>2018-10-23T07:47:24Z</cp:lastPrinted>
  <dcterms:created xsi:type="dcterms:W3CDTF">2018-07-10T02:40:16Z</dcterms:created>
  <dcterms:modified xsi:type="dcterms:W3CDTF">2023-07-14T16:47:34Z</dcterms:modified>
</cp:coreProperties>
</file>