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</p:sldMasterIdLst>
  <p:notesMasterIdLst>
    <p:notesMasterId r:id="rId8"/>
  </p:notesMasterIdLst>
  <p:sldIdLst>
    <p:sldId id="2134805286" r:id="rId2"/>
    <p:sldId id="2147375195" r:id="rId3"/>
    <p:sldId id="2147375198" r:id="rId4"/>
    <p:sldId id="2147375199" r:id="rId5"/>
    <p:sldId id="2147375201" r:id="rId6"/>
    <p:sldId id="2134805283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1135"/>
    <a:srgbClr val="001D47"/>
    <a:srgbClr val="0A0908"/>
    <a:srgbClr val="FF8B10"/>
    <a:srgbClr val="666666"/>
    <a:srgbClr val="333333"/>
    <a:srgbClr val="CCCCCC"/>
    <a:srgbClr val="FFFB00"/>
    <a:srgbClr val="FF3154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D7AA98-F33B-8B4F-898E-6387566F221C}" v="19" dt="2023-07-15T15:08:22.3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70" autoAdjust="0"/>
    <p:restoredTop sz="96190" autoAdjust="0"/>
  </p:normalViewPr>
  <p:slideViewPr>
    <p:cSldViewPr snapToGrid="0">
      <p:cViewPr>
        <p:scale>
          <a:sx n="124" d="100"/>
          <a:sy n="124" d="100"/>
        </p:scale>
        <p:origin x="304" y="82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882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7/15/23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744410-8A14-5C00-ACB3-A4E2B723699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7FF23FE-4D10-4C29-7B09-1D707687BDB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B055563-B67F-14B5-583B-3BFC0EB8093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935493C-0314-59F4-3E99-CA50A71C90C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93B8AC4-F4BB-1C6B-E9E1-81AAE91353A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180751A-A425-2A7C-9905-D4075302A3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81B0E9F-637B-B4E3-0E4C-6D28BA81E66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F6E148E-AE32-EC04-55CF-5022F79ADEB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15E90F7-1D56-9D4E-EEB3-850E3973D90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B2E0291-902D-01E0-6FC4-89B560E81BF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87E5C0D-10A2-12FD-CA5E-E2BDF720F8D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07B04DD-63D3-D02D-A63E-776C7C5FE3C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CA999B-1DD2-7DFF-F475-7A57D4C1A14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76" r:id="rId3"/>
    <p:sldLayoutId id="2147483778" r:id="rId4"/>
    <p:sldLayoutId id="2147483779" r:id="rId5"/>
    <p:sldLayoutId id="2147483780" r:id="rId6"/>
    <p:sldLayoutId id="2147483781" r:id="rId7"/>
    <p:sldLayoutId id="2147483777" r:id="rId8"/>
    <p:sldLayoutId id="2147483796" r:id="rId9"/>
    <p:sldLayoutId id="2147483762" r:id="rId10"/>
    <p:sldLayoutId id="2147483755" r:id="rId11"/>
    <p:sldLayoutId id="2147483746" r:id="rId12"/>
    <p:sldLayoutId id="2147483791" r:id="rId13"/>
    <p:sldLayoutId id="2147483677" r:id="rId14"/>
    <p:sldLayoutId id="2147483771" r:id="rId15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2F4584-A238-F682-7968-31DB5964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1" y="1086033"/>
            <a:ext cx="4414664" cy="1244465"/>
          </a:xfrm>
        </p:spPr>
        <p:txBody>
          <a:bodyPr/>
          <a:lstStyle/>
          <a:p>
            <a:r>
              <a:rPr lang="en-US" dirty="0"/>
              <a:t>Occupancy-only PSNR calculations for V3C V-PCC coding evaluation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ACDEDB-24E6-2B78-F7E7-515259ADC0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 JVET AE-0092</a:t>
            </a:r>
          </a:p>
          <a:p>
            <a:r>
              <a:rPr lang="en-US" sz="1600" dirty="0"/>
              <a:t>Sebastian Schwarz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4743745-B170-2993-92CB-2135631A4E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42963A-930C-CD22-40F5-73689E9752AB}"/>
              </a:ext>
            </a:extLst>
          </p:cNvPr>
          <p:cNvSpPr txBox="1"/>
          <p:nvPr/>
        </p:nvSpPr>
        <p:spPr>
          <a:xfrm>
            <a:off x="1345580" y="3375102"/>
            <a:ext cx="0" cy="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endParaRPr kumimoji="0" lang="en-DE" sz="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182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FD4A4F3-43CA-AB4F-C7EE-1F8868D9DFC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Volumetric video-based coding (V3C)</a:t>
            </a:r>
            <a:endParaRPr lang="en-DE" dirty="0"/>
          </a:p>
          <a:p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2B48DA-E050-32E6-5751-BAF412E7E9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DE" dirty="0"/>
              <a:t>Representing volumetric video using 2D projections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C0A3FF-C231-0D37-9811-9C1D3A5C34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Nokia internal use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3955A1-D159-0683-C253-84E9EBDE55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16" y="1037418"/>
            <a:ext cx="8528056" cy="367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798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FD4A4F3-43CA-AB4F-C7EE-1F8868D9DFC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DE" dirty="0"/>
              <a:t>Occupancy-only PSNR calculations for V3C V-PCC content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2B48DA-E050-32E6-5751-BAF412E7E9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DE" sz="1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Only calculate MSE for pixel with valid occupancy value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C0A3FF-C231-0D37-9811-9C1D3A5C34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Nokia internal use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48AA93B-816D-2663-DDE6-6BA6F8B377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464" y="1302183"/>
            <a:ext cx="7506685" cy="292691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298ED2A-8D4D-177F-FF28-22ED05551B97}"/>
              </a:ext>
            </a:extLst>
          </p:cNvPr>
          <p:cNvSpPr txBox="1"/>
          <p:nvPr/>
        </p:nvSpPr>
        <p:spPr>
          <a:xfrm>
            <a:off x="2131391" y="42291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endParaRPr kumimoji="0" lang="en-DE" sz="16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D8E3DB1-63F9-651C-B97C-59075E3D7D63}"/>
              </a:ext>
            </a:extLst>
          </p:cNvPr>
          <p:cNvSpPr txBox="1"/>
          <p:nvPr/>
        </p:nvSpPr>
        <p:spPr>
          <a:xfrm>
            <a:off x="4017196" y="4212404"/>
            <a:ext cx="0" cy="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endParaRPr kumimoji="0" lang="en-DE" sz="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05459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FD4A4F3-43CA-AB4F-C7EE-1F8868D9DFC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DE" dirty="0"/>
              <a:t>Occupancy-only PSNR calculations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2B48DA-E050-32E6-5751-BAF412E7E9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DE" dirty="0"/>
              <a:t>Correlation with V-PCC metrics (Pearson &amp; Spearman CC)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C0A3FF-C231-0D37-9811-9C1D3A5C34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Nokia internal use</a:t>
            </a:r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BB7DEC6-C9D4-F246-EEDB-0B77E38F43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639648"/>
              </p:ext>
            </p:extLst>
          </p:nvPr>
        </p:nvGraphicFramePr>
        <p:xfrm>
          <a:off x="1360169" y="1343870"/>
          <a:ext cx="6151624" cy="1704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3025">
                  <a:extLst>
                    <a:ext uri="{9D8B030D-6E8A-4147-A177-3AD203B41FA5}">
                      <a16:colId xmlns:a16="http://schemas.microsoft.com/office/drawing/2014/main" val="636934282"/>
                    </a:ext>
                  </a:extLst>
                </a:gridCol>
                <a:gridCol w="742149">
                  <a:extLst>
                    <a:ext uri="{9D8B030D-6E8A-4147-A177-3AD203B41FA5}">
                      <a16:colId xmlns:a16="http://schemas.microsoft.com/office/drawing/2014/main" val="3436051104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618905177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959115036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4111416454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59557255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995840164"/>
                    </a:ext>
                  </a:extLst>
                </a:gridCol>
              </a:tblGrid>
              <a:tr h="539115">
                <a:tc>
                  <a:txBody>
                    <a:bodyPr/>
                    <a:lstStyle/>
                    <a:p>
                      <a:endParaRPr lang="en-D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D1-PSNR</a:t>
                      </a:r>
                      <a:br>
                        <a:rPr lang="en-CA" sz="1100">
                          <a:effectLst/>
                        </a:rPr>
                      </a:br>
                      <a:r>
                        <a:rPr lang="en-CA" sz="1100">
                          <a:effectLst/>
                        </a:rPr>
                        <a:t>(point-point)</a:t>
                      </a:r>
                      <a:endParaRPr lang="en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D2-PSNR</a:t>
                      </a:r>
                      <a:br>
                        <a:rPr lang="en-CA" sz="1100">
                          <a:effectLst/>
                        </a:rPr>
                      </a:br>
                      <a:r>
                        <a:rPr lang="en-CA" sz="1100">
                          <a:effectLst/>
                        </a:rPr>
                        <a:t>(point-plane)</a:t>
                      </a:r>
                      <a:endParaRPr lang="en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D1 Y-PSNR</a:t>
                      </a:r>
                      <a:endParaRPr lang="en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5553623"/>
                  </a:ext>
                </a:extLst>
              </a:tr>
              <a:tr h="312420">
                <a:tc>
                  <a:txBody>
                    <a:bodyPr/>
                    <a:lstStyle/>
                    <a:p>
                      <a:endParaRPr lang="en-DE" sz="10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solidFill>
                            <a:schemeClr val="tx2"/>
                          </a:solidFill>
                          <a:effectLst/>
                        </a:rPr>
                        <a:t>PCC</a:t>
                      </a:r>
                      <a:endParaRPr lang="en-DE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solidFill>
                            <a:schemeClr val="tx2"/>
                          </a:solidFill>
                          <a:effectLst/>
                        </a:rPr>
                        <a:t>SPCC</a:t>
                      </a:r>
                      <a:endParaRPr lang="en-DE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solidFill>
                            <a:schemeClr val="tx2"/>
                          </a:solidFill>
                          <a:effectLst/>
                        </a:rPr>
                        <a:t>PCC</a:t>
                      </a:r>
                      <a:endParaRPr lang="en-DE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solidFill>
                            <a:schemeClr val="tx2"/>
                          </a:solidFill>
                          <a:effectLst/>
                        </a:rPr>
                        <a:t>SPCC</a:t>
                      </a:r>
                      <a:endParaRPr lang="en-DE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solidFill>
                            <a:schemeClr val="tx2"/>
                          </a:solidFill>
                          <a:effectLst/>
                        </a:rPr>
                        <a:t>PCC</a:t>
                      </a:r>
                      <a:endParaRPr lang="en-DE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solidFill>
                            <a:schemeClr val="tx2"/>
                          </a:solidFill>
                          <a:effectLst/>
                        </a:rPr>
                        <a:t>SPCC</a:t>
                      </a:r>
                      <a:endParaRPr lang="en-DE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86618539"/>
                  </a:ext>
                </a:extLst>
              </a:tr>
              <a:tr h="24193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solidFill>
                            <a:schemeClr val="tx2"/>
                          </a:solidFill>
                          <a:effectLst/>
                        </a:rPr>
                        <a:t>Geometry Occ. Y-PSNR</a:t>
                      </a:r>
                      <a:endParaRPr lang="en-DE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solidFill>
                            <a:schemeClr val="tx2"/>
                          </a:solidFill>
                          <a:effectLst/>
                        </a:rPr>
                        <a:t>0,88</a:t>
                      </a:r>
                      <a:endParaRPr lang="en-DE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solidFill>
                            <a:schemeClr val="tx2"/>
                          </a:solidFill>
                          <a:effectLst/>
                        </a:rPr>
                        <a:t>0,91</a:t>
                      </a:r>
                      <a:endParaRPr lang="en-DE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solidFill>
                            <a:schemeClr val="tx2"/>
                          </a:solidFill>
                          <a:effectLst/>
                        </a:rPr>
                        <a:t>0,90</a:t>
                      </a:r>
                      <a:endParaRPr lang="en-DE" sz="11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solidFill>
                            <a:schemeClr val="tx2"/>
                          </a:solidFill>
                          <a:effectLst/>
                        </a:rPr>
                        <a:t>0,91</a:t>
                      </a:r>
                      <a:endParaRPr lang="en-DE" sz="11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DE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8422216"/>
                  </a:ext>
                </a:extLst>
              </a:tr>
              <a:tr h="13398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solidFill>
                            <a:schemeClr val="tx2"/>
                          </a:solidFill>
                          <a:effectLst/>
                        </a:rPr>
                        <a:t>Texture Occ. Y-PSNR</a:t>
                      </a:r>
                      <a:endParaRPr lang="en-DE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DE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DE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DE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DE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solidFill>
                            <a:schemeClr val="tx2"/>
                          </a:solidFill>
                          <a:effectLst/>
                        </a:rPr>
                        <a:t>0,94</a:t>
                      </a:r>
                      <a:endParaRPr lang="en-DE" sz="11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solidFill>
                            <a:schemeClr val="tx2"/>
                          </a:solidFill>
                          <a:effectLst/>
                        </a:rPr>
                        <a:t>0,95</a:t>
                      </a:r>
                      <a:endParaRPr lang="en-DE" sz="11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13639673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82DA703-93AD-4FA1-D1F3-D83759ECD4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081852"/>
              </p:ext>
            </p:extLst>
          </p:nvPr>
        </p:nvGraphicFramePr>
        <p:xfrm>
          <a:off x="1360169" y="3303900"/>
          <a:ext cx="4416553" cy="1704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5903">
                  <a:extLst>
                    <a:ext uri="{9D8B030D-6E8A-4147-A177-3AD203B41FA5}">
                      <a16:colId xmlns:a16="http://schemas.microsoft.com/office/drawing/2014/main" val="2193443355"/>
                    </a:ext>
                  </a:extLst>
                </a:gridCol>
                <a:gridCol w="810171">
                  <a:extLst>
                    <a:ext uri="{9D8B030D-6E8A-4147-A177-3AD203B41FA5}">
                      <a16:colId xmlns:a16="http://schemas.microsoft.com/office/drawing/2014/main" val="3276966378"/>
                    </a:ext>
                  </a:extLst>
                </a:gridCol>
                <a:gridCol w="853493">
                  <a:extLst>
                    <a:ext uri="{9D8B030D-6E8A-4147-A177-3AD203B41FA5}">
                      <a16:colId xmlns:a16="http://schemas.microsoft.com/office/drawing/2014/main" val="3318103860"/>
                    </a:ext>
                  </a:extLst>
                </a:gridCol>
                <a:gridCol w="853493">
                  <a:extLst>
                    <a:ext uri="{9D8B030D-6E8A-4147-A177-3AD203B41FA5}">
                      <a16:colId xmlns:a16="http://schemas.microsoft.com/office/drawing/2014/main" val="2808397830"/>
                    </a:ext>
                  </a:extLst>
                </a:gridCol>
                <a:gridCol w="853493">
                  <a:extLst>
                    <a:ext uri="{9D8B030D-6E8A-4147-A177-3AD203B41FA5}">
                      <a16:colId xmlns:a16="http://schemas.microsoft.com/office/drawing/2014/main" val="3616834012"/>
                    </a:ext>
                  </a:extLst>
                </a:gridCol>
              </a:tblGrid>
              <a:tr h="539115">
                <a:tc>
                  <a:txBody>
                    <a:bodyPr/>
                    <a:lstStyle/>
                    <a:p>
                      <a:endParaRPr lang="en-D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D1-PSNR</a:t>
                      </a:r>
                      <a:br>
                        <a:rPr lang="en-CA" sz="1100" dirty="0">
                          <a:effectLst/>
                        </a:rPr>
                      </a:br>
                      <a:r>
                        <a:rPr lang="en-CA" sz="1100" dirty="0">
                          <a:effectLst/>
                        </a:rPr>
                        <a:t>(point-point)</a:t>
                      </a:r>
                      <a:endParaRPr lang="en-D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D1 Y-PSNR</a:t>
                      </a:r>
                      <a:endParaRPr lang="en-D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293146"/>
                  </a:ext>
                </a:extLst>
              </a:tr>
              <a:tr h="312420">
                <a:tc>
                  <a:txBody>
                    <a:bodyPr/>
                    <a:lstStyle/>
                    <a:p>
                      <a:endParaRPr lang="en-DE" sz="10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solidFill>
                            <a:schemeClr val="tx2"/>
                          </a:solidFill>
                          <a:effectLst/>
                        </a:rPr>
                        <a:t>PCC</a:t>
                      </a:r>
                      <a:endParaRPr lang="en-DE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solidFill>
                            <a:schemeClr val="tx2"/>
                          </a:solidFill>
                          <a:effectLst/>
                        </a:rPr>
                        <a:t>SPCC</a:t>
                      </a:r>
                      <a:endParaRPr lang="en-DE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solidFill>
                            <a:schemeClr val="tx2"/>
                          </a:solidFill>
                          <a:effectLst/>
                        </a:rPr>
                        <a:t>PCC</a:t>
                      </a:r>
                      <a:endParaRPr lang="en-DE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solidFill>
                            <a:schemeClr val="tx2"/>
                          </a:solidFill>
                          <a:effectLst/>
                        </a:rPr>
                        <a:t>SPCC</a:t>
                      </a:r>
                      <a:endParaRPr lang="en-DE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72495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solidFill>
                            <a:schemeClr val="tx2"/>
                          </a:solidFill>
                          <a:effectLst/>
                        </a:rPr>
                        <a:t>Geometry Occ. Y-PSNR</a:t>
                      </a:r>
                      <a:endParaRPr lang="en-DE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solidFill>
                            <a:schemeClr val="tx2"/>
                          </a:solidFill>
                          <a:effectLst/>
                        </a:rPr>
                        <a:t>0,89</a:t>
                      </a:r>
                      <a:endParaRPr lang="en-DE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solidFill>
                            <a:schemeClr val="tx2"/>
                          </a:solidFill>
                          <a:effectLst/>
                        </a:rPr>
                        <a:t>0,93</a:t>
                      </a:r>
                      <a:endParaRPr lang="en-DE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DE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80954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solidFill>
                            <a:schemeClr val="tx2"/>
                          </a:solidFill>
                          <a:effectLst/>
                        </a:rPr>
                        <a:t>Texture Occ. Y-PSNR</a:t>
                      </a:r>
                      <a:endParaRPr lang="en-DE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DE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solidFill>
                            <a:schemeClr val="tx2"/>
                          </a:solidFill>
                          <a:effectLst/>
                        </a:rPr>
                        <a:t>0,98</a:t>
                      </a:r>
                      <a:endParaRPr lang="en-DE" sz="11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solidFill>
                            <a:schemeClr val="tx2"/>
                          </a:solidFill>
                          <a:effectLst/>
                        </a:rPr>
                        <a:t>0,98</a:t>
                      </a:r>
                      <a:endParaRPr lang="en-DE" sz="11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9139013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A587388-A35F-7ECE-5249-743FE3C85314}"/>
              </a:ext>
            </a:extLst>
          </p:cNvPr>
          <p:cNvSpPr txBox="1"/>
          <p:nvPr/>
        </p:nvSpPr>
        <p:spPr>
          <a:xfrm>
            <a:off x="1360169" y="1133094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DE" sz="16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Against original point clouds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A003AF-9869-7012-0100-C16D91649725}"/>
              </a:ext>
            </a:extLst>
          </p:cNvPr>
          <p:cNvSpPr txBox="1"/>
          <p:nvPr/>
        </p:nvSpPr>
        <p:spPr>
          <a:xfrm>
            <a:off x="1360169" y="3086739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DE" sz="16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Against point clouds reconstructed from uncompressed video</a:t>
            </a:r>
          </a:p>
        </p:txBody>
      </p:sp>
    </p:spTree>
    <p:extLst>
      <p:ext uri="{BB962C8B-B14F-4D97-AF65-F5344CB8AC3E}">
        <p14:creationId xmlns:p14="http://schemas.microsoft.com/office/powerpoint/2010/main" val="3656978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07E0D29-1196-60CE-AAA6-85D0E84769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Volumetric video-based coding (V3C)</a:t>
            </a:r>
            <a:endParaRPr lang="en-DE" dirty="0"/>
          </a:p>
          <a:p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FFDCBD-DC36-F4D1-FE05-D88D06BDA4C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DE" dirty="0"/>
              <a:t>Conclusions</a:t>
            </a:r>
          </a:p>
          <a:p>
            <a:endParaRPr lang="en-D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8B2455-0AEA-1E34-F713-C9F7177C1A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DE" sz="1800" dirty="0"/>
              <a:t>This contribution introduced occupancy-only PSNR calculations for V3C V-PCC content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DE" sz="1800" dirty="0"/>
              <a:t>Occupancy-only PSNR calculations simplify coding evaluation for V3C V-PCC content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DE" sz="1800" dirty="0"/>
              <a:t>Experiments show correlataion above 0.9 correlation coefficients with established end-to-end metrics for point cloud compression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DE" sz="1800" dirty="0"/>
              <a:t>Recommendation to use occupancy-only PSNR evaluations for V3C V-PCC content evaluations in JVET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DE" sz="1800" dirty="0"/>
              <a:t>Example Python script provided alongside contribution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DE" sz="1800" dirty="0"/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5325EF-029B-8D1E-92EA-5F8CEB925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Nokia internal 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0535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59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204</Words>
  <Application>Microsoft Macintosh PowerPoint</Application>
  <PresentationFormat>On-screen Show (16:9)</PresentationFormat>
  <Paragraphs>60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Times New Roman</vt:lpstr>
      <vt:lpstr>1. Master</vt:lpstr>
      <vt:lpstr>Occupancy-only PSNR calculations for V3C V-PCC coding evaluation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2023-02-07T12:20:59Z</dcterms:created>
  <dcterms:modified xsi:type="dcterms:W3CDTF">2023-07-15T15:14:09Z</dcterms:modified>
</cp:coreProperties>
</file>