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3" r:id="rId1"/>
  </p:sldMasterIdLst>
  <p:notesMasterIdLst>
    <p:notesMasterId r:id="rId12"/>
  </p:notesMasterIdLst>
  <p:sldIdLst>
    <p:sldId id="257" r:id="rId2"/>
    <p:sldId id="267" r:id="rId3"/>
    <p:sldId id="259" r:id="rId4"/>
    <p:sldId id="266" r:id="rId5"/>
    <p:sldId id="262" r:id="rId6"/>
    <p:sldId id="265" r:id="rId7"/>
    <p:sldId id="260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en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8E64C1-23A4-4F90-A0B2-63EC8635D58B}" v="2" dt="2023-07-05T07:44:18.2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6400" autoAdjust="0"/>
  </p:normalViewPr>
  <p:slideViewPr>
    <p:cSldViewPr snapToGrid="0">
      <p:cViewPr varScale="1">
        <p:scale>
          <a:sx n="123" d="100"/>
          <a:sy n="123" d="100"/>
        </p:scale>
        <p:origin x="1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ngjo Ahn" userId="ff030bb406f712d1" providerId="LiveId" clId="{C48E64C1-23A4-4F90-A0B2-63EC8635D58B}"/>
    <pc:docChg chg="addSld modSld">
      <pc:chgData name="Yongjo Ahn" userId="ff030bb406f712d1" providerId="LiveId" clId="{C48E64C1-23A4-4F90-A0B2-63EC8635D58B}" dt="2023-07-05T07:44:43.759" v="16" actId="1076"/>
      <pc:docMkLst>
        <pc:docMk/>
      </pc:docMkLst>
      <pc:sldChg chg="addSp delSp modSp new mod">
        <pc:chgData name="Yongjo Ahn" userId="ff030bb406f712d1" providerId="LiveId" clId="{C48E64C1-23A4-4F90-A0B2-63EC8635D58B}" dt="2023-07-05T07:44:43.759" v="16" actId="1076"/>
        <pc:sldMkLst>
          <pc:docMk/>
          <pc:sldMk cId="343413026" sldId="265"/>
        </pc:sldMkLst>
        <pc:spChg chg="del">
          <ac:chgData name="Yongjo Ahn" userId="ff030bb406f712d1" providerId="LiveId" clId="{C48E64C1-23A4-4F90-A0B2-63EC8635D58B}" dt="2023-07-05T07:44:15.664" v="1"/>
          <ac:spMkLst>
            <pc:docMk/>
            <pc:sldMk cId="343413026" sldId="265"/>
            <ac:spMk id="3" creationId="{518DBC0A-118B-C08A-9D7A-2961B9B679B9}"/>
          </ac:spMkLst>
        </pc:spChg>
        <pc:picChg chg="add mod">
          <ac:chgData name="Yongjo Ahn" userId="ff030bb406f712d1" providerId="LiveId" clId="{C48E64C1-23A4-4F90-A0B2-63EC8635D58B}" dt="2023-07-05T07:44:33.189" v="12" actId="14100"/>
          <ac:picMkLst>
            <pc:docMk/>
            <pc:sldMk cId="343413026" sldId="265"/>
            <ac:picMk id="6" creationId="{DC8D12C6-B9A6-1256-02D9-A6C8EF6F1077}"/>
          </ac:picMkLst>
        </pc:picChg>
        <pc:picChg chg="add mod">
          <ac:chgData name="Yongjo Ahn" userId="ff030bb406f712d1" providerId="LiveId" clId="{C48E64C1-23A4-4F90-A0B2-63EC8635D58B}" dt="2023-07-05T07:44:43.759" v="16" actId="1076"/>
          <ac:picMkLst>
            <pc:docMk/>
            <pc:sldMk cId="343413026" sldId="265"/>
            <ac:picMk id="8" creationId="{C5974D26-EB50-72E0-898A-50AAB251605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39BE47-110E-4657-B24F-36A18125139E}" type="datetimeFigureOut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382CB-63D1-4D87-993E-000D80954F4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779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382CB-63D1-4D87-993E-000D80954F4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082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ADB4C-EE53-3C42-A6B0-90012F0C6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5A54-20BD-4B1F-ADBF-0C6AC6B41B22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F5C68-83CA-6D46-94C1-CE5B3061D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C9B31-EAC0-7D48-BE56-5F910E1C2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D2A7762-0FC1-1448-BB09-E9FA0F91AC62}"/>
              </a:ext>
            </a:extLst>
          </p:cNvPr>
          <p:cNvGrpSpPr/>
          <p:nvPr/>
        </p:nvGrpSpPr>
        <p:grpSpPr>
          <a:xfrm>
            <a:off x="7035183" y="179999"/>
            <a:ext cx="4763250" cy="1379359"/>
            <a:chOff x="6883058" y="0"/>
            <a:chExt cx="4763250" cy="1379359"/>
          </a:xfrm>
        </p:grpSpPr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00596431-2374-CF40-9052-E6099F4E8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4470"/>
            <a:stretch/>
          </p:blipFill>
          <p:spPr>
            <a:xfrm>
              <a:off x="8096864" y="0"/>
              <a:ext cx="3549444" cy="1379359"/>
            </a:xfrm>
            <a:prstGeom prst="rect">
              <a:avLst/>
            </a:prstGeom>
          </p:spPr>
        </p:pic>
        <p:pic>
          <p:nvPicPr>
            <p:cNvPr id="10" name="Picture 9" descr="Logo&#10;&#10;Description automatically generated">
              <a:extLst>
                <a:ext uri="{FF2B5EF4-FFF2-40B4-BE49-F238E27FC236}">
                  <a16:creationId xmlns:a16="http://schemas.microsoft.com/office/drawing/2014/main" id="{58B25B72-3324-7948-BD31-5BE74CF10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334"/>
            <a:stretch/>
          </p:blipFill>
          <p:spPr>
            <a:xfrm>
              <a:off x="6883058" y="192381"/>
              <a:ext cx="1002413" cy="994596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EBF8E28C-0236-454E-B3E5-27E2B4B0E7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0003"/>
            <a:ext cx="9144000" cy="2387600"/>
          </a:xfrm>
        </p:spPr>
        <p:txBody>
          <a:bodyPr anchor="b">
            <a:normAutofit/>
          </a:bodyPr>
          <a:lstStyle>
            <a:lvl1pPr algn="l">
              <a:defRPr sz="4800" b="1"/>
            </a:lvl1pPr>
          </a:lstStyle>
          <a:p>
            <a:r>
              <a:rPr lang="en-US" altLang="ko-KR"/>
              <a:t>Click to edit Master title style</a:t>
            </a:r>
            <a:endParaRPr lang="en-KR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C8F228E-4C6C-CF43-8803-7E6C8D41B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39688"/>
            <a:ext cx="9144000" cy="1585752"/>
          </a:xfrm>
        </p:spPr>
        <p:txBody>
          <a:bodyPr anchor="b"/>
          <a:lstStyle>
            <a:lvl1pPr marL="0" indent="0" algn="r">
              <a:buNone/>
              <a:defRPr sz="2400" b="1">
                <a:solidFill>
                  <a:srgbClr val="6B6B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en-K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C04CA2-00D5-B54B-A9CE-7BD4F5FEBD59}"/>
              </a:ext>
            </a:extLst>
          </p:cNvPr>
          <p:cNvSpPr/>
          <p:nvPr/>
        </p:nvSpPr>
        <p:spPr>
          <a:xfrm>
            <a:off x="1452000" y="2597603"/>
            <a:ext cx="72000" cy="108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5D1D55-F6B9-9E41-A77A-DA47C2CA3713}"/>
              </a:ext>
            </a:extLst>
          </p:cNvPr>
          <p:cNvSpPr/>
          <p:nvPr/>
        </p:nvSpPr>
        <p:spPr>
          <a:xfrm rot="5400000">
            <a:off x="10272000" y="5101440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1117629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A0C88-BE98-124D-9AEB-3C8DD0C1D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D0550-CE34-F841-8AAC-BCFC0F1EAE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2785A-C8C9-9F49-AA53-919FE3FD1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82F7A-726E-4F4F-95A5-5D54D38F9B46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42FF5-0153-7F4D-86AE-5B2193E6F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E1BD3-03E5-AA44-937A-B3B9C3F9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83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2AB867-C80A-9D40-BEB7-1B6EA97689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4BA71C-C117-0E48-B3C2-D6354B0E0B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EA36D0-E12B-7047-A8C4-63A3E2283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3902C-F9E5-41CB-9E43-32DEE341970F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A3166-F10B-8948-808A-EC6FFD692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CAECD-FD4D-4C4A-A4BD-5F98CB420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00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BAE1B802-0D8B-CE46-8CC0-26D641231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F0F0F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KR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F35D164-ADDE-F341-92C8-08600158E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4618"/>
            <a:ext cx="10515600" cy="4902345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F0F0F"/>
                </a:solidFill>
              </a:defRPr>
            </a:lvl1pPr>
            <a:lvl2pPr>
              <a:defRPr sz="1800">
                <a:solidFill>
                  <a:srgbClr val="0F0F0F"/>
                </a:solidFill>
              </a:defRPr>
            </a:lvl2pPr>
            <a:lvl3pPr>
              <a:defRPr sz="1600">
                <a:solidFill>
                  <a:srgbClr val="0F0F0F"/>
                </a:solidFill>
              </a:defRPr>
            </a:lvl3pPr>
            <a:lvl4pPr>
              <a:defRPr sz="1400">
                <a:solidFill>
                  <a:srgbClr val="0F0F0F"/>
                </a:solidFill>
              </a:defRPr>
            </a:lvl4pPr>
            <a:lvl5pPr>
              <a:defRPr sz="1400">
                <a:solidFill>
                  <a:srgbClr val="0F0F0F"/>
                </a:solidFill>
              </a:defRPr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en-K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733CF-444C-F840-AABA-1D6DEA5FC1FD}"/>
              </a:ext>
            </a:extLst>
          </p:cNvPr>
          <p:cNvSpPr/>
          <p:nvPr/>
        </p:nvSpPr>
        <p:spPr>
          <a:xfrm>
            <a:off x="766817" y="365125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3689ED-D45E-784D-8BD4-7573EAFF32F7}"/>
              </a:ext>
            </a:extLst>
          </p:cNvPr>
          <p:cNvSpPr/>
          <p:nvPr/>
        </p:nvSpPr>
        <p:spPr>
          <a:xfrm rot="5400000">
            <a:off x="10957799" y="5852963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7CFB7E-0D34-4448-932A-2B0DD78A1D04}"/>
              </a:ext>
            </a:extLst>
          </p:cNvPr>
          <p:cNvSpPr/>
          <p:nvPr/>
        </p:nvSpPr>
        <p:spPr>
          <a:xfrm>
            <a:off x="0" y="6492874"/>
            <a:ext cx="12192000" cy="367627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5698108-90B9-EC43-BA40-ABD72C002F45}"/>
              </a:ext>
            </a:extLst>
          </p:cNvPr>
          <p:cNvGrpSpPr/>
          <p:nvPr/>
        </p:nvGrpSpPr>
        <p:grpSpPr>
          <a:xfrm>
            <a:off x="304094" y="6436426"/>
            <a:ext cx="1688887" cy="489074"/>
            <a:chOff x="6883058" y="0"/>
            <a:chExt cx="4763250" cy="1379359"/>
          </a:xfrm>
        </p:grpSpPr>
        <p:pic>
          <p:nvPicPr>
            <p:cNvPr id="22" name="Picture 21" descr="Logo&#10;&#10;Description automatically generated">
              <a:extLst>
                <a:ext uri="{FF2B5EF4-FFF2-40B4-BE49-F238E27FC236}">
                  <a16:creationId xmlns:a16="http://schemas.microsoft.com/office/drawing/2014/main" id="{98D8148F-EB0E-E141-B396-30B86366E4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</a:blip>
            <a:srcRect l="34470"/>
            <a:stretch/>
          </p:blipFill>
          <p:spPr>
            <a:xfrm>
              <a:off x="8096864" y="0"/>
              <a:ext cx="3549444" cy="1379359"/>
            </a:xfrm>
            <a:prstGeom prst="rect">
              <a:avLst/>
            </a:prstGeom>
          </p:spPr>
        </p:pic>
        <p:pic>
          <p:nvPicPr>
            <p:cNvPr id="23" name="Picture 22" descr="Logo&#10;&#10;Description automatically generated">
              <a:extLst>
                <a:ext uri="{FF2B5EF4-FFF2-40B4-BE49-F238E27FC236}">
                  <a16:creationId xmlns:a16="http://schemas.microsoft.com/office/drawing/2014/main" id="{223F61DA-2C2A-824B-88DE-A6458D6A3B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334"/>
            <a:stretch/>
          </p:blipFill>
          <p:spPr>
            <a:xfrm>
              <a:off x="6883058" y="192382"/>
              <a:ext cx="1002413" cy="994597"/>
            </a:xfrm>
            <a:prstGeom prst="rect">
              <a:avLst/>
            </a:prstGeom>
          </p:spPr>
        </p:pic>
      </p:grp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CE7CDC4C-3580-954F-866F-A2D8F259D2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75934" y="6564874"/>
            <a:ext cx="1887791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170F8A1-61CE-4D4E-890F-97C2DF204EAA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AF5AB7A5-2507-5A4A-BAFE-0F5E764F1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0927" y="6564874"/>
            <a:ext cx="2932471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1449AD9F-DFE2-9E47-B57C-6A78A99BC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64874"/>
            <a:ext cx="2743200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57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0B6BD35-883C-0E43-9419-4ACC5E782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altLang="ko-KR"/>
              <a:t>Click to edit Master title style</a:t>
            </a:r>
            <a:endParaRPr lang="en-K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17C671-1A3D-7048-A056-7A48A2A68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12855"/>
            <a:ext cx="10515600" cy="1376795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3B57FF-7413-584A-99BA-C4A21502643A}"/>
              </a:ext>
            </a:extLst>
          </p:cNvPr>
          <p:cNvSpPr/>
          <p:nvPr/>
        </p:nvSpPr>
        <p:spPr>
          <a:xfrm>
            <a:off x="759850" y="3842475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205172B-1F62-3643-9470-D1A8CE66E7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9139A0BB-71FC-4FBE-9E6C-6C18632A4B48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89B33C3C-225B-4941-A24F-B0A391036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ADC7019-842F-894B-AA02-7AE28DA6B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2" name="Group 14">
            <a:extLst>
              <a:ext uri="{FF2B5EF4-FFF2-40B4-BE49-F238E27FC236}">
                <a16:creationId xmlns:a16="http://schemas.microsoft.com/office/drawing/2014/main" id="{77751917-FC7F-AD25-9B27-862900214CF2}"/>
              </a:ext>
            </a:extLst>
          </p:cNvPr>
          <p:cNvGrpSpPr/>
          <p:nvPr/>
        </p:nvGrpSpPr>
        <p:grpSpPr>
          <a:xfrm>
            <a:off x="7035183" y="179999"/>
            <a:ext cx="4763250" cy="1379359"/>
            <a:chOff x="6883058" y="0"/>
            <a:chExt cx="4763250" cy="1379359"/>
          </a:xfrm>
        </p:grpSpPr>
        <p:pic>
          <p:nvPicPr>
            <p:cNvPr id="3" name="Picture 7" descr="Logo&#10;&#10;Description automatically generated">
              <a:extLst>
                <a:ext uri="{FF2B5EF4-FFF2-40B4-BE49-F238E27FC236}">
                  <a16:creationId xmlns:a16="http://schemas.microsoft.com/office/drawing/2014/main" id="{2F17A8AE-8A63-C5E1-C600-46E9082A8F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4470"/>
            <a:stretch/>
          </p:blipFill>
          <p:spPr>
            <a:xfrm>
              <a:off x="8096864" y="0"/>
              <a:ext cx="3549444" cy="1379359"/>
            </a:xfrm>
            <a:prstGeom prst="rect">
              <a:avLst/>
            </a:prstGeom>
          </p:spPr>
        </p:pic>
        <p:pic>
          <p:nvPicPr>
            <p:cNvPr id="4" name="Picture 9" descr="Logo&#10;&#10;Description automatically generated">
              <a:extLst>
                <a:ext uri="{FF2B5EF4-FFF2-40B4-BE49-F238E27FC236}">
                  <a16:creationId xmlns:a16="http://schemas.microsoft.com/office/drawing/2014/main" id="{C63692E2-4021-E4F8-E5CE-D616E28EC6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334"/>
            <a:stretch/>
          </p:blipFill>
          <p:spPr>
            <a:xfrm>
              <a:off x="6883058" y="192381"/>
              <a:ext cx="1002413" cy="994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5845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5272C07-2A42-3848-B763-197660CAED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82535"/>
            <a:ext cx="5181600" cy="48944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en-KR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C353747-5BB3-DA46-8D5A-A22FF30E31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82535"/>
            <a:ext cx="5181600" cy="48944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en-KR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5601F5D-BDC7-B74C-AC2C-4599336CE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F0F0F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  <a:endParaRPr lang="en-K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9CA5AD-5F22-C440-B7D2-6F1A22F69B81}"/>
              </a:ext>
            </a:extLst>
          </p:cNvPr>
          <p:cNvSpPr/>
          <p:nvPr/>
        </p:nvSpPr>
        <p:spPr>
          <a:xfrm>
            <a:off x="766200" y="365125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3FEB26-9CA9-B74C-A7CD-4D7D44D3FFF8}"/>
              </a:ext>
            </a:extLst>
          </p:cNvPr>
          <p:cNvSpPr/>
          <p:nvPr/>
        </p:nvSpPr>
        <p:spPr>
          <a:xfrm rot="5400000">
            <a:off x="10957799" y="5852963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BC62B7-1FC6-DD47-AE03-97B6AFD8FAD9}"/>
              </a:ext>
            </a:extLst>
          </p:cNvPr>
          <p:cNvSpPr/>
          <p:nvPr/>
        </p:nvSpPr>
        <p:spPr>
          <a:xfrm rot="5400000">
            <a:off x="5623801" y="5852963"/>
            <a:ext cx="72000" cy="720000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EA7D53FD-3673-2697-C128-FA0FC6784BAF}"/>
              </a:ext>
            </a:extLst>
          </p:cNvPr>
          <p:cNvSpPr/>
          <p:nvPr/>
        </p:nvSpPr>
        <p:spPr>
          <a:xfrm>
            <a:off x="0" y="6492874"/>
            <a:ext cx="12192000" cy="367627"/>
          </a:xfrm>
          <a:prstGeom prst="rect">
            <a:avLst/>
          </a:prstGeom>
          <a:solidFill>
            <a:srgbClr val="BA00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grpSp>
        <p:nvGrpSpPr>
          <p:cNvPr id="7" name="Group 20">
            <a:extLst>
              <a:ext uri="{FF2B5EF4-FFF2-40B4-BE49-F238E27FC236}">
                <a16:creationId xmlns:a16="http://schemas.microsoft.com/office/drawing/2014/main" id="{8431A032-12E6-241F-EFE9-857626937BEA}"/>
              </a:ext>
            </a:extLst>
          </p:cNvPr>
          <p:cNvGrpSpPr/>
          <p:nvPr/>
        </p:nvGrpSpPr>
        <p:grpSpPr>
          <a:xfrm>
            <a:off x="304094" y="6436426"/>
            <a:ext cx="1688887" cy="489074"/>
            <a:chOff x="6883058" y="0"/>
            <a:chExt cx="4763250" cy="1379359"/>
          </a:xfrm>
        </p:grpSpPr>
        <p:pic>
          <p:nvPicPr>
            <p:cNvPr id="21" name="Picture 21" descr="Logo&#10;&#10;Description automatically generated">
              <a:extLst>
                <a:ext uri="{FF2B5EF4-FFF2-40B4-BE49-F238E27FC236}">
                  <a16:creationId xmlns:a16="http://schemas.microsoft.com/office/drawing/2014/main" id="{A29E3727-1CC0-1014-9DE4-7292DF5512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biLevel thresh="25000"/>
            </a:blip>
            <a:srcRect l="34470"/>
            <a:stretch/>
          </p:blipFill>
          <p:spPr>
            <a:xfrm>
              <a:off x="8096864" y="0"/>
              <a:ext cx="3549444" cy="1379359"/>
            </a:xfrm>
            <a:prstGeom prst="rect">
              <a:avLst/>
            </a:prstGeom>
          </p:spPr>
        </p:pic>
        <p:pic>
          <p:nvPicPr>
            <p:cNvPr id="22" name="Picture 22" descr="Logo&#10;&#10;Description automatically generated">
              <a:extLst>
                <a:ext uri="{FF2B5EF4-FFF2-40B4-BE49-F238E27FC236}">
                  <a16:creationId xmlns:a16="http://schemas.microsoft.com/office/drawing/2014/main" id="{209E1FF3-93CE-71F6-372C-E0579FBA42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334"/>
            <a:stretch/>
          </p:blipFill>
          <p:spPr>
            <a:xfrm>
              <a:off x="6883058" y="192382"/>
              <a:ext cx="1002413" cy="994597"/>
            </a:xfrm>
            <a:prstGeom prst="rect">
              <a:avLst/>
            </a:prstGeom>
          </p:spPr>
        </p:pic>
      </p:grpSp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B024C5C5-FD69-4A17-FFB8-100B1C53DA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75934" y="6564874"/>
            <a:ext cx="1887791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9C9D54B-3D0D-428D-A1B5-CD4C3C8F857B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3A5A5149-F12C-04B8-F3DE-A17D0F49A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20927" y="6564874"/>
            <a:ext cx="2932471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E2407C4A-7B86-67D3-51B3-E4B112816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64874"/>
            <a:ext cx="2743200" cy="22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09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6762F4-24E9-264C-990F-9E8304390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EE001-5899-481F-940D-D2C18858711C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B99722-B7AC-5246-867B-DE43BE6A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C46F1-8EE5-3C44-AA38-0E001FDE1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2574D4-E6AC-DC4D-8CF7-7C3A60D8493F}"/>
              </a:ext>
            </a:extLst>
          </p:cNvPr>
          <p:cNvSpPr/>
          <p:nvPr/>
        </p:nvSpPr>
        <p:spPr>
          <a:xfrm>
            <a:off x="1227803" y="4344832"/>
            <a:ext cx="97363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0" dirty="0">
                <a:solidFill>
                  <a:srgbClr val="BA002F"/>
                </a:solidFill>
                <a:effectLst/>
                <a:latin typeface="+mj-lt"/>
              </a:rPr>
              <a:t>LG</a:t>
            </a: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’s philosophy revolves around </a:t>
            </a:r>
            <a:r>
              <a:rPr lang="en-US" b="1" i="0" dirty="0">
                <a:solidFill>
                  <a:srgbClr val="6B6B6B"/>
                </a:solidFill>
                <a:effectLst/>
                <a:latin typeface="+mj-lt"/>
              </a:rPr>
              <a:t>people</a:t>
            </a: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, </a:t>
            </a:r>
            <a:r>
              <a:rPr lang="en-US" b="1" i="0" dirty="0">
                <a:solidFill>
                  <a:srgbClr val="6B6B6B"/>
                </a:solidFill>
                <a:effectLst/>
                <a:latin typeface="+mj-lt"/>
              </a:rPr>
              <a:t>sincerity</a:t>
            </a: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, and </a:t>
            </a:r>
            <a:r>
              <a:rPr lang="en-US" b="1" i="0" dirty="0">
                <a:solidFill>
                  <a:srgbClr val="6B6B6B"/>
                </a:solidFill>
                <a:effectLst/>
                <a:latin typeface="+mj-lt"/>
              </a:rPr>
              <a:t>sticking to the fundamentals</a:t>
            </a: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. </a:t>
            </a:r>
            <a:br>
              <a:rPr lang="en-US" b="0" i="0" dirty="0">
                <a:solidFill>
                  <a:srgbClr val="6B6B6B"/>
                </a:solidFill>
                <a:effectLst/>
                <a:latin typeface="+mj-lt"/>
              </a:rPr>
            </a:b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It is to understand our customers and to offer optimum solutions and new experiences through ceaseless innovation, thus helping our customers lead better lives.</a:t>
            </a:r>
          </a:p>
          <a:p>
            <a:pPr algn="ctr"/>
            <a:endParaRPr lang="en-US" b="0" i="0" dirty="0">
              <a:solidFill>
                <a:srgbClr val="6B6B6B"/>
              </a:solidFill>
              <a:effectLst/>
              <a:latin typeface="+mj-lt"/>
            </a:endParaRPr>
          </a:p>
          <a:p>
            <a:pPr algn="ctr"/>
            <a:r>
              <a:rPr lang="en-US" b="1" i="0" dirty="0">
                <a:solidFill>
                  <a:srgbClr val="BA002F"/>
                </a:solidFill>
                <a:effectLst/>
                <a:latin typeface="+mj-lt"/>
              </a:rPr>
              <a:t>LG Electronics </a:t>
            </a: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focused on developing new innovations across the globe. </a:t>
            </a:r>
            <a:br>
              <a:rPr lang="en-US" b="0" i="0" dirty="0">
                <a:solidFill>
                  <a:srgbClr val="6B6B6B"/>
                </a:solidFill>
                <a:effectLst/>
                <a:latin typeface="+mj-lt"/>
              </a:rPr>
            </a:br>
            <a:r>
              <a:rPr lang="en-US" b="0" i="0" dirty="0">
                <a:solidFill>
                  <a:srgbClr val="6B6B6B"/>
                </a:solidFill>
                <a:effectLst/>
                <a:latin typeface="+mj-lt"/>
              </a:rPr>
              <a:t>We are committed to providing electronic products that help customers live better. </a:t>
            </a:r>
            <a:endParaRPr lang="en-KR" dirty="0">
              <a:latin typeface="+mj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42D7C33-7BEA-4E4F-AEBA-0411B5F12F07}"/>
              </a:ext>
            </a:extLst>
          </p:cNvPr>
          <p:cNvGrpSpPr/>
          <p:nvPr/>
        </p:nvGrpSpPr>
        <p:grpSpPr>
          <a:xfrm>
            <a:off x="1820367" y="1699914"/>
            <a:ext cx="8551266" cy="2476306"/>
            <a:chOff x="6883058" y="0"/>
            <a:chExt cx="4763250" cy="1379359"/>
          </a:xfrm>
        </p:grpSpPr>
        <p:pic>
          <p:nvPicPr>
            <p:cNvPr id="7" name="Picture 6" descr="Logo&#10;&#10;Description automatically generated">
              <a:extLst>
                <a:ext uri="{FF2B5EF4-FFF2-40B4-BE49-F238E27FC236}">
                  <a16:creationId xmlns:a16="http://schemas.microsoft.com/office/drawing/2014/main" id="{2F1B09B0-F652-B34F-B7FE-93E54D993E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4470"/>
            <a:stretch/>
          </p:blipFill>
          <p:spPr>
            <a:xfrm>
              <a:off x="8096864" y="0"/>
              <a:ext cx="3549444" cy="1379359"/>
            </a:xfrm>
            <a:prstGeom prst="rect">
              <a:avLst/>
            </a:prstGeom>
          </p:spPr>
        </p:pic>
        <p:pic>
          <p:nvPicPr>
            <p:cNvPr id="8" name="Picture 7" descr="Logo&#10;&#10;Description automatically generated">
              <a:extLst>
                <a:ext uri="{FF2B5EF4-FFF2-40B4-BE49-F238E27FC236}">
                  <a16:creationId xmlns:a16="http://schemas.microsoft.com/office/drawing/2014/main" id="{69EBC8B3-0D0C-C945-97A7-848F15EF0E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74334"/>
            <a:stretch/>
          </p:blipFill>
          <p:spPr>
            <a:xfrm>
              <a:off x="6883058" y="192381"/>
              <a:ext cx="1002413" cy="9945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670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C58E4-B525-2F48-A4A5-F6200E8C1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BF2D1-4E4F-FF4A-8687-EA1C6D9FFE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49FF0-0681-5B48-B23A-BA5318015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K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BA40C2-B317-9747-B5E1-EF548F09E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72368A-E163-C145-A4BB-5BF111689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K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B1EB45-9505-AF45-B41B-099F74A6C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D82D1-D5D0-456A-B68B-16577B80CCC5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549534-E7A0-0540-A36D-85B97DB3D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AEADD7-356E-4746-876A-20666B2D4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937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39CF9-7946-E245-8154-0EC90E74F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FF66AC-3577-5545-B66E-6409BC42C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1999-BDD6-4C80-9FA8-4DFB19F6560D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5F0DF4-EDDA-C640-9D0D-111488471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E73A88-4805-4048-969F-87E2B1259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75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29440-CB1C-7745-9E7C-7490F9B7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AE8CC-5639-794D-8260-71253268C2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K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9DBABF-69F9-E646-83E6-22C62ABE75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57D24-95BE-1A41-8163-D687D78E2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6CF1D-24C3-41F7-82E5-0B7191ECE205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21857-AF67-FD4E-8FFF-4074B455D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8F994F-93C5-E34D-BEBF-EF8218E6F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4561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1B78C-03DA-784B-BACE-600EDDBBC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en-K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8D23FAA-E2F7-9143-9163-183AE9286E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en-K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E2186-8428-2F4E-A202-E17A20055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A01D1D-7E13-A54F-A2B7-730E20BA1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56DE7-4B76-41F9-BAAB-ED0F15CEBB03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BAE79-DF7D-0441-9571-969C6A233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5F2D9-2050-2341-B79E-883A6329D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321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9ED727-2E25-5F47-A58C-3AC09FA8A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K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02602B-BD4B-7748-823C-40B180D665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K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2C7A71-51D1-B844-91CF-C41F7C8D97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7DF0C-2BE7-4DDB-A075-644F17C5D79E}" type="datetime1">
              <a:rPr lang="ko-KR" altLang="en-US" smtClean="0"/>
              <a:t>2023-07-14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07789-2A6E-B442-9071-5ECC9280BC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EE52B8-4D1B-B04D-A0C2-BA15B91FA2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4AE5A-6B7D-4279-B573-0AEBB437A3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008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06775-027B-D2F3-F700-85D512926E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0002"/>
            <a:ext cx="9144000" cy="2458641"/>
          </a:xfrm>
        </p:spPr>
        <p:txBody>
          <a:bodyPr>
            <a:normAutofit/>
          </a:bodyPr>
          <a:lstStyle/>
          <a:p>
            <a:r>
              <a:rPr lang="en-US" altLang="ko-KR" sz="4000" dirty="0"/>
              <a:t>[JVET-AE0082] AHG12:</a:t>
            </a:r>
            <a:br>
              <a:rPr lang="en-US" altLang="ko-KR" sz="4000" dirty="0"/>
            </a:br>
            <a:r>
              <a:rPr lang="en-US" altLang="ko-KR" sz="4000" dirty="0"/>
              <a:t>Non-square</a:t>
            </a:r>
            <a:r>
              <a:rPr lang="ko-KR" altLang="en-US" sz="4000" dirty="0"/>
              <a:t> </a:t>
            </a:r>
            <a:r>
              <a:rPr lang="en-US" altLang="ko-KR" sz="4000" dirty="0"/>
              <a:t>quadtree</a:t>
            </a:r>
            <a:r>
              <a:rPr lang="ko-KR" altLang="en-US" sz="4000" dirty="0"/>
              <a:t> </a:t>
            </a:r>
            <a:r>
              <a:rPr lang="en-US" altLang="ko-KR" sz="4000" dirty="0"/>
              <a:t>partitioning</a:t>
            </a:r>
            <a:endParaRPr lang="ko-KR" altLang="en-US" sz="4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637FF1-8ACC-F1BA-A117-3D43321200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Yongjo Ahn</a:t>
            </a:r>
            <a:r>
              <a:rPr lang="en-US" altLang="ko-KR" sz="2000" dirty="0"/>
              <a:t>, </a:t>
            </a:r>
            <a:r>
              <a:rPr lang="en-US" altLang="ko-KR" sz="2000" dirty="0" err="1"/>
              <a:t>Junghak</a:t>
            </a:r>
            <a:r>
              <a:rPr lang="en-US" altLang="ko-KR" sz="2000" dirty="0"/>
              <a:t> Nam, </a:t>
            </a:r>
            <a:r>
              <a:rPr lang="en-US" altLang="ko-KR" sz="2000" dirty="0" err="1"/>
              <a:t>Naeri</a:t>
            </a:r>
            <a:r>
              <a:rPr lang="en-US" altLang="ko-KR" sz="2000" dirty="0"/>
              <a:t> Park, </a:t>
            </a:r>
            <a:r>
              <a:rPr lang="en-US" altLang="ko-KR" sz="2000" dirty="0" err="1"/>
              <a:t>Jaehyun</a:t>
            </a:r>
            <a:r>
              <a:rPr lang="en-US" altLang="ko-KR" sz="2000" dirty="0"/>
              <a:t> Lim, </a:t>
            </a:r>
            <a:r>
              <a:rPr lang="en-US" altLang="ko-KR" sz="2000" dirty="0" err="1"/>
              <a:t>Seunghwan</a:t>
            </a:r>
            <a:r>
              <a:rPr lang="en-US" altLang="ko-KR" sz="2000" dirty="0"/>
              <a:t> Kim</a:t>
            </a:r>
          </a:p>
          <a:p>
            <a:r>
              <a:rPr lang="en-US" altLang="ko-KR" sz="2000" dirty="0"/>
              <a:t>31</a:t>
            </a:r>
            <a:r>
              <a:rPr lang="en-US" altLang="ko-KR" sz="2000" baseline="30000" dirty="0"/>
              <a:t>st</a:t>
            </a:r>
            <a:r>
              <a:rPr lang="en-US" altLang="ko-KR" sz="2000" dirty="0"/>
              <a:t> JVET meeting @ Geneva, CH</a:t>
            </a:r>
          </a:p>
        </p:txBody>
      </p:sp>
    </p:spTree>
    <p:extLst>
      <p:ext uri="{BB962C8B-B14F-4D97-AF65-F5344CB8AC3E}">
        <p14:creationId xmlns:p14="http://schemas.microsoft.com/office/powerpoint/2010/main" val="147479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40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BE78BB-4A00-42AC-FE18-B6A9A880D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3D66E-6B6D-A874-C54B-F7BB738ED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74618"/>
            <a:ext cx="10515599" cy="5260769"/>
          </a:xfrm>
        </p:spPr>
        <p:txBody>
          <a:bodyPr>
            <a:normAutofit/>
          </a:bodyPr>
          <a:lstStyle/>
          <a:p>
            <a:r>
              <a:rPr lang="en-US" altLang="ko-KR" dirty="0"/>
              <a:t>In the current VVC and ECM, three different kinds of block tree structures and six block partitions are</a:t>
            </a:r>
            <a:r>
              <a:rPr lang="ko-KR" altLang="en-US" dirty="0"/>
              <a:t> </a:t>
            </a:r>
            <a:r>
              <a:rPr lang="en-US" altLang="ko-KR" dirty="0"/>
              <a:t>applied</a:t>
            </a:r>
          </a:p>
          <a:p>
            <a:pPr lvl="1"/>
            <a:r>
              <a:rPr lang="en-US" altLang="ko-KR" dirty="0"/>
              <a:t>Quadtree</a:t>
            </a:r>
          </a:p>
          <a:p>
            <a:pPr lvl="1"/>
            <a:r>
              <a:rPr lang="en-US" altLang="ko-KR" dirty="0"/>
              <a:t>Binary tree</a:t>
            </a:r>
          </a:p>
          <a:p>
            <a:pPr lvl="1"/>
            <a:r>
              <a:rPr lang="en-US" altLang="ko-KR" dirty="0"/>
              <a:t>Ternary tree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r>
              <a:rPr lang="en-US" altLang="ko-KR" dirty="0"/>
              <a:t>Quadtree partitioning is applied to only square blocks (2Nx2N)</a:t>
            </a:r>
          </a:p>
          <a:p>
            <a:pPr lvl="1"/>
            <a:r>
              <a:rPr lang="en-US" altLang="ko-KR" dirty="0"/>
              <a:t>Binary and ternary tree partitioning are allowed to be applied to both square and non-square blocks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2941382" y="3037189"/>
            <a:ext cx="6309232" cy="1173466"/>
            <a:chOff x="496214" y="3269946"/>
            <a:chExt cx="6309232" cy="1173466"/>
          </a:xfrm>
        </p:grpSpPr>
        <p:sp>
          <p:nvSpPr>
            <p:cNvPr id="117" name="직사각형 51">
              <a:extLst>
                <a:ext uri="{FF2B5EF4-FFF2-40B4-BE49-F238E27FC236}">
                  <a16:creationId xmlns:a16="http://schemas.microsoft.com/office/drawing/2014/main" id="{7E52517D-19CB-1F63-99BE-E5DD05A565B5}"/>
                </a:ext>
              </a:extLst>
            </p:cNvPr>
            <p:cNvSpPr/>
            <p:nvPr/>
          </p:nvSpPr>
          <p:spPr>
            <a:xfrm>
              <a:off x="496214" y="3269946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0" name="직사각형 51">
              <a:extLst>
                <a:ext uri="{FF2B5EF4-FFF2-40B4-BE49-F238E27FC236}">
                  <a16:creationId xmlns:a16="http://schemas.microsoft.com/office/drawing/2014/main" id="{E0361707-48CE-D2A1-3174-9DE845782015}"/>
                </a:ext>
              </a:extLst>
            </p:cNvPr>
            <p:cNvSpPr/>
            <p:nvPr/>
          </p:nvSpPr>
          <p:spPr>
            <a:xfrm>
              <a:off x="1587796" y="3269946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21" name="직선 연결선 52">
              <a:extLst>
                <a:ext uri="{FF2B5EF4-FFF2-40B4-BE49-F238E27FC236}">
                  <a16:creationId xmlns:a16="http://schemas.microsoft.com/office/drawing/2014/main" id="{B4D9203E-B15D-3E69-C99D-C50C0779BAC2}"/>
                </a:ext>
              </a:extLst>
            </p:cNvPr>
            <p:cNvCxnSpPr>
              <a:cxnSpLocks/>
            </p:cNvCxnSpPr>
            <p:nvPr/>
          </p:nvCxnSpPr>
          <p:spPr>
            <a:xfrm>
              <a:off x="2044996" y="3269946"/>
              <a:ext cx="0" cy="91440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2" name="직선 연결선 53">
              <a:extLst>
                <a:ext uri="{FF2B5EF4-FFF2-40B4-BE49-F238E27FC236}">
                  <a16:creationId xmlns:a16="http://schemas.microsoft.com/office/drawing/2014/main" id="{93A26073-095C-5E6A-FF2A-37E0E8CDB090}"/>
                </a:ext>
              </a:extLst>
            </p:cNvPr>
            <p:cNvCxnSpPr>
              <a:cxnSpLocks/>
            </p:cNvCxnSpPr>
            <p:nvPr/>
          </p:nvCxnSpPr>
          <p:spPr>
            <a:xfrm>
              <a:off x="1587796" y="3727146"/>
              <a:ext cx="91440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23" name="직사각형 51">
              <a:extLst>
                <a:ext uri="{FF2B5EF4-FFF2-40B4-BE49-F238E27FC236}">
                  <a16:creationId xmlns:a16="http://schemas.microsoft.com/office/drawing/2014/main" id="{B89421CD-2DAF-6192-8587-5D08A6B34568}"/>
                </a:ext>
              </a:extLst>
            </p:cNvPr>
            <p:cNvSpPr/>
            <p:nvPr/>
          </p:nvSpPr>
          <p:spPr>
            <a:xfrm>
              <a:off x="2679046" y="3269946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25" name="직선 연결선 53">
              <a:extLst>
                <a:ext uri="{FF2B5EF4-FFF2-40B4-BE49-F238E27FC236}">
                  <a16:creationId xmlns:a16="http://schemas.microsoft.com/office/drawing/2014/main" id="{C1CAED96-F331-09E6-D786-BA40940A6894}"/>
                </a:ext>
              </a:extLst>
            </p:cNvPr>
            <p:cNvCxnSpPr>
              <a:cxnSpLocks/>
            </p:cNvCxnSpPr>
            <p:nvPr/>
          </p:nvCxnSpPr>
          <p:spPr>
            <a:xfrm>
              <a:off x="2679046" y="3727146"/>
              <a:ext cx="91440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30" name="직사각형 51">
              <a:extLst>
                <a:ext uri="{FF2B5EF4-FFF2-40B4-BE49-F238E27FC236}">
                  <a16:creationId xmlns:a16="http://schemas.microsoft.com/office/drawing/2014/main" id="{6A9EAF63-998E-6A7F-9D87-A6CDD99C937A}"/>
                </a:ext>
              </a:extLst>
            </p:cNvPr>
            <p:cNvSpPr/>
            <p:nvPr/>
          </p:nvSpPr>
          <p:spPr>
            <a:xfrm>
              <a:off x="3751729" y="3269946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31" name="직선 연결선 52">
              <a:extLst>
                <a:ext uri="{FF2B5EF4-FFF2-40B4-BE49-F238E27FC236}">
                  <a16:creationId xmlns:a16="http://schemas.microsoft.com/office/drawing/2014/main" id="{49AD9661-1CE0-B412-6B11-7F07AD6D39ED}"/>
                </a:ext>
              </a:extLst>
            </p:cNvPr>
            <p:cNvCxnSpPr>
              <a:cxnSpLocks/>
            </p:cNvCxnSpPr>
            <p:nvPr/>
          </p:nvCxnSpPr>
          <p:spPr>
            <a:xfrm>
              <a:off x="4208929" y="3269946"/>
              <a:ext cx="0" cy="91440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33" name="직사각형 51">
              <a:extLst>
                <a:ext uri="{FF2B5EF4-FFF2-40B4-BE49-F238E27FC236}">
                  <a16:creationId xmlns:a16="http://schemas.microsoft.com/office/drawing/2014/main" id="{1F776385-B9A1-B36B-9801-8625CB4FEE64}"/>
                </a:ext>
              </a:extLst>
            </p:cNvPr>
            <p:cNvSpPr/>
            <p:nvPr/>
          </p:nvSpPr>
          <p:spPr>
            <a:xfrm>
              <a:off x="4799464" y="3279598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4" name="직사각형 51">
              <a:extLst>
                <a:ext uri="{FF2B5EF4-FFF2-40B4-BE49-F238E27FC236}">
                  <a16:creationId xmlns:a16="http://schemas.microsoft.com/office/drawing/2014/main" id="{B46B8B4F-3E33-C0CB-DDF7-F6F309E0DBAC}"/>
                </a:ext>
              </a:extLst>
            </p:cNvPr>
            <p:cNvSpPr/>
            <p:nvPr/>
          </p:nvSpPr>
          <p:spPr>
            <a:xfrm>
              <a:off x="5891046" y="3279598"/>
              <a:ext cx="914400" cy="9144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1" name="직선 연결선 53">
              <a:extLst>
                <a:ext uri="{FF2B5EF4-FFF2-40B4-BE49-F238E27FC236}">
                  <a16:creationId xmlns:a16="http://schemas.microsoft.com/office/drawing/2014/main" id="{8731EAFB-0336-02C0-7881-7573B53DA56B}"/>
                </a:ext>
              </a:extLst>
            </p:cNvPr>
            <p:cNvCxnSpPr>
              <a:cxnSpLocks/>
            </p:cNvCxnSpPr>
            <p:nvPr/>
          </p:nvCxnSpPr>
          <p:spPr>
            <a:xfrm>
              <a:off x="4799464" y="3508197"/>
              <a:ext cx="91440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7" name="직선 연결선 53">
              <a:extLst>
                <a:ext uri="{FF2B5EF4-FFF2-40B4-BE49-F238E27FC236}">
                  <a16:creationId xmlns:a16="http://schemas.microsoft.com/office/drawing/2014/main" id="{5B865E09-9AD8-1002-54AB-23C272AF68E1}"/>
                </a:ext>
              </a:extLst>
            </p:cNvPr>
            <p:cNvCxnSpPr>
              <a:cxnSpLocks/>
            </p:cNvCxnSpPr>
            <p:nvPr/>
          </p:nvCxnSpPr>
          <p:spPr>
            <a:xfrm>
              <a:off x="4799463" y="3965399"/>
              <a:ext cx="91440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9" name="직선 연결선 52">
              <a:extLst>
                <a:ext uri="{FF2B5EF4-FFF2-40B4-BE49-F238E27FC236}">
                  <a16:creationId xmlns:a16="http://schemas.microsoft.com/office/drawing/2014/main" id="{7A02A5CF-7090-10FB-C6C7-21CB4E259DC8}"/>
                </a:ext>
              </a:extLst>
            </p:cNvPr>
            <p:cNvCxnSpPr>
              <a:cxnSpLocks/>
            </p:cNvCxnSpPr>
            <p:nvPr/>
          </p:nvCxnSpPr>
          <p:spPr>
            <a:xfrm>
              <a:off x="6118196" y="3279598"/>
              <a:ext cx="0" cy="91440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3" name="직선 연결선 52">
              <a:extLst>
                <a:ext uri="{FF2B5EF4-FFF2-40B4-BE49-F238E27FC236}">
                  <a16:creationId xmlns:a16="http://schemas.microsoft.com/office/drawing/2014/main" id="{A8BFC4E8-42A7-B312-D4F4-2ED51B0BEB74}"/>
                </a:ext>
              </a:extLst>
            </p:cNvPr>
            <p:cNvCxnSpPr>
              <a:cxnSpLocks/>
            </p:cNvCxnSpPr>
            <p:nvPr/>
          </p:nvCxnSpPr>
          <p:spPr>
            <a:xfrm>
              <a:off x="6575520" y="3279598"/>
              <a:ext cx="0" cy="91440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65DC8F09-B247-DA13-CB97-9078B4F82D0C}"/>
                </a:ext>
              </a:extLst>
            </p:cNvPr>
            <p:cNvSpPr txBox="1"/>
            <p:nvPr/>
          </p:nvSpPr>
          <p:spPr>
            <a:xfrm>
              <a:off x="585364" y="4193998"/>
              <a:ext cx="7360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NO_SPLIT</a:t>
              </a:r>
              <a:endParaRPr lang="ko-KR" altLang="en-US" sz="1000" b="1" dirty="0"/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4CD1BA86-2E6B-B5CE-E056-398D0FE4B8C9}"/>
                </a:ext>
              </a:extLst>
            </p:cNvPr>
            <p:cNvSpPr txBox="1"/>
            <p:nvPr/>
          </p:nvSpPr>
          <p:spPr>
            <a:xfrm>
              <a:off x="1702718" y="4193998"/>
              <a:ext cx="69602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QT_SPLIT</a:t>
              </a:r>
              <a:endParaRPr lang="ko-KR" altLang="en-US" sz="1000" b="1" dirty="0"/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29673F08-8026-063D-97B0-3D6D63FDAD5D}"/>
                </a:ext>
              </a:extLst>
            </p:cNvPr>
            <p:cNvSpPr txBox="1"/>
            <p:nvPr/>
          </p:nvSpPr>
          <p:spPr>
            <a:xfrm>
              <a:off x="2813152" y="4193998"/>
              <a:ext cx="6447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BT_HOR</a:t>
              </a:r>
              <a:endParaRPr lang="ko-KR" altLang="en-US" sz="1000" b="1" dirty="0"/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6821A8DF-D7F3-4601-211B-1AFCC3D04FEC}"/>
                </a:ext>
              </a:extLst>
            </p:cNvPr>
            <p:cNvSpPr txBox="1"/>
            <p:nvPr/>
          </p:nvSpPr>
          <p:spPr>
            <a:xfrm>
              <a:off x="3883271" y="4193998"/>
              <a:ext cx="60785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BT_VER</a:t>
              </a:r>
              <a:endParaRPr lang="ko-KR" altLang="en-US" sz="1000" b="1" dirty="0"/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E6874F76-5BD7-1F7F-6DCE-07C693B691C4}"/>
                </a:ext>
              </a:extLst>
            </p:cNvPr>
            <p:cNvSpPr txBox="1"/>
            <p:nvPr/>
          </p:nvSpPr>
          <p:spPr>
            <a:xfrm>
              <a:off x="4949389" y="4197191"/>
              <a:ext cx="6254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TT_HOR</a:t>
              </a:r>
              <a:endParaRPr lang="ko-KR" altLang="en-US" sz="1000" b="1" dirty="0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EA3C49A8-FFE3-4885-2383-AC5590650500}"/>
                </a:ext>
              </a:extLst>
            </p:cNvPr>
            <p:cNvSpPr txBox="1"/>
            <p:nvPr/>
          </p:nvSpPr>
          <p:spPr>
            <a:xfrm>
              <a:off x="6035167" y="4192507"/>
              <a:ext cx="58862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dirty="0"/>
                <a:t>TT_VER</a:t>
              </a:r>
              <a:endParaRPr lang="ko-KR" altLang="en-US" sz="1000" b="1" dirty="0"/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902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25ACF-1A3E-A4EA-5F40-ACAFCAE76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274618"/>
            <a:ext cx="10515599" cy="5082639"/>
          </a:xfrm>
        </p:spPr>
        <p:txBody>
          <a:bodyPr>
            <a:normAutofit/>
          </a:bodyPr>
          <a:lstStyle/>
          <a:p>
            <a:r>
              <a:rPr lang="en-US" altLang="ko-KR" dirty="0"/>
              <a:t>This contribution proposes </a:t>
            </a:r>
            <a:r>
              <a:rPr lang="en-US" altLang="ko-KR" b="1" dirty="0"/>
              <a:t>to allow quadtree partitioning </a:t>
            </a:r>
            <a:r>
              <a:rPr lang="en-US" altLang="ko-KR" b="1" dirty="0" smtClean="0"/>
              <a:t>for non-square </a:t>
            </a:r>
            <a:r>
              <a:rPr lang="en-US" altLang="ko-KR" b="1" dirty="0"/>
              <a:t>blocks</a:t>
            </a:r>
          </a:p>
          <a:p>
            <a:pPr lvl="1"/>
            <a:r>
              <a:rPr lang="en-US" altLang="ko-KR" dirty="0"/>
              <a:t>To reduce the syntax overhead for the same cases by applying binary tree multiple times</a:t>
            </a:r>
          </a:p>
          <a:p>
            <a:pPr lvl="1"/>
            <a:r>
              <a:rPr lang="en-US" altLang="ko-KR" dirty="0"/>
              <a:t>To provide the capability of faster localization for small objects  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b="1" dirty="0"/>
          </a:p>
          <a:p>
            <a:endParaRPr lang="en-US" altLang="ko-KR" b="1" dirty="0" smtClean="0"/>
          </a:p>
          <a:p>
            <a:endParaRPr lang="en-US" altLang="ko-KR" b="1" dirty="0"/>
          </a:p>
          <a:p>
            <a:r>
              <a:rPr lang="en-US" altLang="ko-KR" b="1" dirty="0"/>
              <a:t>Block shapes and </a:t>
            </a:r>
            <a:r>
              <a:rPr lang="en-US" altLang="ko-KR" b="1" dirty="0" smtClean="0"/>
              <a:t>sizes:</a:t>
            </a:r>
            <a:endParaRPr lang="en-US" altLang="ko-KR" b="1" dirty="0"/>
          </a:p>
          <a:p>
            <a:pPr lvl="1"/>
            <a:r>
              <a:rPr lang="en-US" altLang="ko-KR" dirty="0"/>
              <a:t>The proposed method additionally allows quadtree partitioning for non-square blocks of which block shapes are </a:t>
            </a:r>
            <a:r>
              <a:rPr lang="en-US" altLang="ko-KR" b="1" dirty="0"/>
              <a:t>2NxN</a:t>
            </a:r>
            <a:r>
              <a:rPr lang="en-US" altLang="ko-KR" dirty="0"/>
              <a:t> and </a:t>
            </a:r>
            <a:r>
              <a:rPr lang="en-US" altLang="ko-KR" b="1" dirty="0"/>
              <a:t>Nx2N</a:t>
            </a:r>
          </a:p>
          <a:p>
            <a:pPr lvl="1"/>
            <a:r>
              <a:rPr lang="en-US" altLang="ko-KR" dirty="0" smtClean="0"/>
              <a:t>Min. non-square QT size: </a:t>
            </a:r>
            <a:r>
              <a:rPr lang="en-US" altLang="ko-KR" b="1" dirty="0" smtClean="0"/>
              <a:t>16x8, 8x16</a:t>
            </a:r>
          </a:p>
        </p:txBody>
      </p:sp>
      <p:sp>
        <p:nvSpPr>
          <p:cNvPr id="4" name="모서리가 둥근 직사각형 3"/>
          <p:cNvSpPr/>
          <p:nvPr/>
        </p:nvSpPr>
        <p:spPr>
          <a:xfrm>
            <a:off x="5201932" y="2576945"/>
            <a:ext cx="3408668" cy="177061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88834A-BE6D-0E87-9613-909450328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63" name="슬라이드 번호 개체 틀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66" name="직사각형 119">
            <a:extLst>
              <a:ext uri="{FF2B5EF4-FFF2-40B4-BE49-F238E27FC236}">
                <a16:creationId xmlns:a16="http://schemas.microsoft.com/office/drawing/2014/main" id="{D415FB6F-6111-6FE3-19D4-80326B6447DA}"/>
              </a:ext>
            </a:extLst>
          </p:cNvPr>
          <p:cNvSpPr/>
          <p:nvPr/>
        </p:nvSpPr>
        <p:spPr>
          <a:xfrm>
            <a:off x="3673288" y="2763897"/>
            <a:ext cx="1188717" cy="1188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7" name="직선 연결선 120">
            <a:extLst>
              <a:ext uri="{FF2B5EF4-FFF2-40B4-BE49-F238E27FC236}">
                <a16:creationId xmlns:a16="http://schemas.microsoft.com/office/drawing/2014/main" id="{5E05191F-696C-75AE-B0F6-3ABBC23249BA}"/>
              </a:ext>
            </a:extLst>
          </p:cNvPr>
          <p:cNvCxnSpPr>
            <a:cxnSpLocks/>
            <a:stCxn id="66" idx="0"/>
            <a:endCxn id="66" idx="2"/>
          </p:cNvCxnSpPr>
          <p:nvPr/>
        </p:nvCxnSpPr>
        <p:spPr>
          <a:xfrm>
            <a:off x="4267647" y="2763897"/>
            <a:ext cx="0" cy="1188717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직선 연결선 121">
            <a:extLst>
              <a:ext uri="{FF2B5EF4-FFF2-40B4-BE49-F238E27FC236}">
                <a16:creationId xmlns:a16="http://schemas.microsoft.com/office/drawing/2014/main" id="{0FF9ED3D-A28B-6286-E4BC-66054D46FE42}"/>
              </a:ext>
            </a:extLst>
          </p:cNvPr>
          <p:cNvCxnSpPr>
            <a:cxnSpLocks/>
            <a:stCxn id="66" idx="1"/>
            <a:endCxn id="66" idx="3"/>
          </p:cNvCxnSpPr>
          <p:nvPr/>
        </p:nvCxnSpPr>
        <p:spPr>
          <a:xfrm>
            <a:off x="3673288" y="3358256"/>
            <a:ext cx="1188717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9" name="직사각형 122">
            <a:extLst>
              <a:ext uri="{FF2B5EF4-FFF2-40B4-BE49-F238E27FC236}">
                <a16:creationId xmlns:a16="http://schemas.microsoft.com/office/drawing/2014/main" id="{687F737A-DC48-3996-F2E9-A32F4F227C85}"/>
              </a:ext>
            </a:extLst>
          </p:cNvPr>
          <p:cNvSpPr/>
          <p:nvPr/>
        </p:nvSpPr>
        <p:spPr>
          <a:xfrm>
            <a:off x="5524609" y="3080219"/>
            <a:ext cx="1188717" cy="59435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0" name="직선 연결선 123">
            <a:extLst>
              <a:ext uri="{FF2B5EF4-FFF2-40B4-BE49-F238E27FC236}">
                <a16:creationId xmlns:a16="http://schemas.microsoft.com/office/drawing/2014/main" id="{3E1E0E41-B6AE-6886-99E7-A6328E24814E}"/>
              </a:ext>
            </a:extLst>
          </p:cNvPr>
          <p:cNvCxnSpPr>
            <a:cxnSpLocks/>
            <a:stCxn id="69" idx="0"/>
            <a:endCxn id="69" idx="2"/>
          </p:cNvCxnSpPr>
          <p:nvPr/>
        </p:nvCxnSpPr>
        <p:spPr>
          <a:xfrm>
            <a:off x="6118968" y="3080219"/>
            <a:ext cx="0" cy="594359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1" name="직사각형 124">
            <a:extLst>
              <a:ext uri="{FF2B5EF4-FFF2-40B4-BE49-F238E27FC236}">
                <a16:creationId xmlns:a16="http://schemas.microsoft.com/office/drawing/2014/main" id="{3D0C7914-D283-1400-8608-6C24267D6FC9}"/>
              </a:ext>
            </a:extLst>
          </p:cNvPr>
          <p:cNvSpPr/>
          <p:nvPr/>
        </p:nvSpPr>
        <p:spPr>
          <a:xfrm>
            <a:off x="7638235" y="2763897"/>
            <a:ext cx="594359" cy="1188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2" name="직선 연결선 125">
            <a:extLst>
              <a:ext uri="{FF2B5EF4-FFF2-40B4-BE49-F238E27FC236}">
                <a16:creationId xmlns:a16="http://schemas.microsoft.com/office/drawing/2014/main" id="{0F63E9C4-E20B-98B3-7701-9B4B3D090AB0}"/>
              </a:ext>
            </a:extLst>
          </p:cNvPr>
          <p:cNvCxnSpPr>
            <a:cxnSpLocks/>
            <a:stCxn id="71" idx="1"/>
            <a:endCxn id="71" idx="3"/>
          </p:cNvCxnSpPr>
          <p:nvPr/>
        </p:nvCxnSpPr>
        <p:spPr>
          <a:xfrm>
            <a:off x="7638235" y="3358256"/>
            <a:ext cx="594359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3" name="직선 연결선 128">
            <a:extLst>
              <a:ext uri="{FF2B5EF4-FFF2-40B4-BE49-F238E27FC236}">
                <a16:creationId xmlns:a16="http://schemas.microsoft.com/office/drawing/2014/main" id="{38A47F31-CC28-5DF7-49F6-2AF4C76D0594}"/>
              </a:ext>
            </a:extLst>
          </p:cNvPr>
          <p:cNvCxnSpPr>
            <a:cxnSpLocks/>
            <a:stCxn id="69" idx="1"/>
            <a:endCxn id="69" idx="3"/>
          </p:cNvCxnSpPr>
          <p:nvPr/>
        </p:nvCxnSpPr>
        <p:spPr>
          <a:xfrm>
            <a:off x="5524609" y="3377399"/>
            <a:ext cx="1188717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직선 연결선 129">
            <a:extLst>
              <a:ext uri="{FF2B5EF4-FFF2-40B4-BE49-F238E27FC236}">
                <a16:creationId xmlns:a16="http://schemas.microsoft.com/office/drawing/2014/main" id="{DB82E81E-A933-6698-9216-F30016C69DA8}"/>
              </a:ext>
            </a:extLst>
          </p:cNvPr>
          <p:cNvCxnSpPr>
            <a:cxnSpLocks/>
            <a:stCxn id="71" idx="2"/>
            <a:endCxn id="71" idx="0"/>
          </p:cNvCxnSpPr>
          <p:nvPr/>
        </p:nvCxnSpPr>
        <p:spPr>
          <a:xfrm flipV="1">
            <a:off x="7935415" y="2763897"/>
            <a:ext cx="0" cy="1188717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0" name="TextBox 119">
            <a:extLst>
              <a:ext uri="{FF2B5EF4-FFF2-40B4-BE49-F238E27FC236}">
                <a16:creationId xmlns:a16="http://schemas.microsoft.com/office/drawing/2014/main" id="{63C56628-1A87-BF4E-8714-A8925E280C4C}"/>
              </a:ext>
            </a:extLst>
          </p:cNvPr>
          <p:cNvSpPr txBox="1"/>
          <p:nvPr/>
        </p:nvSpPr>
        <p:spPr>
          <a:xfrm>
            <a:off x="3927721" y="3957015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2Nx2N</a:t>
            </a:r>
            <a:endParaRPr lang="ko-KR" altLang="en-US" sz="1200" b="1" dirty="0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6CF9EF2-031E-9D69-3036-829ED661D1BA}"/>
              </a:ext>
            </a:extLst>
          </p:cNvPr>
          <p:cNvSpPr txBox="1"/>
          <p:nvPr/>
        </p:nvSpPr>
        <p:spPr>
          <a:xfrm>
            <a:off x="5826258" y="3953000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2NxN</a:t>
            </a:r>
            <a:endParaRPr lang="ko-KR" altLang="en-US" sz="1200" b="1" dirty="0"/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CCDCE04B-791E-E68D-BA70-6A789A54D971}"/>
              </a:ext>
            </a:extLst>
          </p:cNvPr>
          <p:cNvSpPr txBox="1"/>
          <p:nvPr/>
        </p:nvSpPr>
        <p:spPr>
          <a:xfrm>
            <a:off x="7647175" y="3953000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/>
              <a:t>Nx2N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029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8834A-BE6D-0E87-9613-909450328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ko-KR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25ACF-1A3E-A4EA-5F40-ACAFCAE76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4618"/>
            <a:ext cx="6230450" cy="4902345"/>
          </a:xfrm>
        </p:spPr>
        <p:txBody>
          <a:bodyPr/>
          <a:lstStyle/>
          <a:p>
            <a:r>
              <a:rPr lang="en-US" altLang="ko-KR" b="1" dirty="0"/>
              <a:t>Syntax </a:t>
            </a:r>
            <a:r>
              <a:rPr lang="en-US" altLang="ko-KR" b="1" dirty="0" err="1" smtClean="0"/>
              <a:t>signalling</a:t>
            </a:r>
            <a:r>
              <a:rPr lang="en-US" altLang="ko-KR" b="1" dirty="0"/>
              <a:t>:</a:t>
            </a:r>
          </a:p>
          <a:p>
            <a:pPr lvl="1"/>
            <a:r>
              <a:rPr lang="en-US" altLang="ko-KR" dirty="0"/>
              <a:t>The proposed method has </a:t>
            </a:r>
            <a:r>
              <a:rPr lang="en-US" altLang="ko-KR" b="1" dirty="0"/>
              <a:t>no additional syntax </a:t>
            </a:r>
            <a:r>
              <a:rPr lang="en-US" altLang="ko-KR" dirty="0"/>
              <a:t>for non-square </a:t>
            </a:r>
            <a:r>
              <a:rPr lang="en-US" altLang="ko-KR" dirty="0" err="1"/>
              <a:t>quadtree</a:t>
            </a:r>
            <a:r>
              <a:rPr lang="en-US" altLang="ko-KR" dirty="0"/>
              <a:t> </a:t>
            </a:r>
            <a:r>
              <a:rPr lang="en-US" altLang="ko-KR" dirty="0" smtClean="0"/>
              <a:t>partitioning</a:t>
            </a:r>
            <a:endParaRPr lang="en-US" altLang="ko-KR" dirty="0"/>
          </a:p>
          <a:p>
            <a:pPr lvl="1"/>
            <a:r>
              <a:rPr lang="en-US" altLang="ko-KR" dirty="0"/>
              <a:t>This proposal </a:t>
            </a:r>
            <a:r>
              <a:rPr lang="en-US" altLang="ko-KR" b="1" dirty="0"/>
              <a:t>adds a CABAC context </a:t>
            </a:r>
            <a:r>
              <a:rPr lang="en-US" altLang="ko-KR" dirty="0"/>
              <a:t>for the cases when the non-square quadtree partition can be applied</a:t>
            </a:r>
          </a:p>
          <a:p>
            <a:endParaRPr lang="en-US" altLang="ko-KR" dirty="0"/>
          </a:p>
          <a:p>
            <a:r>
              <a:rPr lang="en-US" altLang="ko-KR" b="1" dirty="0"/>
              <a:t>Normative constraint:</a:t>
            </a:r>
          </a:p>
          <a:p>
            <a:pPr lvl="1"/>
            <a:r>
              <a:rPr lang="en-US" altLang="ko-KR" dirty="0"/>
              <a:t>If any of its ancestor CUs is split with binary, ternary, or non-square quadtree, the CU cannot split with the quadtree for square blocks</a:t>
            </a:r>
          </a:p>
          <a:p>
            <a:pPr lvl="1"/>
            <a:endParaRPr lang="en-US" altLang="ko-KR" dirty="0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FF40C7C-FF4E-AE14-AFEA-788ED0E01385}"/>
              </a:ext>
            </a:extLst>
          </p:cNvPr>
          <p:cNvGrpSpPr/>
          <p:nvPr/>
        </p:nvGrpSpPr>
        <p:grpSpPr>
          <a:xfrm>
            <a:off x="5237459" y="1171997"/>
            <a:ext cx="6636776" cy="5192253"/>
            <a:chOff x="5230266" y="1085125"/>
            <a:chExt cx="6636776" cy="5192253"/>
          </a:xfrm>
        </p:grpSpPr>
        <p:sp>
          <p:nvSpPr>
            <p:cNvPr id="4" name="모서리가 둥근 사각형 설명선 72">
              <a:extLst>
                <a:ext uri="{FF2B5EF4-FFF2-40B4-BE49-F238E27FC236}">
                  <a16:creationId xmlns:a16="http://schemas.microsoft.com/office/drawing/2014/main" id="{5E066965-E9CE-7C13-9D02-8482D02D6984}"/>
                </a:ext>
              </a:extLst>
            </p:cNvPr>
            <p:cNvSpPr/>
            <p:nvPr/>
          </p:nvSpPr>
          <p:spPr>
            <a:xfrm>
              <a:off x="5230266" y="4620629"/>
              <a:ext cx="3594168" cy="1656749"/>
            </a:xfrm>
            <a:prstGeom prst="wedgeRoundRectCallout">
              <a:avLst>
                <a:gd name="adj1" fmla="val 60489"/>
                <a:gd name="adj2" fmla="val -34293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119">
              <a:extLst>
                <a:ext uri="{FF2B5EF4-FFF2-40B4-BE49-F238E27FC236}">
                  <a16:creationId xmlns:a16="http://schemas.microsoft.com/office/drawing/2014/main" id="{05F99383-69F1-5C04-16DC-222E25D9DA2E}"/>
                </a:ext>
              </a:extLst>
            </p:cNvPr>
            <p:cNvSpPr/>
            <p:nvPr/>
          </p:nvSpPr>
          <p:spPr>
            <a:xfrm>
              <a:off x="5379189" y="4807261"/>
              <a:ext cx="1188717" cy="11887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" name="직선 연결선 120">
              <a:extLst>
                <a:ext uri="{FF2B5EF4-FFF2-40B4-BE49-F238E27FC236}">
                  <a16:creationId xmlns:a16="http://schemas.microsoft.com/office/drawing/2014/main" id="{5E484A3F-E8C8-121C-E99D-98221FE54F5F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>
            <a:xfrm>
              <a:off x="5973548" y="4807261"/>
              <a:ext cx="0" cy="1188717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직선 연결선 121">
              <a:extLst>
                <a:ext uri="{FF2B5EF4-FFF2-40B4-BE49-F238E27FC236}">
                  <a16:creationId xmlns:a16="http://schemas.microsoft.com/office/drawing/2014/main" id="{02C2B095-EC61-40E4-43B4-79EA132BC2F7}"/>
                </a:ext>
              </a:extLst>
            </p:cNvPr>
            <p:cNvCxnSpPr>
              <a:cxnSpLocks/>
              <a:stCxn id="5" idx="1"/>
              <a:endCxn id="5" idx="3"/>
            </p:cNvCxnSpPr>
            <p:nvPr/>
          </p:nvCxnSpPr>
          <p:spPr>
            <a:xfrm>
              <a:off x="5379189" y="5401620"/>
              <a:ext cx="118871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직사각형 122">
              <a:extLst>
                <a:ext uri="{FF2B5EF4-FFF2-40B4-BE49-F238E27FC236}">
                  <a16:creationId xmlns:a16="http://schemas.microsoft.com/office/drawing/2014/main" id="{41F098AA-3F06-B955-9B9E-34CCFB5CE656}"/>
                </a:ext>
              </a:extLst>
            </p:cNvPr>
            <p:cNvSpPr/>
            <p:nvPr/>
          </p:nvSpPr>
          <p:spPr>
            <a:xfrm>
              <a:off x="6747651" y="5125226"/>
              <a:ext cx="1188717" cy="59435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9" name="직선 연결선 123">
              <a:extLst>
                <a:ext uri="{FF2B5EF4-FFF2-40B4-BE49-F238E27FC236}">
                  <a16:creationId xmlns:a16="http://schemas.microsoft.com/office/drawing/2014/main" id="{12E6CA17-FD53-3097-55FB-F096447D5782}"/>
                </a:ext>
              </a:extLst>
            </p:cNvPr>
            <p:cNvCxnSpPr>
              <a:cxnSpLocks/>
              <a:stCxn id="8" idx="0"/>
              <a:endCxn id="8" idx="2"/>
            </p:cNvCxnSpPr>
            <p:nvPr/>
          </p:nvCxnSpPr>
          <p:spPr>
            <a:xfrm>
              <a:off x="7342010" y="5125226"/>
              <a:ext cx="0" cy="594359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" name="직사각형 124">
              <a:extLst>
                <a:ext uri="{FF2B5EF4-FFF2-40B4-BE49-F238E27FC236}">
                  <a16:creationId xmlns:a16="http://schemas.microsoft.com/office/drawing/2014/main" id="{04DE06EB-3B5D-73F8-D825-5440DB9C8376}"/>
                </a:ext>
              </a:extLst>
            </p:cNvPr>
            <p:cNvSpPr/>
            <p:nvPr/>
          </p:nvSpPr>
          <p:spPr>
            <a:xfrm>
              <a:off x="8111955" y="4807260"/>
              <a:ext cx="594359" cy="118871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1" name="직선 연결선 125">
              <a:extLst>
                <a:ext uri="{FF2B5EF4-FFF2-40B4-BE49-F238E27FC236}">
                  <a16:creationId xmlns:a16="http://schemas.microsoft.com/office/drawing/2014/main" id="{E9015C97-CFF9-2CF2-C71D-AAE15DF4AB18}"/>
                </a:ext>
              </a:extLst>
            </p:cNvPr>
            <p:cNvCxnSpPr>
              <a:cxnSpLocks/>
              <a:stCxn id="10" idx="1"/>
              <a:endCxn id="10" idx="3"/>
            </p:cNvCxnSpPr>
            <p:nvPr/>
          </p:nvCxnSpPr>
          <p:spPr>
            <a:xfrm>
              <a:off x="8111955" y="5401619"/>
              <a:ext cx="594359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직선 연결선 128">
              <a:extLst>
                <a:ext uri="{FF2B5EF4-FFF2-40B4-BE49-F238E27FC236}">
                  <a16:creationId xmlns:a16="http://schemas.microsoft.com/office/drawing/2014/main" id="{22F62AA6-3843-B967-622E-6A3FE35AAF94}"/>
                </a:ext>
              </a:extLst>
            </p:cNvPr>
            <p:cNvCxnSpPr>
              <a:cxnSpLocks/>
              <a:stCxn id="8" idx="1"/>
              <a:endCxn id="8" idx="3"/>
            </p:cNvCxnSpPr>
            <p:nvPr/>
          </p:nvCxnSpPr>
          <p:spPr>
            <a:xfrm>
              <a:off x="6747651" y="5422406"/>
              <a:ext cx="1188717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직선 연결선 129">
              <a:extLst>
                <a:ext uri="{FF2B5EF4-FFF2-40B4-BE49-F238E27FC236}">
                  <a16:creationId xmlns:a16="http://schemas.microsoft.com/office/drawing/2014/main" id="{6A280FE1-3AC0-9738-BB7C-CAD6D3F55607}"/>
                </a:ext>
              </a:extLst>
            </p:cNvPr>
            <p:cNvCxnSpPr>
              <a:cxnSpLocks/>
              <a:stCxn id="10" idx="2"/>
              <a:endCxn id="10" idx="0"/>
            </p:cNvCxnSpPr>
            <p:nvPr/>
          </p:nvCxnSpPr>
          <p:spPr>
            <a:xfrm flipV="1">
              <a:off x="8409135" y="4807260"/>
              <a:ext cx="0" cy="1188717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4" name="타원 74">
              <a:extLst>
                <a:ext uri="{FF2B5EF4-FFF2-40B4-BE49-F238E27FC236}">
                  <a16:creationId xmlns:a16="http://schemas.microsoft.com/office/drawing/2014/main" id="{91FA392A-0415-5311-88C7-0B6EF50CE332}"/>
                </a:ext>
              </a:extLst>
            </p:cNvPr>
            <p:cNvSpPr/>
            <p:nvPr/>
          </p:nvSpPr>
          <p:spPr>
            <a:xfrm>
              <a:off x="7594789" y="3289676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75">
              <a:extLst>
                <a:ext uri="{FF2B5EF4-FFF2-40B4-BE49-F238E27FC236}">
                  <a16:creationId xmlns:a16="http://schemas.microsoft.com/office/drawing/2014/main" id="{5037F8D0-F58C-9707-AEA1-B8A37F4F64DA}"/>
                </a:ext>
              </a:extLst>
            </p:cNvPr>
            <p:cNvSpPr/>
            <p:nvPr/>
          </p:nvSpPr>
          <p:spPr>
            <a:xfrm>
              <a:off x="8372420" y="2492507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타원 76">
              <a:extLst>
                <a:ext uri="{FF2B5EF4-FFF2-40B4-BE49-F238E27FC236}">
                  <a16:creationId xmlns:a16="http://schemas.microsoft.com/office/drawing/2014/main" id="{1C3A42D1-3956-43CA-E140-3AA82C9380F2}"/>
                </a:ext>
              </a:extLst>
            </p:cNvPr>
            <p:cNvSpPr/>
            <p:nvPr/>
          </p:nvSpPr>
          <p:spPr>
            <a:xfrm>
              <a:off x="8372420" y="4086845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7" name="꺾인 연결선 77">
              <a:extLst>
                <a:ext uri="{FF2B5EF4-FFF2-40B4-BE49-F238E27FC236}">
                  <a16:creationId xmlns:a16="http://schemas.microsoft.com/office/drawing/2014/main" id="{ADCD1FF6-6EEA-1351-22ED-E9676CEBB982}"/>
                </a:ext>
              </a:extLst>
            </p:cNvPr>
            <p:cNvCxnSpPr>
              <a:cxnSpLocks/>
              <a:stCxn id="14" idx="6"/>
              <a:endCxn id="15" idx="2"/>
            </p:cNvCxnSpPr>
            <p:nvPr/>
          </p:nvCxnSpPr>
          <p:spPr>
            <a:xfrm flipV="1">
              <a:off x="7774543" y="2582384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78">
              <a:extLst>
                <a:ext uri="{FF2B5EF4-FFF2-40B4-BE49-F238E27FC236}">
                  <a16:creationId xmlns:a16="http://schemas.microsoft.com/office/drawing/2014/main" id="{62E5E5AA-C04D-1AE1-24E6-E000D9B5125E}"/>
                </a:ext>
              </a:extLst>
            </p:cNvPr>
            <p:cNvCxnSpPr>
              <a:cxnSpLocks/>
              <a:stCxn id="14" idx="6"/>
              <a:endCxn id="16" idx="2"/>
            </p:cNvCxnSpPr>
            <p:nvPr/>
          </p:nvCxnSpPr>
          <p:spPr>
            <a:xfrm>
              <a:off x="7774543" y="3379553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B05184-7C3E-15CB-1478-184F0E433077}"/>
                </a:ext>
              </a:extLst>
            </p:cNvPr>
            <p:cNvSpPr txBox="1"/>
            <p:nvPr/>
          </p:nvSpPr>
          <p:spPr>
            <a:xfrm>
              <a:off x="7008635" y="2999447"/>
              <a:ext cx="10999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err="1"/>
                <a:t>split_cu_flag</a:t>
              </a:r>
              <a:endParaRPr lang="ko-KR" altLang="en-US" sz="1200" b="1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43F1DF3-514E-1375-C388-706ED10F97FF}"/>
                </a:ext>
              </a:extLst>
            </p:cNvPr>
            <p:cNvSpPr txBox="1"/>
            <p:nvPr/>
          </p:nvSpPr>
          <p:spPr>
            <a:xfrm>
              <a:off x="8101192" y="2299797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0</a:t>
              </a:r>
              <a:endParaRPr lang="ko-KR" altLang="en-US" sz="1200" b="1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8B354D-3EC3-AFC5-E246-1954B6845133}"/>
                </a:ext>
              </a:extLst>
            </p:cNvPr>
            <p:cNvSpPr txBox="1"/>
            <p:nvPr/>
          </p:nvSpPr>
          <p:spPr>
            <a:xfrm>
              <a:off x="8099060" y="418227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1</a:t>
              </a:r>
              <a:endParaRPr lang="ko-KR" altLang="en-US" sz="1200" b="1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4D71B15-3351-ADC7-1520-8D88FF0C2365}"/>
                </a:ext>
              </a:extLst>
            </p:cNvPr>
            <p:cNvSpPr txBox="1"/>
            <p:nvPr/>
          </p:nvSpPr>
          <p:spPr>
            <a:xfrm>
              <a:off x="8600060" y="2438296"/>
              <a:ext cx="9525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1"/>
                  </a:solidFill>
                </a:rPr>
                <a:t>Leaf node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23" name="타원 83">
              <a:extLst>
                <a:ext uri="{FF2B5EF4-FFF2-40B4-BE49-F238E27FC236}">
                  <a16:creationId xmlns:a16="http://schemas.microsoft.com/office/drawing/2014/main" id="{596784B5-4BFA-A821-C552-2F29CE291F97}"/>
                </a:ext>
              </a:extLst>
            </p:cNvPr>
            <p:cNvSpPr/>
            <p:nvPr/>
          </p:nvSpPr>
          <p:spPr>
            <a:xfrm>
              <a:off x="9156890" y="3289676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84">
              <a:extLst>
                <a:ext uri="{FF2B5EF4-FFF2-40B4-BE49-F238E27FC236}">
                  <a16:creationId xmlns:a16="http://schemas.microsoft.com/office/drawing/2014/main" id="{5C53EC9E-BFCA-1F63-69A2-6E287F3F7646}"/>
                </a:ext>
              </a:extLst>
            </p:cNvPr>
            <p:cNvSpPr/>
            <p:nvPr/>
          </p:nvSpPr>
          <p:spPr>
            <a:xfrm>
              <a:off x="9156890" y="4884014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5" name="꺾인 연결선 85">
              <a:extLst>
                <a:ext uri="{FF2B5EF4-FFF2-40B4-BE49-F238E27FC236}">
                  <a16:creationId xmlns:a16="http://schemas.microsoft.com/office/drawing/2014/main" id="{6FECA4D8-93A4-4337-3544-8CD9A5D842F3}"/>
                </a:ext>
              </a:extLst>
            </p:cNvPr>
            <p:cNvCxnSpPr>
              <a:cxnSpLocks/>
              <a:endCxn id="23" idx="2"/>
            </p:cNvCxnSpPr>
            <p:nvPr/>
          </p:nvCxnSpPr>
          <p:spPr>
            <a:xfrm flipV="1">
              <a:off x="8559013" y="3379553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86">
              <a:extLst>
                <a:ext uri="{FF2B5EF4-FFF2-40B4-BE49-F238E27FC236}">
                  <a16:creationId xmlns:a16="http://schemas.microsoft.com/office/drawing/2014/main" id="{38865318-F77F-B95E-DFE1-2B5BFEA80D51}"/>
                </a:ext>
              </a:extLst>
            </p:cNvPr>
            <p:cNvCxnSpPr>
              <a:cxnSpLocks/>
              <a:endCxn id="24" idx="2"/>
            </p:cNvCxnSpPr>
            <p:nvPr/>
          </p:nvCxnSpPr>
          <p:spPr>
            <a:xfrm>
              <a:off x="8559013" y="4176722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62C0E47-7532-E506-5403-6A4F835B56BF}"/>
                </a:ext>
              </a:extLst>
            </p:cNvPr>
            <p:cNvSpPr txBox="1"/>
            <p:nvPr/>
          </p:nvSpPr>
          <p:spPr>
            <a:xfrm>
              <a:off x="8885662" y="309696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0</a:t>
              </a:r>
              <a:endParaRPr lang="ko-KR" altLang="en-US" sz="1200" b="1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5B29F14-8AB4-3247-77B4-D34727839475}"/>
                </a:ext>
              </a:extLst>
            </p:cNvPr>
            <p:cNvSpPr txBox="1"/>
            <p:nvPr/>
          </p:nvSpPr>
          <p:spPr>
            <a:xfrm>
              <a:off x="8883530" y="4979444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1</a:t>
              </a:r>
              <a:endParaRPr lang="ko-KR" altLang="en-US" sz="1200" b="1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914BA8B-9BB8-C593-3674-F5AB8D0A66CE}"/>
                </a:ext>
              </a:extLst>
            </p:cNvPr>
            <p:cNvSpPr txBox="1"/>
            <p:nvPr/>
          </p:nvSpPr>
          <p:spPr>
            <a:xfrm>
              <a:off x="9345615" y="4848227"/>
              <a:ext cx="3786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2"/>
                  </a:solidFill>
                </a:rPr>
                <a:t>QT</a:t>
              </a:r>
              <a:endParaRPr lang="ko-KR" altLang="en-US" sz="1200" b="1" i="1" dirty="0">
                <a:solidFill>
                  <a:schemeClr val="accent2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F7AB457-BAC2-C69D-E5EE-738E81478D79}"/>
                </a:ext>
              </a:extLst>
            </p:cNvPr>
            <p:cNvSpPr txBox="1"/>
            <p:nvPr/>
          </p:nvSpPr>
          <p:spPr>
            <a:xfrm>
              <a:off x="7826830" y="3787065"/>
              <a:ext cx="1056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err="1">
                  <a:solidFill>
                    <a:schemeClr val="accent2"/>
                  </a:solidFill>
                </a:rPr>
                <a:t>split_qt_flag</a:t>
              </a:r>
              <a:endParaRPr lang="ko-KR" altLang="en-US" sz="1200" b="1" dirty="0">
                <a:solidFill>
                  <a:schemeClr val="accent2"/>
                </a:solidFill>
              </a:endParaRPr>
            </a:p>
          </p:txBody>
        </p:sp>
        <p:sp>
          <p:nvSpPr>
            <p:cNvPr id="31" name="타원 91">
              <a:extLst>
                <a:ext uri="{FF2B5EF4-FFF2-40B4-BE49-F238E27FC236}">
                  <a16:creationId xmlns:a16="http://schemas.microsoft.com/office/drawing/2014/main" id="{DE44888D-C0D1-0C07-99A9-D143D2704420}"/>
                </a:ext>
              </a:extLst>
            </p:cNvPr>
            <p:cNvSpPr/>
            <p:nvPr/>
          </p:nvSpPr>
          <p:spPr>
            <a:xfrm>
              <a:off x="9949725" y="2486919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92">
              <a:extLst>
                <a:ext uri="{FF2B5EF4-FFF2-40B4-BE49-F238E27FC236}">
                  <a16:creationId xmlns:a16="http://schemas.microsoft.com/office/drawing/2014/main" id="{C8AA910A-49E6-147F-E0BD-547B54366BB4}"/>
                </a:ext>
              </a:extLst>
            </p:cNvPr>
            <p:cNvSpPr/>
            <p:nvPr/>
          </p:nvSpPr>
          <p:spPr>
            <a:xfrm>
              <a:off x="9949725" y="4081257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3" name="꺾인 연결선 93">
              <a:extLst>
                <a:ext uri="{FF2B5EF4-FFF2-40B4-BE49-F238E27FC236}">
                  <a16:creationId xmlns:a16="http://schemas.microsoft.com/office/drawing/2014/main" id="{29B746FC-10EA-477D-1355-33FDC061F230}"/>
                </a:ext>
              </a:extLst>
            </p:cNvPr>
            <p:cNvCxnSpPr>
              <a:cxnSpLocks/>
              <a:endCxn id="31" idx="2"/>
            </p:cNvCxnSpPr>
            <p:nvPr/>
          </p:nvCxnSpPr>
          <p:spPr>
            <a:xfrm flipV="1">
              <a:off x="9351848" y="2576796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꺾인 연결선 94">
              <a:extLst>
                <a:ext uri="{FF2B5EF4-FFF2-40B4-BE49-F238E27FC236}">
                  <a16:creationId xmlns:a16="http://schemas.microsoft.com/office/drawing/2014/main" id="{76E22EC6-9C49-9232-2428-9E01AA30EAE5}"/>
                </a:ext>
              </a:extLst>
            </p:cNvPr>
            <p:cNvCxnSpPr>
              <a:cxnSpLocks/>
              <a:endCxn id="32" idx="2"/>
            </p:cNvCxnSpPr>
            <p:nvPr/>
          </p:nvCxnSpPr>
          <p:spPr>
            <a:xfrm>
              <a:off x="9351848" y="3373965"/>
              <a:ext cx="597877" cy="7971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D1AF6D8-82C0-2303-CDC5-D1970C6063A6}"/>
                </a:ext>
              </a:extLst>
            </p:cNvPr>
            <p:cNvSpPr txBox="1"/>
            <p:nvPr/>
          </p:nvSpPr>
          <p:spPr>
            <a:xfrm>
              <a:off x="9678497" y="2294209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0</a:t>
              </a:r>
              <a:endParaRPr lang="ko-KR" altLang="en-US" sz="1200" b="1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DCE7E83-DF06-FD7D-66F7-DCA1433A55FF}"/>
                </a:ext>
              </a:extLst>
            </p:cNvPr>
            <p:cNvSpPr txBox="1"/>
            <p:nvPr/>
          </p:nvSpPr>
          <p:spPr>
            <a:xfrm>
              <a:off x="9676365" y="4176687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1</a:t>
              </a:r>
              <a:endParaRPr lang="ko-KR" altLang="en-US" sz="1200" b="1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024A152-FA26-7AD8-F80E-1EFFE74F21E0}"/>
                </a:ext>
              </a:extLst>
            </p:cNvPr>
            <p:cNvSpPr txBox="1"/>
            <p:nvPr/>
          </p:nvSpPr>
          <p:spPr>
            <a:xfrm>
              <a:off x="8438599" y="3417089"/>
              <a:ext cx="20441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err="1"/>
                <a:t>mtt_split_cu_vertical_flag</a:t>
              </a:r>
              <a:endParaRPr lang="ko-KR" altLang="en-US" sz="1200" b="1" dirty="0"/>
            </a:p>
          </p:txBody>
        </p:sp>
        <p:sp>
          <p:nvSpPr>
            <p:cNvPr id="38" name="타원 98">
              <a:extLst>
                <a:ext uri="{FF2B5EF4-FFF2-40B4-BE49-F238E27FC236}">
                  <a16:creationId xmlns:a16="http://schemas.microsoft.com/office/drawing/2014/main" id="{494E6F30-4DB1-9B33-6388-CB925B48FC04}"/>
                </a:ext>
              </a:extLst>
            </p:cNvPr>
            <p:cNvSpPr/>
            <p:nvPr/>
          </p:nvSpPr>
          <p:spPr>
            <a:xfrm>
              <a:off x="10747925" y="1277835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타원 99">
              <a:extLst>
                <a:ext uri="{FF2B5EF4-FFF2-40B4-BE49-F238E27FC236}">
                  <a16:creationId xmlns:a16="http://schemas.microsoft.com/office/drawing/2014/main" id="{F8A877E0-7788-360B-1770-EDD2B47B3C2F}"/>
                </a:ext>
              </a:extLst>
            </p:cNvPr>
            <p:cNvSpPr/>
            <p:nvPr/>
          </p:nvSpPr>
          <p:spPr>
            <a:xfrm>
              <a:off x="10747925" y="2872173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0" name="꺾인 연결선 100">
              <a:extLst>
                <a:ext uri="{FF2B5EF4-FFF2-40B4-BE49-F238E27FC236}">
                  <a16:creationId xmlns:a16="http://schemas.microsoft.com/office/drawing/2014/main" id="{F49656EA-D92E-26D7-ACDB-1CD19ECC9E99}"/>
                </a:ext>
              </a:extLst>
            </p:cNvPr>
            <p:cNvCxnSpPr>
              <a:cxnSpLocks/>
              <a:stCxn id="31" idx="6"/>
              <a:endCxn id="38" idx="2"/>
            </p:cNvCxnSpPr>
            <p:nvPr/>
          </p:nvCxnSpPr>
          <p:spPr>
            <a:xfrm flipV="1">
              <a:off x="10129479" y="1367712"/>
              <a:ext cx="618446" cy="1209084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꺾인 연결선 101">
              <a:extLst>
                <a:ext uri="{FF2B5EF4-FFF2-40B4-BE49-F238E27FC236}">
                  <a16:creationId xmlns:a16="http://schemas.microsoft.com/office/drawing/2014/main" id="{0C088331-38ED-1907-7884-B529A2177EBF}"/>
                </a:ext>
              </a:extLst>
            </p:cNvPr>
            <p:cNvCxnSpPr>
              <a:cxnSpLocks/>
              <a:stCxn id="31" idx="6"/>
              <a:endCxn id="39" idx="2"/>
            </p:cNvCxnSpPr>
            <p:nvPr/>
          </p:nvCxnSpPr>
          <p:spPr>
            <a:xfrm>
              <a:off x="10129479" y="2576796"/>
              <a:ext cx="618446" cy="385254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83DCF12-403D-8F07-37CE-0864DEB0D5E7}"/>
                </a:ext>
              </a:extLst>
            </p:cNvPr>
            <p:cNvSpPr txBox="1"/>
            <p:nvPr/>
          </p:nvSpPr>
          <p:spPr>
            <a:xfrm>
              <a:off x="10476697" y="1085125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0</a:t>
              </a:r>
              <a:endParaRPr lang="ko-KR" altLang="en-US" sz="1200" b="1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D36028C-DA78-FEDD-5FD7-C3D063CE8A97}"/>
                </a:ext>
              </a:extLst>
            </p:cNvPr>
            <p:cNvSpPr txBox="1"/>
            <p:nvPr/>
          </p:nvSpPr>
          <p:spPr>
            <a:xfrm>
              <a:off x="10474565" y="2967603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1</a:t>
              </a:r>
              <a:endParaRPr lang="ko-KR" altLang="en-US" sz="1200" b="1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5E6A144-2ECF-4B84-AF99-C3D66B6DC9CF}"/>
                </a:ext>
              </a:extLst>
            </p:cNvPr>
            <p:cNvSpPr txBox="1"/>
            <p:nvPr/>
          </p:nvSpPr>
          <p:spPr>
            <a:xfrm>
              <a:off x="9904645" y="2201307"/>
              <a:ext cx="19623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err="1"/>
                <a:t>mtt_split_cu_binary_flag</a:t>
              </a:r>
              <a:endParaRPr lang="ko-KR" altLang="en-US" sz="1200" b="1" dirty="0"/>
            </a:p>
          </p:txBody>
        </p:sp>
        <p:sp>
          <p:nvSpPr>
            <p:cNvPr id="45" name="타원 105">
              <a:extLst>
                <a:ext uri="{FF2B5EF4-FFF2-40B4-BE49-F238E27FC236}">
                  <a16:creationId xmlns:a16="http://schemas.microsoft.com/office/drawing/2014/main" id="{B7EB2FE8-4476-66EF-29BB-5222E9865CBF}"/>
                </a:ext>
              </a:extLst>
            </p:cNvPr>
            <p:cNvSpPr/>
            <p:nvPr/>
          </p:nvSpPr>
          <p:spPr>
            <a:xfrm>
              <a:off x="10744544" y="3697188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타원 106">
              <a:extLst>
                <a:ext uri="{FF2B5EF4-FFF2-40B4-BE49-F238E27FC236}">
                  <a16:creationId xmlns:a16="http://schemas.microsoft.com/office/drawing/2014/main" id="{051C594A-7569-088B-3294-A4E256242382}"/>
                </a:ext>
              </a:extLst>
            </p:cNvPr>
            <p:cNvSpPr/>
            <p:nvPr/>
          </p:nvSpPr>
          <p:spPr>
            <a:xfrm>
              <a:off x="10744544" y="5291526"/>
              <a:ext cx="179754" cy="17975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47" name="꺾인 연결선 107">
              <a:extLst>
                <a:ext uri="{FF2B5EF4-FFF2-40B4-BE49-F238E27FC236}">
                  <a16:creationId xmlns:a16="http://schemas.microsoft.com/office/drawing/2014/main" id="{5A3F2D34-5A79-A39C-D6AA-A3AB5650D50A}"/>
                </a:ext>
              </a:extLst>
            </p:cNvPr>
            <p:cNvCxnSpPr>
              <a:cxnSpLocks/>
              <a:stCxn id="32" idx="6"/>
              <a:endCxn id="45" idx="2"/>
            </p:cNvCxnSpPr>
            <p:nvPr/>
          </p:nvCxnSpPr>
          <p:spPr>
            <a:xfrm flipV="1">
              <a:off x="10129479" y="3787065"/>
              <a:ext cx="615065" cy="3840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꺾인 연결선 108">
              <a:extLst>
                <a:ext uri="{FF2B5EF4-FFF2-40B4-BE49-F238E27FC236}">
                  <a16:creationId xmlns:a16="http://schemas.microsoft.com/office/drawing/2014/main" id="{E22BF353-BD82-0D27-757D-C51D59992A2F}"/>
                </a:ext>
              </a:extLst>
            </p:cNvPr>
            <p:cNvCxnSpPr>
              <a:cxnSpLocks/>
              <a:stCxn id="32" idx="6"/>
              <a:endCxn id="46" idx="2"/>
            </p:cNvCxnSpPr>
            <p:nvPr/>
          </p:nvCxnSpPr>
          <p:spPr>
            <a:xfrm>
              <a:off x="10129479" y="4171134"/>
              <a:ext cx="615065" cy="1210269"/>
            </a:xfrm>
            <a:prstGeom prst="bentConnector3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D62C6025-714F-DB05-2CB4-05291C65F0F3}"/>
                </a:ext>
              </a:extLst>
            </p:cNvPr>
            <p:cNvSpPr txBox="1"/>
            <p:nvPr/>
          </p:nvSpPr>
          <p:spPr>
            <a:xfrm>
              <a:off x="10473316" y="3504478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0</a:t>
              </a:r>
              <a:endParaRPr lang="ko-KR" altLang="en-US" sz="1200" b="1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801F8D3-2186-EAF9-570C-6C492CE1696C}"/>
                </a:ext>
              </a:extLst>
            </p:cNvPr>
            <p:cNvSpPr txBox="1"/>
            <p:nvPr/>
          </p:nvSpPr>
          <p:spPr>
            <a:xfrm>
              <a:off x="10471184" y="5386956"/>
              <a:ext cx="2712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1</a:t>
              </a:r>
              <a:endParaRPr lang="ko-KR" altLang="en-US" sz="1200" b="1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08A0B8F-1663-834C-36CB-7EC9F5F8CDD6}"/>
                </a:ext>
              </a:extLst>
            </p:cNvPr>
            <p:cNvSpPr txBox="1"/>
            <p:nvPr/>
          </p:nvSpPr>
          <p:spPr>
            <a:xfrm>
              <a:off x="9904645" y="4257382"/>
              <a:ext cx="196239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err="1"/>
                <a:t>mtt_split_cu_binary_flag</a:t>
              </a:r>
              <a:endParaRPr lang="ko-KR" altLang="en-US" sz="1200" b="1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529425E-1269-BDBA-03C8-1B1C80CC566B}"/>
                </a:ext>
              </a:extLst>
            </p:cNvPr>
            <p:cNvSpPr txBox="1"/>
            <p:nvPr/>
          </p:nvSpPr>
          <p:spPr>
            <a:xfrm>
              <a:off x="9786338" y="2681378"/>
              <a:ext cx="51648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HOR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3C516DB-564E-C01A-772B-41D94F44DF39}"/>
                </a:ext>
              </a:extLst>
            </p:cNvPr>
            <p:cNvSpPr txBox="1"/>
            <p:nvPr/>
          </p:nvSpPr>
          <p:spPr>
            <a:xfrm>
              <a:off x="9808609" y="3798673"/>
              <a:ext cx="4619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VER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6401E6E-83ED-94ED-594C-29E9618022D4}"/>
                </a:ext>
              </a:extLst>
            </p:cNvPr>
            <p:cNvSpPr txBox="1"/>
            <p:nvPr/>
          </p:nvSpPr>
          <p:spPr>
            <a:xfrm>
              <a:off x="10924768" y="5256443"/>
              <a:ext cx="69281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1"/>
                  </a:solidFill>
                </a:rPr>
                <a:t>BT_VER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E4FD829-D9F9-16D7-87FC-922B983E242B}"/>
                </a:ext>
              </a:extLst>
            </p:cNvPr>
            <p:cNvSpPr txBox="1"/>
            <p:nvPr/>
          </p:nvSpPr>
          <p:spPr>
            <a:xfrm>
              <a:off x="10921726" y="3649926"/>
              <a:ext cx="6671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1"/>
                  </a:solidFill>
                </a:rPr>
                <a:t>TT_VER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0FBB233-9CB9-F556-74DF-D859E5B15517}"/>
                </a:ext>
              </a:extLst>
            </p:cNvPr>
            <p:cNvSpPr txBox="1"/>
            <p:nvPr/>
          </p:nvSpPr>
          <p:spPr>
            <a:xfrm>
              <a:off x="10927679" y="2836626"/>
              <a:ext cx="7393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1"/>
                  </a:solidFill>
                </a:rPr>
                <a:t>BT_HOR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58C90E1-15EC-CC72-4F0C-1D911725531D}"/>
                </a:ext>
              </a:extLst>
            </p:cNvPr>
            <p:cNvSpPr txBox="1"/>
            <p:nvPr/>
          </p:nvSpPr>
          <p:spPr>
            <a:xfrm>
              <a:off x="10921726" y="1231078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i="1" dirty="0">
                  <a:solidFill>
                    <a:schemeClr val="accent1"/>
                  </a:solidFill>
                </a:rPr>
                <a:t>TT_HOR</a:t>
              </a:r>
              <a:endParaRPr lang="ko-KR" altLang="en-US" sz="1200" b="1" i="1" dirty="0">
                <a:solidFill>
                  <a:schemeClr val="accent1"/>
                </a:solidFill>
              </a:endParaRPr>
            </a:p>
          </p:txBody>
        </p:sp>
        <p:sp>
          <p:nvSpPr>
            <p:cNvPr id="58" name="직사각형 155">
              <a:extLst>
                <a:ext uri="{FF2B5EF4-FFF2-40B4-BE49-F238E27FC236}">
                  <a16:creationId xmlns:a16="http://schemas.microsoft.com/office/drawing/2014/main" id="{954D6852-3C14-B0F0-B63A-1B039DDEEB9F}"/>
                </a:ext>
              </a:extLst>
            </p:cNvPr>
            <p:cNvSpPr/>
            <p:nvPr/>
          </p:nvSpPr>
          <p:spPr>
            <a:xfrm>
              <a:off x="7002483" y="1185413"/>
              <a:ext cx="3261960" cy="349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/>
                <a:t>MTT + Non-square </a:t>
              </a:r>
              <a:r>
                <a:rPr lang="en-US" altLang="ko-KR" b="1" dirty="0" err="1"/>
                <a:t>quadtree</a:t>
              </a:r>
              <a:endParaRPr lang="ko-KR" altLang="en-US" b="1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05E53E4-F22B-464D-97E2-BD0772203F0C}"/>
                </a:ext>
              </a:extLst>
            </p:cNvPr>
            <p:cNvSpPr txBox="1"/>
            <p:nvPr/>
          </p:nvSpPr>
          <p:spPr>
            <a:xfrm>
              <a:off x="5633622" y="6000379"/>
              <a:ext cx="6719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2Nx2N</a:t>
              </a:r>
              <a:endParaRPr lang="ko-KR" altLang="en-US" sz="1200" b="1" dirty="0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5D280CC7-9B38-6D7F-0E96-50DAAA3B1674}"/>
                </a:ext>
              </a:extLst>
            </p:cNvPr>
            <p:cNvSpPr txBox="1"/>
            <p:nvPr/>
          </p:nvSpPr>
          <p:spPr>
            <a:xfrm>
              <a:off x="7049300" y="5998007"/>
              <a:ext cx="5854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2NxN</a:t>
              </a:r>
              <a:endParaRPr lang="ko-KR" altLang="en-US" sz="1200" b="1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A40D3C72-2893-15E2-A6C5-9C5CCCC3F598}"/>
                </a:ext>
              </a:extLst>
            </p:cNvPr>
            <p:cNvSpPr txBox="1"/>
            <p:nvPr/>
          </p:nvSpPr>
          <p:spPr>
            <a:xfrm>
              <a:off x="8120895" y="5996363"/>
              <a:ext cx="5854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Nx2N</a:t>
              </a:r>
              <a:endParaRPr lang="ko-KR" altLang="en-US" sz="1200" b="1" dirty="0"/>
            </a:p>
          </p:txBody>
        </p:sp>
      </p:grpSp>
      <p:sp>
        <p:nvSpPr>
          <p:cNvPr id="63" name="슬라이드 번호 개체 틀 6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578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50954-28DD-3C85-A156-D737F3B02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Examples of non-square quadtree partitioning</a:t>
            </a:r>
            <a:endParaRPr lang="ko-KR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F45A54-1DFB-3389-8794-4FBC403CD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042" y="2108194"/>
            <a:ext cx="5625667" cy="32461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962B9B-E09F-3F8E-12ED-967CB5BD83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0"/>
          <a:stretch/>
        </p:blipFill>
        <p:spPr>
          <a:xfrm>
            <a:off x="404291" y="2108194"/>
            <a:ext cx="5625667" cy="324612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032648" y="5565986"/>
            <a:ext cx="7755061" cy="563563"/>
            <a:chOff x="4032648" y="5565986"/>
            <a:chExt cx="7755061" cy="56356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401D75D-E1FD-1D55-49FF-66CB65F26D29}"/>
                </a:ext>
              </a:extLst>
            </p:cNvPr>
            <p:cNvSpPr/>
            <p:nvPr/>
          </p:nvSpPr>
          <p:spPr>
            <a:xfrm>
              <a:off x="4032648" y="5565986"/>
              <a:ext cx="7755061" cy="5635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6662E83-4411-E998-521E-0E220DDB4878}"/>
                </a:ext>
              </a:extLst>
            </p:cNvPr>
            <p:cNvCxnSpPr/>
            <p:nvPr/>
          </p:nvCxnSpPr>
          <p:spPr>
            <a:xfrm>
              <a:off x="4225686" y="5746425"/>
              <a:ext cx="45126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D597282-2745-E06F-A88D-EFD170EE120C}"/>
                </a:ext>
              </a:extLst>
            </p:cNvPr>
            <p:cNvCxnSpPr/>
            <p:nvPr/>
          </p:nvCxnSpPr>
          <p:spPr>
            <a:xfrm>
              <a:off x="4225686" y="5977663"/>
              <a:ext cx="451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3"/>
            <p:cNvSpPr txBox="1"/>
            <p:nvPr/>
          </p:nvSpPr>
          <p:spPr>
            <a:xfrm>
              <a:off x="4745348" y="5592536"/>
              <a:ext cx="873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CTU line</a:t>
              </a:r>
              <a:endParaRPr lang="ko-KR" altLang="en-US" sz="1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45348" y="5816953"/>
              <a:ext cx="18069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err="1"/>
                <a:t>Quadtree</a:t>
              </a:r>
              <a:r>
                <a:rPr lang="en-US" altLang="ko-KR" sz="1400" b="1" dirty="0"/>
                <a:t> (square)</a:t>
              </a:r>
              <a:endParaRPr lang="ko-KR" altLang="en-US" sz="1400" b="1" dirty="0"/>
            </a:p>
          </p:txBody>
        </p:sp>
        <p:cxnSp>
          <p:nvCxnSpPr>
            <p:cNvPr id="14" name="Straight Connector 11">
              <a:extLst>
                <a:ext uri="{FF2B5EF4-FFF2-40B4-BE49-F238E27FC236}">
                  <a16:creationId xmlns:a16="http://schemas.microsoft.com/office/drawing/2014/main" id="{C6662E83-4411-E998-521E-0E220DDB4878}"/>
                </a:ext>
              </a:extLst>
            </p:cNvPr>
            <p:cNvCxnSpPr/>
            <p:nvPr/>
          </p:nvCxnSpPr>
          <p:spPr>
            <a:xfrm>
              <a:off x="6845481" y="5724423"/>
              <a:ext cx="451262" cy="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ED597282-2745-E06F-A88D-EFD170EE120C}"/>
                </a:ext>
              </a:extLst>
            </p:cNvPr>
            <p:cNvCxnSpPr/>
            <p:nvPr/>
          </p:nvCxnSpPr>
          <p:spPr>
            <a:xfrm>
              <a:off x="6845481" y="5955661"/>
              <a:ext cx="45126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7384412" y="5565986"/>
              <a:ext cx="11128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Binary tree</a:t>
              </a:r>
              <a:endParaRPr lang="ko-KR" altLang="en-US" sz="1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384412" y="5790403"/>
              <a:ext cx="12137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Ternary tree</a:t>
              </a:r>
              <a:endParaRPr lang="ko-KR" altLang="en-US" sz="1400" b="1" dirty="0"/>
            </a:p>
          </p:txBody>
        </p:sp>
        <p:cxnSp>
          <p:nvCxnSpPr>
            <p:cNvPr id="19" name="Straight Connector 11">
              <a:extLst>
                <a:ext uri="{FF2B5EF4-FFF2-40B4-BE49-F238E27FC236}">
                  <a16:creationId xmlns:a16="http://schemas.microsoft.com/office/drawing/2014/main" id="{C6662E83-4411-E998-521E-0E220DDB4878}"/>
                </a:ext>
              </a:extLst>
            </p:cNvPr>
            <p:cNvCxnSpPr/>
            <p:nvPr/>
          </p:nvCxnSpPr>
          <p:spPr>
            <a:xfrm>
              <a:off x="8936190" y="5741838"/>
              <a:ext cx="45126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9430365" y="5592536"/>
              <a:ext cx="22124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err="1"/>
                <a:t>Quadtree</a:t>
              </a:r>
              <a:r>
                <a:rPr lang="en-US" altLang="ko-KR" sz="1400" b="1" dirty="0"/>
                <a:t> (non-square)</a:t>
              </a:r>
              <a:endParaRPr lang="ko-KR" altLang="en-US" sz="1400" b="1" dirty="0"/>
            </a:p>
          </p:txBody>
        </p:sp>
      </p:grpSp>
      <p:sp>
        <p:nvSpPr>
          <p:cNvPr id="21" name="직사각형 154">
            <a:extLst>
              <a:ext uri="{FF2B5EF4-FFF2-40B4-BE49-F238E27FC236}">
                <a16:creationId xmlns:a16="http://schemas.microsoft.com/office/drawing/2014/main" id="{9E7E81A7-41ED-29A6-CCE4-D311DCE906E9}"/>
              </a:ext>
            </a:extLst>
          </p:cNvPr>
          <p:cNvSpPr/>
          <p:nvPr/>
        </p:nvSpPr>
        <p:spPr>
          <a:xfrm>
            <a:off x="414562" y="1663554"/>
            <a:ext cx="5615396" cy="349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Multi-Type Tree (MTT) on VVC/ECM</a:t>
            </a:r>
            <a:endParaRPr lang="ko-KR" altLang="en-US" b="1" dirty="0"/>
          </a:p>
        </p:txBody>
      </p:sp>
      <p:sp>
        <p:nvSpPr>
          <p:cNvPr id="22" name="직사각형 154">
            <a:extLst>
              <a:ext uri="{FF2B5EF4-FFF2-40B4-BE49-F238E27FC236}">
                <a16:creationId xmlns:a16="http://schemas.microsoft.com/office/drawing/2014/main" id="{9E7E81A7-41ED-29A6-CCE4-D311DCE906E9}"/>
              </a:ext>
            </a:extLst>
          </p:cNvPr>
          <p:cNvSpPr/>
          <p:nvPr/>
        </p:nvSpPr>
        <p:spPr>
          <a:xfrm>
            <a:off x="6162041" y="1652464"/>
            <a:ext cx="5625667" cy="3498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MTT + Non-square </a:t>
            </a:r>
            <a:r>
              <a:rPr lang="en-US" altLang="ko-KR" b="1" dirty="0" err="1"/>
              <a:t>quadtree</a:t>
            </a:r>
            <a:endParaRPr lang="ko-KR" altLang="en-US" b="1" dirty="0"/>
          </a:p>
        </p:txBody>
      </p:sp>
      <p:sp>
        <p:nvSpPr>
          <p:cNvPr id="8" name="슬라이드 번호 개체 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17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B9A02-DA19-13F9-544E-387F8E2C9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Examples of non-square quadtree partitioning</a:t>
            </a:r>
            <a:endParaRPr lang="ko-KR" altLang="en-US" dirty="0"/>
          </a:p>
        </p:txBody>
      </p:sp>
      <p:pic>
        <p:nvPicPr>
          <p:cNvPr id="6" name="Content Placeholder 5" descr="A group of people running&#10;&#10;Description automatically generated">
            <a:extLst>
              <a:ext uri="{FF2B5EF4-FFF2-40B4-BE49-F238E27FC236}">
                <a16:creationId xmlns:a16="http://schemas.microsoft.com/office/drawing/2014/main" id="{DC8D12C6-B9A6-1256-02D9-A6C8EF6F10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94" y="2051806"/>
            <a:ext cx="5213732" cy="347582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26459D-C1D8-3D7F-7234-9A1D106C5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6</a:t>
            </a:fld>
            <a:endParaRPr lang="ko-KR" altLang="en-US"/>
          </a:p>
        </p:txBody>
      </p:sp>
      <p:pic>
        <p:nvPicPr>
          <p:cNvPr id="8" name="Picture 7" descr="A group of people playing basketball&#10;&#10;Description automatically generated">
            <a:extLst>
              <a:ext uri="{FF2B5EF4-FFF2-40B4-BE49-F238E27FC236}">
                <a16:creationId xmlns:a16="http://schemas.microsoft.com/office/drawing/2014/main" id="{C5974D26-EB50-72E0-898A-50AAB2516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009" y="2048506"/>
            <a:ext cx="5213729" cy="3482420"/>
          </a:xfrm>
          <a:prstGeom prst="rect">
            <a:avLst/>
          </a:prstGeom>
        </p:spPr>
      </p:pic>
      <p:grpSp>
        <p:nvGrpSpPr>
          <p:cNvPr id="3" name="그룹 5">
            <a:extLst>
              <a:ext uri="{FF2B5EF4-FFF2-40B4-BE49-F238E27FC236}">
                <a16:creationId xmlns:a16="http://schemas.microsoft.com/office/drawing/2014/main" id="{838680C6-7C4E-9AE2-0129-E16E31007D24}"/>
              </a:ext>
            </a:extLst>
          </p:cNvPr>
          <p:cNvGrpSpPr/>
          <p:nvPr/>
        </p:nvGrpSpPr>
        <p:grpSpPr>
          <a:xfrm>
            <a:off x="4032648" y="5565986"/>
            <a:ext cx="7755061" cy="563563"/>
            <a:chOff x="4032648" y="5565986"/>
            <a:chExt cx="7755061" cy="56356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A5F1607-DCDB-A10E-53F4-B905DB0F8AA7}"/>
                </a:ext>
              </a:extLst>
            </p:cNvPr>
            <p:cNvSpPr/>
            <p:nvPr/>
          </p:nvSpPr>
          <p:spPr>
            <a:xfrm>
              <a:off x="4032648" y="5565986"/>
              <a:ext cx="7755061" cy="56356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2DBE796-E400-7F9E-8169-A0AC1EF7AE1F}"/>
                </a:ext>
              </a:extLst>
            </p:cNvPr>
            <p:cNvCxnSpPr/>
            <p:nvPr/>
          </p:nvCxnSpPr>
          <p:spPr>
            <a:xfrm>
              <a:off x="4225686" y="5746425"/>
              <a:ext cx="45126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4AF442C-9F26-833F-3755-FAA095D0B309}"/>
                </a:ext>
              </a:extLst>
            </p:cNvPr>
            <p:cNvCxnSpPr/>
            <p:nvPr/>
          </p:nvCxnSpPr>
          <p:spPr>
            <a:xfrm>
              <a:off x="4225686" y="5977663"/>
              <a:ext cx="451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C04FC90-46A6-617C-A409-EA6C0284AFF7}"/>
                </a:ext>
              </a:extLst>
            </p:cNvPr>
            <p:cNvSpPr txBox="1"/>
            <p:nvPr/>
          </p:nvSpPr>
          <p:spPr>
            <a:xfrm>
              <a:off x="4745348" y="5592536"/>
              <a:ext cx="87395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CTU line</a:t>
              </a:r>
              <a:endParaRPr lang="ko-KR" altLang="en-US" sz="1400" b="1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352ED32-0D90-30C9-DA39-FA0CD2FB7804}"/>
                </a:ext>
              </a:extLst>
            </p:cNvPr>
            <p:cNvSpPr txBox="1"/>
            <p:nvPr/>
          </p:nvSpPr>
          <p:spPr>
            <a:xfrm>
              <a:off x="4745348" y="5816953"/>
              <a:ext cx="18069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err="1"/>
                <a:t>Quadtree</a:t>
              </a:r>
              <a:r>
                <a:rPr lang="en-US" altLang="ko-KR" sz="1400" b="1" dirty="0"/>
                <a:t> (square)</a:t>
              </a:r>
              <a:endParaRPr lang="ko-KR" altLang="en-US" sz="1400" b="1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7C82F99-BA3D-B344-933B-8C55AE6F8E61}"/>
                </a:ext>
              </a:extLst>
            </p:cNvPr>
            <p:cNvCxnSpPr/>
            <p:nvPr/>
          </p:nvCxnSpPr>
          <p:spPr>
            <a:xfrm>
              <a:off x="6845481" y="5724423"/>
              <a:ext cx="451262" cy="0"/>
            </a:xfrm>
            <a:prstGeom prst="line">
              <a:avLst/>
            </a:prstGeom>
            <a:ln w="28575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07CED3B-3562-1FA1-6E3D-63FD9537D6FE}"/>
                </a:ext>
              </a:extLst>
            </p:cNvPr>
            <p:cNvCxnSpPr/>
            <p:nvPr/>
          </p:nvCxnSpPr>
          <p:spPr>
            <a:xfrm>
              <a:off x="6845481" y="5955661"/>
              <a:ext cx="45126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39DC7CE-4B67-6F9A-5680-3A32F8FB33A5}"/>
                </a:ext>
              </a:extLst>
            </p:cNvPr>
            <p:cNvSpPr txBox="1"/>
            <p:nvPr/>
          </p:nvSpPr>
          <p:spPr>
            <a:xfrm>
              <a:off x="7384412" y="5565986"/>
              <a:ext cx="11128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Binary tree</a:t>
              </a:r>
              <a:endParaRPr lang="ko-KR" altLang="en-US" sz="1400" b="1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1CEAE08-4CA6-7B46-B92C-F12505791900}"/>
                </a:ext>
              </a:extLst>
            </p:cNvPr>
            <p:cNvSpPr txBox="1"/>
            <p:nvPr/>
          </p:nvSpPr>
          <p:spPr>
            <a:xfrm>
              <a:off x="7384412" y="5790403"/>
              <a:ext cx="12137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Ternary tree</a:t>
              </a:r>
              <a:endParaRPr lang="ko-KR" altLang="en-US" sz="1400" b="1" dirty="0"/>
            </a:p>
          </p:txBody>
        </p:sp>
        <p:cxnSp>
          <p:nvCxnSpPr>
            <p:cNvPr id="16" name="Straight Connector 11">
              <a:extLst>
                <a:ext uri="{FF2B5EF4-FFF2-40B4-BE49-F238E27FC236}">
                  <a16:creationId xmlns:a16="http://schemas.microsoft.com/office/drawing/2014/main" id="{33D121EB-B2D0-765D-DFCF-B41EFAC7DE9E}"/>
                </a:ext>
              </a:extLst>
            </p:cNvPr>
            <p:cNvCxnSpPr/>
            <p:nvPr/>
          </p:nvCxnSpPr>
          <p:spPr>
            <a:xfrm>
              <a:off x="8936190" y="5741838"/>
              <a:ext cx="45126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D84A60-F8E2-2492-9D7A-276F36A15937}"/>
                </a:ext>
              </a:extLst>
            </p:cNvPr>
            <p:cNvSpPr txBox="1"/>
            <p:nvPr/>
          </p:nvSpPr>
          <p:spPr>
            <a:xfrm>
              <a:off x="9430365" y="5592536"/>
              <a:ext cx="22124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err="1"/>
                <a:t>Quadtree</a:t>
              </a:r>
              <a:r>
                <a:rPr lang="en-US" altLang="ko-KR" sz="1400" b="1" dirty="0"/>
                <a:t> (non-square)</a:t>
              </a:r>
              <a:endParaRPr lang="ko-KR" altLang="en-US" sz="1400" b="1" dirty="0"/>
            </a:p>
          </p:txBody>
        </p:sp>
      </p:grpSp>
      <p:sp>
        <p:nvSpPr>
          <p:cNvPr id="18" name="직사각형 154">
            <a:extLst>
              <a:ext uri="{FF2B5EF4-FFF2-40B4-BE49-F238E27FC236}">
                <a16:creationId xmlns:a16="http://schemas.microsoft.com/office/drawing/2014/main" id="{42A02459-DAF4-7141-C201-1F738C337ED8}"/>
              </a:ext>
            </a:extLst>
          </p:cNvPr>
          <p:cNvSpPr/>
          <p:nvPr/>
        </p:nvSpPr>
        <p:spPr>
          <a:xfrm>
            <a:off x="414562" y="1663554"/>
            <a:ext cx="5615396" cy="349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Multi-Type Tree (MTT) on VVC/ECM</a:t>
            </a:r>
            <a:endParaRPr lang="ko-KR" altLang="en-US" b="1" dirty="0"/>
          </a:p>
        </p:txBody>
      </p:sp>
      <p:sp>
        <p:nvSpPr>
          <p:cNvPr id="19" name="직사각형 154">
            <a:extLst>
              <a:ext uri="{FF2B5EF4-FFF2-40B4-BE49-F238E27FC236}">
                <a16:creationId xmlns:a16="http://schemas.microsoft.com/office/drawing/2014/main" id="{35B4B7B7-CC3D-F80E-51BC-CE360DC8428C}"/>
              </a:ext>
            </a:extLst>
          </p:cNvPr>
          <p:cNvSpPr/>
          <p:nvPr/>
        </p:nvSpPr>
        <p:spPr>
          <a:xfrm>
            <a:off x="6162041" y="1652464"/>
            <a:ext cx="5625667" cy="3498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MTT + Non-square </a:t>
            </a:r>
            <a:r>
              <a:rPr lang="en-US" altLang="ko-KR" b="1" dirty="0" err="1"/>
              <a:t>quadtree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4341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EA93C-EC97-E4AF-AEB3-5135EAB6F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269028"/>
              </p:ext>
            </p:extLst>
          </p:nvPr>
        </p:nvGraphicFramePr>
        <p:xfrm>
          <a:off x="838205" y="2371461"/>
          <a:ext cx="10515595" cy="2395077"/>
        </p:xfrm>
        <a:graphic>
          <a:graphicData uri="http://schemas.openxmlformats.org/drawingml/2006/table">
            <a:tbl>
              <a:tblPr/>
              <a:tblGrid>
                <a:gridCol w="960160">
                  <a:extLst>
                    <a:ext uri="{9D8B030D-6E8A-4147-A177-3AD203B41FA5}">
                      <a16:colId xmlns:a16="http://schemas.microsoft.com/office/drawing/2014/main" val="3874461512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1363692096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756873944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1394518201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448512285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1715371723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3537963940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4019161684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347965301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948718550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536864527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4036767051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2219729082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1177064258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3485944812"/>
                    </a:ext>
                  </a:extLst>
                </a:gridCol>
                <a:gridCol w="637029">
                  <a:extLst>
                    <a:ext uri="{9D8B030D-6E8A-4147-A177-3AD203B41FA5}">
                      <a16:colId xmlns:a16="http://schemas.microsoft.com/office/drawing/2014/main" val="199247765"/>
                    </a:ext>
                  </a:extLst>
                </a:gridCol>
              </a:tblGrid>
              <a:tr h="22118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8257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ECM-9.0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4417372"/>
                  </a:ext>
                </a:extLst>
              </a:tr>
              <a:tr h="221181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19" marR="6319" marT="63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19" marR="6319" marT="63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319" marR="6319" marT="63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19" marR="6319" marT="63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579604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162.5%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270485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165.8%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480936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138.3%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172.2%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142.9%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053960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166.3%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407262"/>
                  </a:ext>
                </a:extLst>
              </a:tr>
              <a:tr h="2211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138.6%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688937"/>
                  </a:ext>
                </a:extLst>
              </a:tr>
              <a:tr h="2211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136.6%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143.7%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1214148"/>
                  </a:ext>
                </a:extLst>
              </a:tr>
              <a:tr h="2148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157.8%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166.3%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144.6%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43004"/>
                  </a:ext>
                </a:extLst>
              </a:tr>
              <a:tr h="2211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319" marR="6319" marT="63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144.0%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143.8%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35256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C525ACF-1A3E-A4EA-5F40-ACAFCAE76662}"/>
              </a:ext>
            </a:extLst>
          </p:cNvPr>
          <p:cNvSpPr txBox="1">
            <a:spLocks/>
          </p:cNvSpPr>
          <p:nvPr/>
        </p:nvSpPr>
        <p:spPr>
          <a:xfrm>
            <a:off x="838200" y="1274618"/>
            <a:ext cx="10515600" cy="4902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F0F0F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F0F0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F0F0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F0F0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0F0F0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b="1" dirty="0"/>
          </a:p>
        </p:txBody>
      </p:sp>
      <p:sp>
        <p:nvSpPr>
          <p:cNvPr id="7" name="TextBox 6"/>
          <p:cNvSpPr txBox="1"/>
          <p:nvPr/>
        </p:nvSpPr>
        <p:spPr>
          <a:xfrm flipH="1">
            <a:off x="838200" y="2028079"/>
            <a:ext cx="578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chemeClr val="accent2"/>
                </a:solidFill>
              </a:rPr>
              <a:t>TABLE I </a:t>
            </a:r>
            <a:r>
              <a:rPr lang="en-US" altLang="ko-KR" sz="1400" b="1" dirty="0"/>
              <a:t> Non-square </a:t>
            </a:r>
            <a:r>
              <a:rPr lang="en-US" altLang="ko-KR" sz="1400" b="1" dirty="0" err="1"/>
              <a:t>quadtree</a:t>
            </a:r>
            <a:r>
              <a:rPr lang="en-US" altLang="ko-KR" sz="1400" b="1" dirty="0"/>
              <a:t> partitioning over ECM-9.0</a:t>
            </a:r>
            <a:endParaRPr lang="ko-KR" altLang="en-US" sz="1400" b="1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092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17110-5994-9DBD-096D-5AF0A058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4EAD9-84E1-920F-4264-5B4A56C706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This contribution proposes </a:t>
            </a:r>
            <a:r>
              <a:rPr lang="en-US" altLang="ko-KR" b="1" dirty="0"/>
              <a:t>to </a:t>
            </a:r>
            <a:r>
              <a:rPr lang="en-US" altLang="ko-KR" b="1" dirty="0" smtClean="0"/>
              <a:t>allow </a:t>
            </a:r>
            <a:r>
              <a:rPr lang="en-US" altLang="ko-KR" b="1" dirty="0"/>
              <a:t>quadtree partitioning </a:t>
            </a:r>
            <a:r>
              <a:rPr lang="en-US" altLang="ko-KR" b="1" dirty="0" smtClean="0"/>
              <a:t>to be applied for </a:t>
            </a:r>
            <a:r>
              <a:rPr lang="en-US" altLang="ko-KR" b="1" dirty="0"/>
              <a:t>non-square blocks</a:t>
            </a:r>
          </a:p>
          <a:p>
            <a:pPr lvl="1"/>
            <a:r>
              <a:rPr lang="en-US" altLang="ko-KR" dirty="0"/>
              <a:t>To reduce the syntax overhead for the same cases by applying binary tree multiple times</a:t>
            </a:r>
          </a:p>
          <a:p>
            <a:pPr lvl="1"/>
            <a:r>
              <a:rPr lang="en-US" altLang="ko-KR" dirty="0"/>
              <a:t>To provide the capability of faster localization for small objects  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It is </a:t>
            </a:r>
            <a:r>
              <a:rPr lang="en-US" altLang="ko-KR" dirty="0" smtClean="0"/>
              <a:t>recommended </a:t>
            </a:r>
            <a:r>
              <a:rPr lang="en-US" altLang="ko-KR" dirty="0"/>
              <a:t>to include the proposed partitioning in the next round of </a:t>
            </a:r>
            <a:r>
              <a:rPr lang="en-US" altLang="ko-KR" dirty="0" smtClean="0"/>
              <a:t>EE2</a:t>
            </a:r>
          </a:p>
          <a:p>
            <a:endParaRPr lang="en-US" altLang="ko-KR" dirty="0"/>
          </a:p>
          <a:p>
            <a:r>
              <a:rPr lang="en-US" altLang="ko-KR" dirty="0" smtClean="0"/>
              <a:t>Many thanks to </a:t>
            </a:r>
            <a:r>
              <a:rPr lang="en-US" altLang="ko-KR" b="1" dirty="0" smtClean="0"/>
              <a:t>Ericsson</a:t>
            </a:r>
            <a:r>
              <a:rPr lang="en-US" altLang="ko-KR" dirty="0" smtClean="0"/>
              <a:t> for crosschecking!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4AE5A-6B7D-4279-B573-0AEBB437A327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897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B7B1D-BAD6-5E83-45CD-A3822FE4A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End of presentation</a:t>
            </a:r>
            <a:endParaRPr lang="ko-KR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0E198-2774-1AC2-6AE5-F91FF48406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Q&amp;A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2746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GE">
  <a:themeElements>
    <a:clrScheme name="LG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B9002E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 - Malgun Gothic">
      <a:majorFont>
        <a:latin typeface="Century Gothic"/>
        <a:ea typeface="맑은 고딕"/>
        <a:cs typeface=""/>
      </a:majorFont>
      <a:minorFont>
        <a:latin typeface="Century Gothic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GE" id="{D4895731-0153-4910-B009-E299CF0E0AAF}" vid="{F7E22309-2ADB-4B0A-8064-BCB5E0448975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LGE</Template>
  <TotalTime>4025</TotalTime>
  <Words>713</Words>
  <Application>Microsoft Office PowerPoint</Application>
  <PresentationFormat>와이드스크린</PresentationFormat>
  <Paragraphs>253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맑은 고딕</vt:lpstr>
      <vt:lpstr>Arial</vt:lpstr>
      <vt:lpstr>Century Gothic</vt:lpstr>
      <vt:lpstr>LGE</vt:lpstr>
      <vt:lpstr>[JVET-AE0082] AHG12: Non-square quadtree partitioning</vt:lpstr>
      <vt:lpstr>Background</vt:lpstr>
      <vt:lpstr>Proposed method</vt:lpstr>
      <vt:lpstr>Proposed method</vt:lpstr>
      <vt:lpstr>Examples of non-square quadtree partitioning</vt:lpstr>
      <vt:lpstr>Examples of non-square quadtree partitioning</vt:lpstr>
      <vt:lpstr>Experimental results</vt:lpstr>
      <vt:lpstr>Conclusion</vt:lpstr>
      <vt:lpstr>End of presentation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JVET-AE00XX: Non-square quadtree partitioning</dc:title>
  <dc:creator>Ahn Yongjo</dc:creator>
  <cp:lastModifiedBy>Yongjo Ahn</cp:lastModifiedBy>
  <cp:revision>32</cp:revision>
  <dcterms:created xsi:type="dcterms:W3CDTF">2023-05-26T13:54:50Z</dcterms:created>
  <dcterms:modified xsi:type="dcterms:W3CDTF">2023-07-14T09:35:20Z</dcterms:modified>
</cp:coreProperties>
</file>