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0" r:id="rId1"/>
  </p:sldMasterIdLst>
  <p:notesMasterIdLst>
    <p:notesMasterId r:id="rId9"/>
  </p:notesMasterIdLst>
  <p:sldIdLst>
    <p:sldId id="2134805286" r:id="rId2"/>
    <p:sldId id="2134805293" r:id="rId3"/>
    <p:sldId id="2134805294" r:id="rId4"/>
    <p:sldId id="2134805295" r:id="rId5"/>
    <p:sldId id="2134805296" r:id="rId6"/>
    <p:sldId id="2134805297" r:id="rId7"/>
    <p:sldId id="2134805283" r:id="rId8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358CF"/>
    <a:srgbClr val="B185F7"/>
    <a:srgbClr val="6A2EB8"/>
    <a:srgbClr val="929292"/>
    <a:srgbClr val="BFBFBF"/>
    <a:srgbClr val="FF098A"/>
    <a:srgbClr val="001135"/>
    <a:srgbClr val="001D47"/>
    <a:srgbClr val="0A0908"/>
    <a:srgbClr val="FF8B10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71" autoAdjust="0"/>
    <p:restoredTop sz="93595" autoAdjust="0"/>
  </p:normalViewPr>
  <p:slideViewPr>
    <p:cSldViewPr snapToGrid="0">
      <p:cViewPr varScale="1">
        <p:scale>
          <a:sx n="119" d="100"/>
          <a:sy n="119" d="100"/>
        </p:scale>
        <p:origin x="192" y="65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-8827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microsoft.com/office/2018/10/relationships/authors" Target="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3831C-DEBA-4A3A-8C36-FD8115E217DA}" type="datetimeFigureOut">
              <a:rPr lang="en-US" smtClean="0"/>
              <a:t>7/12/23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EF5B-ECC8-43EE-A509-D601DDF42A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80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sv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sv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1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D6A4B7-704E-AAAA-B16B-0F7877CA50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2CC8E39-9A4E-A4DF-F50E-11E2BDCAFF7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54684DA7-0D8A-B949-344B-2DA84CB93D5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6E4F0CF6-F16F-8670-1980-E9ED719A0C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0744410-8A14-5C00-ACB3-A4E2B723699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8778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3 - Cover O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7A20ED13-DCC3-ED6C-4FB2-2B64E7F0411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7" name="Graphic 3">
            <a:extLst>
              <a:ext uri="{FF2B5EF4-FFF2-40B4-BE49-F238E27FC236}">
                <a16:creationId xmlns:a16="http://schemas.microsoft.com/office/drawing/2014/main" id="{7D655505-6963-6602-F9EA-4C3B3BA5DCB7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4">
              <a:extLst>
                <a:ext uri="{FF2B5EF4-FFF2-40B4-BE49-F238E27FC236}">
                  <a16:creationId xmlns:a16="http://schemas.microsoft.com/office/drawing/2014/main" id="{7D3C8143-8E12-BEA4-801E-C540B573C9A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5">
              <a:extLst>
                <a:ext uri="{FF2B5EF4-FFF2-40B4-BE49-F238E27FC236}">
                  <a16:creationId xmlns:a16="http://schemas.microsoft.com/office/drawing/2014/main" id="{08DD0EEC-3388-7E9D-C475-8C7C6448AEF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26">
              <a:extLst>
                <a:ext uri="{FF2B5EF4-FFF2-40B4-BE49-F238E27FC236}">
                  <a16:creationId xmlns:a16="http://schemas.microsoft.com/office/drawing/2014/main" id="{46AF7602-77C1-4DB0-5B0C-443AE4CE7F6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 27">
              <a:extLst>
                <a:ext uri="{FF2B5EF4-FFF2-40B4-BE49-F238E27FC236}">
                  <a16:creationId xmlns:a16="http://schemas.microsoft.com/office/drawing/2014/main" id="{CE410BEC-795B-5241-F0C2-EA9498D9FABB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 28">
              <a:extLst>
                <a:ext uri="{FF2B5EF4-FFF2-40B4-BE49-F238E27FC236}">
                  <a16:creationId xmlns:a16="http://schemas.microsoft.com/office/drawing/2014/main" id="{A382B77D-424C-AD2C-03A1-02E188F12FF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6" name="Graphic 15">
            <a:extLst>
              <a:ext uri="{FF2B5EF4-FFF2-40B4-BE49-F238E27FC236}">
                <a16:creationId xmlns:a16="http://schemas.microsoft.com/office/drawing/2014/main" id="{B9438AB4-120A-6B68-C6A3-6BD51CF52D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184C4A7B-1AC5-72AD-EB05-210AB3D4C1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5F506F4-DF34-76FB-83D6-A513173F8EF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20759C7-94BC-8FC1-9A43-A40A4BE7AC1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83D4680A-11B6-A841-EC68-FFF11409500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AE485A1C-8A6A-5C51-5E3F-5685AAA904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97FF23FE-4D10-4C29-7B09-1D707687BDB0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90347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1 - Cover K Oran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Background pattern&#10;&#10;Description automatically generated">
            <a:extLst>
              <a:ext uri="{FF2B5EF4-FFF2-40B4-BE49-F238E27FC236}">
                <a16:creationId xmlns:a16="http://schemas.microsoft.com/office/drawing/2014/main" id="{38FCEB48-BE41-308F-33AB-94163C02BF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93793F7-1073-3781-E44D-DD541B7866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4A761E77-5CBD-451F-FA38-EA3EF19CE9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1349CF4D-C3F5-69B9-4227-EC331C16F09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6" name="Graphic 3">
            <a:extLst>
              <a:ext uri="{FF2B5EF4-FFF2-40B4-BE49-F238E27FC236}">
                <a16:creationId xmlns:a16="http://schemas.microsoft.com/office/drawing/2014/main" id="{5A3F8AE7-69F1-0171-3222-4CFFCDB4F568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5">
              <a:extLst>
                <a:ext uri="{FF2B5EF4-FFF2-40B4-BE49-F238E27FC236}">
                  <a16:creationId xmlns:a16="http://schemas.microsoft.com/office/drawing/2014/main" id="{0DE2A214-8055-F089-C6C4-415D2FEE42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8" name="Freeform 31">
              <a:extLst>
                <a:ext uri="{FF2B5EF4-FFF2-40B4-BE49-F238E27FC236}">
                  <a16:creationId xmlns:a16="http://schemas.microsoft.com/office/drawing/2014/main" id="{E7E7B380-ABE2-70DF-A29A-E3B4A181FA12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2">
              <a:extLst>
                <a:ext uri="{FF2B5EF4-FFF2-40B4-BE49-F238E27FC236}">
                  <a16:creationId xmlns:a16="http://schemas.microsoft.com/office/drawing/2014/main" id="{ED784E94-97A9-B627-1E07-7CAEF44EE8AF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31E44308-7765-3146-1869-04D3DA41235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5E9E56FD-C856-3054-AB6B-A80BA7D6C55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801FC38E-29E5-B44A-FE96-F713B08050E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7AAAD9DC-C952-84F6-32BA-CE8084E916D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B603A7C0-7450-F57A-CF86-135B131E63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B055563-B67F-14B5-583B-3BFC0EB8093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55816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2 - Divider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82BC244E-62D2-236F-4DC8-EEBFE9AF28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BE7F6530-2B80-C2AA-C92D-861D7E8FD5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9E92399-CC16-9177-2657-E4899DE3837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FBBDEB0-7315-4214-F9C8-48DBCC502C8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3976F6A6-5835-91B8-5B94-A197DCCF65D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146445DD-AC0A-C4BA-03CB-A346CF3E92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ED3C240-0F31-AD4B-E3D6-E9E2DFC4EB6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935493C-0314-59F4-3E99-CA50A71C90C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15759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3 - Divider BlueGreen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1ACC9534-D4F4-B471-C3A8-8380F72B34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3761BFBE-2F2E-2C4F-848A-E8505169811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C0FACD4-71CC-9E35-CDCC-22C146E52E9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823572DF-299F-8B6C-1E42-1A659F39324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F374EA10-DD32-7823-1E8C-8A5B6454CC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B4CCFE40-D40E-A7E0-E99F-0E9E3E7CA3B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793B8AC4-F4BB-1C6B-E9E1-81AAE91353A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38688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2 - End BlueGreen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0EF89375-E21D-F63F-06A8-C59355F1254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EBD7979C-B9C6-8A09-B241-FD1FED4BAC89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B7B0CAF0-3BC0-2F0C-A2D6-BD2777136ABD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DFE11313-A28D-C9D5-388D-F3DCE472D733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5423B194-3C18-4ED2-C954-ADB91F99CDD9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3A46B4C4-EAE8-DC64-8EE7-085376B9F0C3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868AEA7C-4869-2294-8EAF-A87420CD474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849010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7 - Divider Orange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C7C13A4-489B-3211-82FF-868A0A256E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7490672C-BECC-A8CE-2FB2-AF9FB16315DB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A3EA2D57-26D4-3FE7-0AD1-EEED4BE8BED6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3244009B-B9FA-D5C6-D5E3-5563DC7638F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2FD42FBA-921E-BB93-CEB5-51CAED5F599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DADC54FF-C0E3-D235-2C4E-2FB66C6E9ED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8E3A682F-0F88-48F0-97B1-60B5B2477F9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115654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2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4AE9558-F65E-E57A-5394-E3FBBB881C0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792A02F9-A52E-683F-E045-1AFEBB2E551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2949A3C7-28A6-58FC-0E18-DC956F4648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180751A-A425-2A7C-9905-D4075302A3A9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920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3 -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752AD69E-8972-FFEB-3CDF-810FC2C15B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1A68076-E163-16F0-6643-612506DC25C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DDBD7350-FFE3-8F35-04ED-B83CAB700A0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E90EBC0-49DE-3234-6D8A-7B5E88E2D9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D81B0E9F-637B-B4E3-0E4C-6D28BA81E660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70896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4 - 1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3772E5D1-F4A4-5034-E057-717754E3543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5C5286A-148E-6CAC-4953-28CEC8A7AC6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8C09A251-3EA9-3813-C32A-42674B11B3B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DDBC5E9-DF95-1530-C94F-AC94C8FDD7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6F6E148E-AE32-EC04-55CF-5022F79ADEB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10542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5 - 2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6D7398D-CEE7-3079-FB86-A89C992F31A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3654D0DC-83E2-3257-B441-08F7D9D9447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47C68A9-7989-FB66-D55B-D66D6874D9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915E90F7-1D56-9D4E-EEB3-850E3973D909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36354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6 - 3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22000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26662" y="1260000"/>
            <a:ext cx="2697658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3C89AA2-17C4-2311-08AF-1321E11749F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2713EB45-843B-9A1C-345B-468536A7E05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C77A4B8F-49F4-2929-427A-DF7B92A561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5B2E0291-902D-01E0-6FC4-89B560E81BF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96995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7 - 4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26332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35326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44320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7523A0E-155F-824D-4618-C556416C4B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3DCBE36C-4C66-1188-03D3-624F2E47A38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45644240-BAFF-42B5-1A7E-4A3EC1F84D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87E5C0D-10A2-12FD-CA5E-E2BDF720F8D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78519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8 - Numbe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200">
                <a:solidFill>
                  <a:schemeClr val="tx2"/>
                </a:solidFill>
              </a:defRPr>
            </a:lvl1pPr>
            <a:lvl2pPr marL="40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defRPr sz="1200">
                <a:solidFill>
                  <a:schemeClr val="tx2"/>
                </a:solidFill>
              </a:defRPr>
            </a:lvl2pPr>
            <a:lvl3pPr marL="58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 sz="1200">
                <a:solidFill>
                  <a:schemeClr val="tx2"/>
                </a:solidFill>
              </a:defRPr>
            </a:lvl3pPr>
            <a:lvl4pPr marL="76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 sz="1200">
                <a:solidFill>
                  <a:schemeClr val="tx2"/>
                </a:solidFill>
              </a:defRPr>
            </a:lvl4pPr>
            <a:lvl5pPr marL="95715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Text here</a:t>
            </a:r>
          </a:p>
          <a:p>
            <a:pPr lvl="1"/>
            <a:r>
              <a:rPr lang="en-US" dirty="0"/>
              <a:t>Text here</a:t>
            </a:r>
          </a:p>
          <a:p>
            <a:pPr lvl="2"/>
            <a:r>
              <a:rPr lang="en-US" dirty="0"/>
              <a:t>Text here</a:t>
            </a:r>
          </a:p>
          <a:p>
            <a:pPr lvl="3"/>
            <a:r>
              <a:rPr lang="en-US" dirty="0"/>
              <a:t>Text here</a:t>
            </a:r>
          </a:p>
          <a:p>
            <a:pPr marL="957150" marR="0" lvl="4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 dirty="0"/>
              <a:t>Text here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E5F6DF56-1BC2-2F0B-C57B-C1D817B149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138E23A-1A2B-4FC2-057E-864010EF96E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5417762A-54B1-36A8-F29E-69737B3F61F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395D9105-CDC3-7AF1-1035-8F0BB27B98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107B04DD-63D3-D02D-A63E-776C7C5FE3C6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14687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9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400" baseline="0">
                <a:solidFill>
                  <a:schemeClr val="accent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4AB3D1D-D95D-CC81-FF15-1A1F6BE049F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AD043C3F-DBA3-47D4-A317-9E02DADB3E0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97253B20-AD10-1261-4A70-76072ED404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31386DAF-78F1-64A8-A51B-3B6BA0A20C9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accent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ACA999B-1DD2-7DFF-F475-7A57D4C1A14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90224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1891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726" r:id="rId2"/>
    <p:sldLayoutId id="2147483776" r:id="rId3"/>
    <p:sldLayoutId id="2147483778" r:id="rId4"/>
    <p:sldLayoutId id="2147483779" r:id="rId5"/>
    <p:sldLayoutId id="2147483780" r:id="rId6"/>
    <p:sldLayoutId id="2147483781" r:id="rId7"/>
    <p:sldLayoutId id="2147483777" r:id="rId8"/>
    <p:sldLayoutId id="2147483796" r:id="rId9"/>
    <p:sldLayoutId id="2147483762" r:id="rId10"/>
    <p:sldLayoutId id="2147483755" r:id="rId11"/>
    <p:sldLayoutId id="2147483746" r:id="rId12"/>
    <p:sldLayoutId id="2147483791" r:id="rId13"/>
    <p:sldLayoutId id="2147483677" r:id="rId14"/>
    <p:sldLayoutId id="2147483771" r:id="rId15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72F4584-A238-F682-7968-31DB59646D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8419" y="1127855"/>
            <a:ext cx="5174166" cy="2133600"/>
          </a:xfrm>
        </p:spPr>
        <p:txBody>
          <a:bodyPr/>
          <a:lstStyle/>
          <a:p>
            <a:r>
              <a:rPr lang="en-US" sz="3200" dirty="0"/>
              <a:t>AHG12: Spatial CABAC tuning</a:t>
            </a:r>
            <a:br>
              <a:rPr lang="en-US" sz="3200" dirty="0"/>
            </a:br>
            <a:r>
              <a:rPr lang="en-US" sz="2400" dirty="0"/>
              <a:t>JVET-AE0058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D4743745-B170-2993-92CB-2135631A4E9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Public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CA38B0E-1B52-ED5B-A082-ABB98B8711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74726" y="3558588"/>
            <a:ext cx="3909884" cy="997757"/>
          </a:xfrm>
        </p:spPr>
        <p:txBody>
          <a:bodyPr/>
          <a:lstStyle/>
          <a:p>
            <a:r>
              <a:rPr lang="en-US" sz="1800" dirty="0"/>
              <a:t>Jani Lainema, Alireza Aminlou, Pekka Astola, Ramin G. Youvalari, Döne Bugdayci Sansli</a:t>
            </a:r>
            <a:br>
              <a:rPr lang="en-US" sz="1800" dirty="0"/>
            </a:br>
            <a:endParaRPr lang="en-FI" dirty="0"/>
          </a:p>
        </p:txBody>
      </p:sp>
    </p:spTree>
    <p:extLst>
      <p:ext uri="{BB962C8B-B14F-4D97-AF65-F5344CB8AC3E}">
        <p14:creationId xmlns:p14="http://schemas.microsoft.com/office/powerpoint/2010/main" val="1661827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9FEA63C-0AAB-5711-A53F-9F6C2DA0E8B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B5F4E4-F958-AA9D-E6AB-FE449EC379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5A21E-2DE6-2AB9-01C6-00007D1BF2C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116000"/>
            <a:ext cx="3894467" cy="3118980"/>
          </a:xfrm>
        </p:spPr>
        <p:txBody>
          <a:bodyPr tIns="0" rIns="72000" bIns="72000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CABAC contexts are updated in scan order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Scan order has “spatial discontinuities” </a:t>
            </a:r>
            <a:r>
              <a:rPr lang="en-US" altLang="en-US" sz="1400" dirty="0">
                <a:latin typeface="Nokia Pure Text Light"/>
              </a:rPr>
              <a:t>especially </a:t>
            </a: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when moving to a new CTU</a:t>
            </a:r>
          </a:p>
          <a:p>
            <a:pPr marL="360000" marR="0" lvl="1" indent="-1800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lang="en-US" altLang="en-US" sz="1400" dirty="0">
                <a:latin typeface="Nokia Pure Text Light"/>
              </a:rPr>
              <a:t>Jump from bottom-right corner of the previous CTU to the top-left corner of the new CTU</a:t>
            </a:r>
            <a:endParaRPr kumimoji="0" lang="en-US" alt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Nokia Pure Text Light"/>
              <a:ea typeface="+mn-ea"/>
              <a:cs typeface="+mn-cs"/>
            </a:endParaRPr>
          </a:p>
          <a:p>
            <a:pPr marL="360000" marR="0" lvl="1" indent="-1800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lang="en-US" altLang="en-US" sz="1400" dirty="0">
                <a:latin typeface="Nokia Pure Text Light"/>
              </a:rPr>
              <a:t>CABAC contexts tuned for the last CU in previous CTU are typically not ideal when suddenly moving away from that neighborhood</a:t>
            </a:r>
            <a:endParaRPr kumimoji="0" lang="en-US" alt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Nokia Pure Text Light"/>
              <a:ea typeface="+mn-ea"/>
              <a:cs typeface="+mn-cs"/>
            </a:endParaRPr>
          </a:p>
          <a:p>
            <a:endParaRPr lang="en-US" sz="140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00D5D7-2B6F-2B01-DB5C-61CBCDFBC4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Public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5697C14-905A-532C-DC0D-E0EB0E3CAE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5356" y="929244"/>
            <a:ext cx="4251044" cy="3243536"/>
          </a:xfrm>
          <a:prstGeom prst="rect">
            <a:avLst/>
          </a:prstGeom>
        </p:spPr>
      </p:pic>
      <p:sp>
        <p:nvSpPr>
          <p:cNvPr id="7" name="Freeform 6">
            <a:extLst>
              <a:ext uri="{FF2B5EF4-FFF2-40B4-BE49-F238E27FC236}">
                <a16:creationId xmlns:a16="http://schemas.microsoft.com/office/drawing/2014/main" id="{460D2FB6-A351-57BD-8A3D-D4D24DC7F815}"/>
              </a:ext>
            </a:extLst>
          </p:cNvPr>
          <p:cNvSpPr/>
          <p:nvPr/>
        </p:nvSpPr>
        <p:spPr>
          <a:xfrm>
            <a:off x="6029093" y="2728332"/>
            <a:ext cx="208156" cy="706244"/>
          </a:xfrm>
          <a:custGeom>
            <a:avLst/>
            <a:gdLst>
              <a:gd name="connsiteX0" fmla="*/ 0 w 256416"/>
              <a:gd name="connsiteY0" fmla="*/ 706244 h 706244"/>
              <a:gd name="connsiteX1" fmla="*/ 237892 w 256416"/>
              <a:gd name="connsiteY1" fmla="*/ 431180 h 706244"/>
              <a:gd name="connsiteX2" fmla="*/ 223024 w 256416"/>
              <a:gd name="connsiteY2" fmla="*/ 0 h 706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6416" h="706244">
                <a:moveTo>
                  <a:pt x="0" y="706244"/>
                </a:moveTo>
                <a:cubicBezTo>
                  <a:pt x="100360" y="627565"/>
                  <a:pt x="200721" y="548887"/>
                  <a:pt x="237892" y="431180"/>
                </a:cubicBezTo>
                <a:cubicBezTo>
                  <a:pt x="275063" y="313473"/>
                  <a:pt x="249043" y="156736"/>
                  <a:pt x="223024" y="0"/>
                </a:cubicBezTo>
              </a:path>
            </a:pathLst>
          </a:custGeom>
          <a:noFill/>
          <a:ln w="57150">
            <a:solidFill>
              <a:srgbClr val="9358CF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FI"/>
          </a:p>
        </p:txBody>
      </p:sp>
    </p:spTree>
    <p:extLst>
      <p:ext uri="{BB962C8B-B14F-4D97-AF65-F5344CB8AC3E}">
        <p14:creationId xmlns:p14="http://schemas.microsoft.com/office/powerpoint/2010/main" val="49812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9FEA63C-0AAB-5711-A53F-9F6C2DA0E8B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B5F4E4-F958-AA9D-E6AB-FE449EC379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5A21E-2DE6-2AB9-01C6-00007D1BF2C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116000"/>
            <a:ext cx="3894467" cy="3118980"/>
          </a:xfrm>
        </p:spPr>
        <p:txBody>
          <a:bodyPr tIns="0" rIns="72000" bIns="72000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Finetune contexts when starting a new CTU</a:t>
            </a:r>
          </a:p>
          <a:p>
            <a:pPr marL="465750" lvl="1" indent="-285750">
              <a:buSzPct val="100000"/>
              <a:buFont typeface="Arial" panose="020B0604020202020204" pitchFamily="34" charset="0"/>
              <a:buChar char="•"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Feed in N bins from the bottom CUs of above</a:t>
            </a:r>
            <a:r>
              <a:rPr lang="en-US" altLang="en-US" sz="1400" dirty="0">
                <a:latin typeface="Nokia Pure Text Light"/>
              </a:rPr>
              <a:t> CTU to the context update process</a:t>
            </a:r>
          </a:p>
          <a:p>
            <a:pPr marL="465750" lvl="1" indent="-285750"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altLang="en-US" sz="1400" dirty="0">
                <a:latin typeface="Nokia Pure Text Light"/>
              </a:rPr>
              <a:t>Inverse bin order to simulate approaching top-left corner of the new CTU from bottom-right corner of the above CTU</a:t>
            </a:r>
            <a:endParaRPr kumimoji="0" lang="en-US" alt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Nokia Pure Text Light"/>
              <a:ea typeface="+mn-ea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lang="en-US" altLang="en-US" sz="1400" dirty="0">
                <a:latin typeface="Nokia Pure Text Light"/>
              </a:rPr>
              <a:t>Tested</a:t>
            </a: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 configurations</a:t>
            </a:r>
          </a:p>
          <a:p>
            <a:pPr marL="360000" marR="0" lvl="1" indent="-1800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lang="en-US" altLang="en-US" dirty="0">
                <a:latin typeface="Nokia Pure Text Light"/>
              </a:rPr>
              <a:t>Test 1: N = 512, update shorter window estimator</a:t>
            </a:r>
          </a:p>
          <a:p>
            <a:pPr marL="360000" marR="0" lvl="1" indent="-1800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Test 2: N = 102</a:t>
            </a:r>
            <a:r>
              <a:rPr lang="en-US" altLang="en-US" dirty="0">
                <a:latin typeface="Nokia Pure Text Light"/>
              </a:rPr>
              <a:t>4, update both estimators</a:t>
            </a:r>
          </a:p>
          <a:p>
            <a:pPr marL="360000" marR="0" lvl="1" indent="-1800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lang="en-US" altLang="en-US" dirty="0">
                <a:latin typeface="Nokia Pure Text Light"/>
              </a:rPr>
              <a:t>Both tests with max. 32 bins used per context</a:t>
            </a:r>
          </a:p>
          <a:p>
            <a:pPr marL="540000" lvl="2" indent="-180000"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altLang="en-US" dirty="0">
                <a:latin typeface="Nokia Pure Text Light"/>
              </a:rPr>
              <a:t>Avoid using large portion of the update bins for a few very active contexts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00D5D7-2B6F-2B01-DB5C-61CBCDFBC4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Public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5697C14-905A-532C-DC0D-E0EB0E3CAE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5356" y="929244"/>
            <a:ext cx="4251044" cy="3243536"/>
          </a:xfrm>
          <a:prstGeom prst="rect">
            <a:avLst/>
          </a:prstGeom>
        </p:spPr>
      </p:pic>
      <p:sp>
        <p:nvSpPr>
          <p:cNvPr id="8" name="Freeform 7">
            <a:extLst>
              <a:ext uri="{FF2B5EF4-FFF2-40B4-BE49-F238E27FC236}">
                <a16:creationId xmlns:a16="http://schemas.microsoft.com/office/drawing/2014/main" id="{4BD0224E-1FB4-087F-B927-548B5D77D166}"/>
              </a:ext>
            </a:extLst>
          </p:cNvPr>
          <p:cNvSpPr/>
          <p:nvPr/>
        </p:nvSpPr>
        <p:spPr>
          <a:xfrm>
            <a:off x="6051395" y="2438400"/>
            <a:ext cx="1322496" cy="981307"/>
          </a:xfrm>
          <a:custGeom>
            <a:avLst/>
            <a:gdLst>
              <a:gd name="connsiteX0" fmla="*/ 0 w 1322496"/>
              <a:gd name="connsiteY0" fmla="*/ 1092819 h 1092819"/>
              <a:gd name="connsiteX1" fmla="*/ 1286107 w 1322496"/>
              <a:gd name="connsiteY1" fmla="*/ 683941 h 1092819"/>
              <a:gd name="connsiteX2" fmla="*/ 996175 w 1322496"/>
              <a:gd name="connsiteY2" fmla="*/ 0 h 1092819"/>
              <a:gd name="connsiteX3" fmla="*/ 996175 w 1322496"/>
              <a:gd name="connsiteY3" fmla="*/ 0 h 1092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22496" h="1092819">
                <a:moveTo>
                  <a:pt x="0" y="1092819"/>
                </a:moveTo>
                <a:cubicBezTo>
                  <a:pt x="560039" y="979448"/>
                  <a:pt x="1120078" y="866077"/>
                  <a:pt x="1286107" y="683941"/>
                </a:cubicBezTo>
                <a:cubicBezTo>
                  <a:pt x="1452136" y="501804"/>
                  <a:pt x="996175" y="0"/>
                  <a:pt x="996175" y="0"/>
                </a:cubicBezTo>
                <a:lnTo>
                  <a:pt x="996175" y="0"/>
                </a:lnTo>
              </a:path>
            </a:pathLst>
          </a:custGeom>
          <a:noFill/>
          <a:ln w="57150">
            <a:solidFill>
              <a:schemeClr val="bg1">
                <a:lumMod val="50000"/>
                <a:alpha val="50196"/>
              </a:schemeClr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FI"/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0BCE9FA6-1A7D-3D92-3860-7E3957E3464B}"/>
              </a:ext>
            </a:extLst>
          </p:cNvPr>
          <p:cNvSpPr/>
          <p:nvPr/>
        </p:nvSpPr>
        <p:spPr>
          <a:xfrm>
            <a:off x="6222380" y="2325637"/>
            <a:ext cx="810322" cy="261445"/>
          </a:xfrm>
          <a:custGeom>
            <a:avLst/>
            <a:gdLst>
              <a:gd name="connsiteX0" fmla="*/ 750849 w 750849"/>
              <a:gd name="connsiteY0" fmla="*/ 83026 h 261445"/>
              <a:gd name="connsiteX1" fmla="*/ 185854 w 750849"/>
              <a:gd name="connsiteY1" fmla="*/ 8684 h 261445"/>
              <a:gd name="connsiteX2" fmla="*/ 0 w 750849"/>
              <a:gd name="connsiteY2" fmla="*/ 261445 h 261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0849" h="261445">
                <a:moveTo>
                  <a:pt x="750849" y="83026"/>
                </a:moveTo>
                <a:cubicBezTo>
                  <a:pt x="530922" y="30986"/>
                  <a:pt x="310995" y="-21053"/>
                  <a:pt x="185854" y="8684"/>
                </a:cubicBezTo>
                <a:cubicBezTo>
                  <a:pt x="60712" y="38420"/>
                  <a:pt x="30356" y="149932"/>
                  <a:pt x="0" y="261445"/>
                </a:cubicBezTo>
              </a:path>
            </a:pathLst>
          </a:custGeom>
          <a:noFill/>
          <a:ln w="57150">
            <a:solidFill>
              <a:srgbClr val="9358CF">
                <a:alpha val="80000"/>
              </a:srgbClr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FI"/>
          </a:p>
        </p:txBody>
      </p:sp>
    </p:spTree>
    <p:extLst>
      <p:ext uri="{BB962C8B-B14F-4D97-AF65-F5344CB8AC3E}">
        <p14:creationId xmlns:p14="http://schemas.microsoft.com/office/powerpoint/2010/main" val="3845027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9FEA63C-0AAB-5711-A53F-9F6C2DA0E8B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Results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B5F4E4-F958-AA9D-E6AB-FE449EC379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 Test 1: N = 512, update shorter window estimator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00D5D7-2B6F-2B01-DB5C-61CBCDFBC4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Public</a:t>
            </a: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C504167D-674D-EB25-1560-34F7C86594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9051502"/>
              </p:ext>
            </p:extLst>
          </p:nvPr>
        </p:nvGraphicFramePr>
        <p:xfrm>
          <a:off x="345375" y="1641740"/>
          <a:ext cx="4039235" cy="1943100"/>
        </p:xfrm>
        <a:graphic>
          <a:graphicData uri="http://schemas.openxmlformats.org/drawingml/2006/table">
            <a:tbl>
              <a:tblPr firstRow="1" firstCol="1" bandRow="1"/>
              <a:tblGrid>
                <a:gridCol w="673100">
                  <a:extLst>
                    <a:ext uri="{9D8B030D-6E8A-4147-A177-3AD203B41FA5}">
                      <a16:colId xmlns:a16="http://schemas.microsoft.com/office/drawing/2014/main" val="4163761632"/>
                    </a:ext>
                  </a:extLst>
                </a:gridCol>
                <a:gridCol w="741680">
                  <a:extLst>
                    <a:ext uri="{9D8B030D-6E8A-4147-A177-3AD203B41FA5}">
                      <a16:colId xmlns:a16="http://schemas.microsoft.com/office/drawing/2014/main" val="864058075"/>
                    </a:ext>
                  </a:extLst>
                </a:gridCol>
                <a:gridCol w="741680">
                  <a:extLst>
                    <a:ext uri="{9D8B030D-6E8A-4147-A177-3AD203B41FA5}">
                      <a16:colId xmlns:a16="http://schemas.microsoft.com/office/drawing/2014/main" val="1735909592"/>
                    </a:ext>
                  </a:extLst>
                </a:gridCol>
                <a:gridCol w="741680">
                  <a:extLst>
                    <a:ext uri="{9D8B030D-6E8A-4147-A177-3AD203B41FA5}">
                      <a16:colId xmlns:a16="http://schemas.microsoft.com/office/drawing/2014/main" val="1790534638"/>
                    </a:ext>
                  </a:extLst>
                </a:gridCol>
                <a:gridCol w="615950">
                  <a:extLst>
                    <a:ext uri="{9D8B030D-6E8A-4147-A177-3AD203B41FA5}">
                      <a16:colId xmlns:a16="http://schemas.microsoft.com/office/drawing/2014/main" val="588482695"/>
                    </a:ext>
                  </a:extLst>
                </a:gridCol>
                <a:gridCol w="525145">
                  <a:extLst>
                    <a:ext uri="{9D8B030D-6E8A-4147-A177-3AD203B41FA5}">
                      <a16:colId xmlns:a16="http://schemas.microsoft.com/office/drawing/2014/main" val="230667250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FI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 Main10 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93272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FI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ECM-9.0 Full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930228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FI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32552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09617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16544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09956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-0.06 %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36179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-0.06 %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0.11 %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35067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03925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92 %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453594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0.19 %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113694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TGM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-0.12 %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99 %</a:t>
                      </a:r>
                      <a:endParaRPr lang="en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437684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ACCE7EA2-8F60-4465-CAA2-3157274C8C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8406893"/>
              </p:ext>
            </p:extLst>
          </p:nvPr>
        </p:nvGraphicFramePr>
        <p:xfrm>
          <a:off x="4687165" y="1644834"/>
          <a:ext cx="4039235" cy="1943100"/>
        </p:xfrm>
        <a:graphic>
          <a:graphicData uri="http://schemas.openxmlformats.org/drawingml/2006/table">
            <a:tbl>
              <a:tblPr firstRow="1" firstCol="1" bandRow="1"/>
              <a:tblGrid>
                <a:gridCol w="673100">
                  <a:extLst>
                    <a:ext uri="{9D8B030D-6E8A-4147-A177-3AD203B41FA5}">
                      <a16:colId xmlns:a16="http://schemas.microsoft.com/office/drawing/2014/main" val="2242427703"/>
                    </a:ext>
                  </a:extLst>
                </a:gridCol>
                <a:gridCol w="721995">
                  <a:extLst>
                    <a:ext uri="{9D8B030D-6E8A-4147-A177-3AD203B41FA5}">
                      <a16:colId xmlns:a16="http://schemas.microsoft.com/office/drawing/2014/main" val="2578919682"/>
                    </a:ext>
                  </a:extLst>
                </a:gridCol>
                <a:gridCol w="721995">
                  <a:extLst>
                    <a:ext uri="{9D8B030D-6E8A-4147-A177-3AD203B41FA5}">
                      <a16:colId xmlns:a16="http://schemas.microsoft.com/office/drawing/2014/main" val="3181411118"/>
                    </a:ext>
                  </a:extLst>
                </a:gridCol>
                <a:gridCol w="721995">
                  <a:extLst>
                    <a:ext uri="{9D8B030D-6E8A-4147-A177-3AD203B41FA5}">
                      <a16:colId xmlns:a16="http://schemas.microsoft.com/office/drawing/2014/main" val="302936293"/>
                    </a:ext>
                  </a:extLst>
                </a:gridCol>
                <a:gridCol w="600075">
                  <a:extLst>
                    <a:ext uri="{9D8B030D-6E8A-4147-A177-3AD203B41FA5}">
                      <a16:colId xmlns:a16="http://schemas.microsoft.com/office/drawing/2014/main" val="5415835"/>
                    </a:ext>
                  </a:extLst>
                </a:gridCol>
                <a:gridCol w="600075">
                  <a:extLst>
                    <a:ext uri="{9D8B030D-6E8A-4147-A177-3AD203B41FA5}">
                      <a16:colId xmlns:a16="http://schemas.microsoft.com/office/drawing/2014/main" val="3644276853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FI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 10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86733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FI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ECM-9.0 Full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29089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FI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84656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-0.34 %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70665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-0.06 %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-0.25 %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11321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73332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-0.14 %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-0.12 %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78668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FI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80878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-0.06 %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-0.18 %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2970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-0.28 %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79801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-0.34 %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-0.26 %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85406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TGM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101 %</a:t>
                      </a:r>
                      <a:endParaRPr lang="en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20292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74338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AAB8FF7-BAC8-C389-5EF3-F58FF165BD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5258780"/>
              </p:ext>
            </p:extLst>
          </p:nvPr>
        </p:nvGraphicFramePr>
        <p:xfrm>
          <a:off x="4687164" y="1641740"/>
          <a:ext cx="4039235" cy="1943100"/>
        </p:xfrm>
        <a:graphic>
          <a:graphicData uri="http://schemas.openxmlformats.org/drawingml/2006/table">
            <a:tbl>
              <a:tblPr firstRow="1" firstCol="1" bandRow="1"/>
              <a:tblGrid>
                <a:gridCol w="673100">
                  <a:extLst>
                    <a:ext uri="{9D8B030D-6E8A-4147-A177-3AD203B41FA5}">
                      <a16:colId xmlns:a16="http://schemas.microsoft.com/office/drawing/2014/main" val="1354781927"/>
                    </a:ext>
                  </a:extLst>
                </a:gridCol>
                <a:gridCol w="721995">
                  <a:extLst>
                    <a:ext uri="{9D8B030D-6E8A-4147-A177-3AD203B41FA5}">
                      <a16:colId xmlns:a16="http://schemas.microsoft.com/office/drawing/2014/main" val="2861543550"/>
                    </a:ext>
                  </a:extLst>
                </a:gridCol>
                <a:gridCol w="721995">
                  <a:extLst>
                    <a:ext uri="{9D8B030D-6E8A-4147-A177-3AD203B41FA5}">
                      <a16:colId xmlns:a16="http://schemas.microsoft.com/office/drawing/2014/main" val="254990032"/>
                    </a:ext>
                  </a:extLst>
                </a:gridCol>
                <a:gridCol w="721995">
                  <a:extLst>
                    <a:ext uri="{9D8B030D-6E8A-4147-A177-3AD203B41FA5}">
                      <a16:colId xmlns:a16="http://schemas.microsoft.com/office/drawing/2014/main" val="4055101009"/>
                    </a:ext>
                  </a:extLst>
                </a:gridCol>
                <a:gridCol w="600075">
                  <a:extLst>
                    <a:ext uri="{9D8B030D-6E8A-4147-A177-3AD203B41FA5}">
                      <a16:colId xmlns:a16="http://schemas.microsoft.com/office/drawing/2014/main" val="1706433662"/>
                    </a:ext>
                  </a:extLst>
                </a:gridCol>
                <a:gridCol w="600075">
                  <a:extLst>
                    <a:ext uri="{9D8B030D-6E8A-4147-A177-3AD203B41FA5}">
                      <a16:colId xmlns:a16="http://schemas.microsoft.com/office/drawing/2014/main" val="161536305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FI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 10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730903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FI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ECM-9.0 Full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099587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FI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35581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-0.06 %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-0.30 %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72356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-0.06 %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01392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-0.06 %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-0.18 %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55060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-0.06 %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-0.17 %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-0.15 %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0137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FI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62547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-0.18 %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0186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-0.35 %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0.15 %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24513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-0.15 %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-0.13 %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0111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TGM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101 %</a:t>
                      </a:r>
                      <a:endParaRPr lang="en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8048705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A47C0FA-99C1-B0E5-7D06-875A5ED8E8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611011"/>
              </p:ext>
            </p:extLst>
          </p:nvPr>
        </p:nvGraphicFramePr>
        <p:xfrm>
          <a:off x="345374" y="1641740"/>
          <a:ext cx="4039235" cy="1943100"/>
        </p:xfrm>
        <a:graphic>
          <a:graphicData uri="http://schemas.openxmlformats.org/drawingml/2006/table">
            <a:tbl>
              <a:tblPr firstRow="1" firstCol="1" bandRow="1"/>
              <a:tblGrid>
                <a:gridCol w="673100">
                  <a:extLst>
                    <a:ext uri="{9D8B030D-6E8A-4147-A177-3AD203B41FA5}">
                      <a16:colId xmlns:a16="http://schemas.microsoft.com/office/drawing/2014/main" val="2856115348"/>
                    </a:ext>
                  </a:extLst>
                </a:gridCol>
                <a:gridCol w="721995">
                  <a:extLst>
                    <a:ext uri="{9D8B030D-6E8A-4147-A177-3AD203B41FA5}">
                      <a16:colId xmlns:a16="http://schemas.microsoft.com/office/drawing/2014/main" val="4211565775"/>
                    </a:ext>
                  </a:extLst>
                </a:gridCol>
                <a:gridCol w="721995">
                  <a:extLst>
                    <a:ext uri="{9D8B030D-6E8A-4147-A177-3AD203B41FA5}">
                      <a16:colId xmlns:a16="http://schemas.microsoft.com/office/drawing/2014/main" val="2019540926"/>
                    </a:ext>
                  </a:extLst>
                </a:gridCol>
                <a:gridCol w="721995">
                  <a:extLst>
                    <a:ext uri="{9D8B030D-6E8A-4147-A177-3AD203B41FA5}">
                      <a16:colId xmlns:a16="http://schemas.microsoft.com/office/drawing/2014/main" val="2754231272"/>
                    </a:ext>
                  </a:extLst>
                </a:gridCol>
                <a:gridCol w="600075">
                  <a:extLst>
                    <a:ext uri="{9D8B030D-6E8A-4147-A177-3AD203B41FA5}">
                      <a16:colId xmlns:a16="http://schemas.microsoft.com/office/drawing/2014/main" val="1886211607"/>
                    </a:ext>
                  </a:extLst>
                </a:gridCol>
                <a:gridCol w="600075">
                  <a:extLst>
                    <a:ext uri="{9D8B030D-6E8A-4147-A177-3AD203B41FA5}">
                      <a16:colId xmlns:a16="http://schemas.microsoft.com/office/drawing/2014/main" val="3578894623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FI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 Main10 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07002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FI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ECM-9.0 Full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96627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FI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6733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12281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04936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-0.06 %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97883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29765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-0.06 %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87161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76644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06992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-0.06 %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-0.13 %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24687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TGM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-0.12 %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99 %</a:t>
                      </a:r>
                      <a:endParaRPr lang="en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3020232"/>
                  </a:ext>
                </a:extLst>
              </a:tr>
            </a:tbl>
          </a:graphicData>
        </a:graphic>
      </p:graphicFrame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9FEA63C-0AAB-5711-A53F-9F6C2DA0E8B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Results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B5F4E4-F958-AA9D-E6AB-FE449EC379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 Test 2: N = 1024, update both estimators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00D5D7-2B6F-2B01-DB5C-61CBCDFBC4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2098922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9FEA63C-0AAB-5711-A53F-9F6C2DA0E8B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B5F4E4-F958-AA9D-E6AB-FE449EC379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5A21E-2DE6-2AB9-01C6-00007D1BF2C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116000"/>
            <a:ext cx="8154233" cy="3118980"/>
          </a:xfrm>
        </p:spPr>
        <p:txBody>
          <a:bodyPr tIns="0" rIns="72000" bIns="72000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Consistent coding efficiency gains</a:t>
            </a:r>
          </a:p>
          <a:p>
            <a:pPr marL="465750" lvl="1" indent="-285750">
              <a:buSzPct val="100000"/>
              <a:buFont typeface="Arial" panose="020B0604020202020204" pitchFamily="34" charset="0"/>
              <a:buChar char="•"/>
              <a:defRPr/>
            </a:pPr>
            <a:r>
              <a:rPr kumimoji="0" lang="en-US" altLang="en-US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ourier New" panose="02070309020205020404" pitchFamily="49" charset="0"/>
                <a:cs typeface="Courier New" panose="02070309020205020404" pitchFamily="49" charset="0"/>
              </a:rPr>
              <a:t>Test 1:</a:t>
            </a:r>
            <a:r>
              <a:rPr kumimoji="0" lang="en-US" altLang="en-US" sz="105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ourier New" panose="02070309020205020404" pitchFamily="49" charset="0"/>
                <a:cs typeface="Courier New" panose="02070309020205020404" pitchFamily="49" charset="0"/>
              </a:rPr>
              <a:t> AI { -0.04%,  0.00%, -0.01%, 99%,  97%} RA { -0.06%, -0.18%, -0.02%, 100%, 100%}</a:t>
            </a:r>
            <a:endParaRPr lang="en-US" altLang="en-US" sz="105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465750" lvl="1" indent="-285750"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alt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Test 2:</a:t>
            </a:r>
            <a:r>
              <a:rPr lang="en-US" altLang="en-US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 AI { -0.05%, -0.03%, -0.04%, 99%, 100%} RA { -0.07%, -0.18%, -0.07%, 101%, 100%}</a:t>
            </a:r>
            <a:endParaRPr kumimoji="0" lang="en-US" alt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Nokia Pure Text Light"/>
              <a:ea typeface="+mn-ea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endParaRPr lang="en-US" altLang="en-US" sz="1400" dirty="0">
              <a:latin typeface="Nokia Pure Text Light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lang="en-US" altLang="en-US" sz="1400" dirty="0">
                <a:latin typeface="Nokia Pure Text Light"/>
              </a:rPr>
              <a:t>Negligible processing increase</a:t>
            </a:r>
            <a:endParaRPr kumimoji="0" lang="en-US" alt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Nokia Pure Text Light"/>
              <a:ea typeface="+mn-ea"/>
              <a:cs typeface="+mn-cs"/>
            </a:endParaRPr>
          </a:p>
          <a:p>
            <a:pPr marL="360000" marR="0" lvl="1" indent="-1800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lang="en-US" altLang="en-US" dirty="0">
                <a:latin typeface="Nokia Pure Text Light"/>
              </a:rPr>
              <a:t>Worst case / Test 1: 0.03 context updates per sample for CTU size of 128x128</a:t>
            </a:r>
          </a:p>
          <a:p>
            <a:pPr marL="360000" lvl="1" indent="-180000"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altLang="en-US" dirty="0">
                <a:latin typeface="Nokia Pure Text Light"/>
              </a:rPr>
              <a:t>Worst case / Test 2: 0.06 context updates per sample for CTU size of 128x128</a:t>
            </a:r>
          </a:p>
          <a:p>
            <a:pPr>
              <a:spcAft>
                <a:spcPts val="300"/>
              </a:spcAft>
              <a:buSzPct val="100000"/>
              <a:defRPr/>
            </a:pPr>
            <a:endParaRPr lang="en-US" altLang="en-US" sz="1400" dirty="0">
              <a:latin typeface="Nokia Pure Text Light"/>
            </a:endParaRPr>
          </a:p>
          <a:p>
            <a:pPr>
              <a:spcAft>
                <a:spcPts val="300"/>
              </a:spcAft>
              <a:buSzPct val="100000"/>
              <a:defRPr/>
            </a:pPr>
            <a:r>
              <a:rPr lang="en-US" altLang="en-US" sz="1400" dirty="0">
                <a:latin typeface="Nokia Pure Text Light"/>
              </a:rPr>
              <a:t>Proposed to study the technique in the next round of EEs</a:t>
            </a:r>
            <a:endParaRPr kumimoji="0" lang="en-US" alt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Nokia Pure Text Light"/>
              <a:ea typeface="+mn-ea"/>
              <a:cs typeface="+mn-cs"/>
            </a:endParaRPr>
          </a:p>
          <a:p>
            <a:pPr marR="0" lvl="1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Pct val="100000"/>
              <a:tabLst/>
              <a:defRPr/>
            </a:pPr>
            <a:endParaRPr lang="en-US" altLang="en-US" dirty="0">
              <a:latin typeface="Nokia Pure Text Light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00D5D7-2B6F-2B01-DB5C-61CBCDFBC4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3434990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3592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1. Master">
  <a:themeElements>
    <a:clrScheme name="Nokia 2023.1">
      <a:dk1>
        <a:srgbClr val="CCCCCC"/>
      </a:dk1>
      <a:lt1>
        <a:srgbClr val="FFFFFF"/>
      </a:lt1>
      <a:dk2>
        <a:srgbClr val="001135"/>
      </a:dk2>
      <a:lt2>
        <a:srgbClr val="666666"/>
      </a:lt2>
      <a:accent1>
        <a:srgbClr val="005AFF"/>
      </a:accent1>
      <a:accent2>
        <a:srgbClr val="23ABB6"/>
      </a:accent2>
      <a:accent3>
        <a:srgbClr val="37CC73"/>
      </a:accent3>
      <a:accent4>
        <a:srgbClr val="F47F31"/>
      </a:accent4>
      <a:accent5>
        <a:srgbClr val="E03DCD"/>
      </a:accent5>
      <a:accent6>
        <a:srgbClr val="7D33F2"/>
      </a:accent6>
      <a:hlink>
        <a:srgbClr val="001135"/>
      </a:hlink>
      <a:folHlink>
        <a:srgbClr val="005AFF"/>
      </a:folHlink>
    </a:clrScheme>
    <a:fontScheme name="Nokia 2023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noFill/>
        </a:ln>
      </a:spPr>
      <a:bodyPr wrap="square" lIns="0" tIns="0" rIns="0" bIns="0" rtlCol="0">
        <a:noAutofit/>
      </a:bodyPr>
      <a:lstStyle>
        <a:defPPr marL="0" marR="0" indent="0" algn="l" defTabSz="180000" rtl="0" eaLnBrk="1" fontAlgn="auto" latinLnBrk="0" hangingPunct="1">
          <a:lnSpc>
            <a:spcPct val="100000"/>
          </a:lnSpc>
          <a:spcBef>
            <a:spcPts val="0"/>
          </a:spcBef>
          <a:spcAft>
            <a:spcPts val="300"/>
          </a:spcAft>
          <a:buClrTx/>
          <a:buSzTx/>
          <a:buFont typeface="+mj-lt"/>
          <a:buNone/>
          <a:tabLst>
            <a:tab pos="180000" algn="l"/>
          </a:tabLst>
          <a:defRPr kumimoji="0" sz="1200" b="0" i="0" u="none" strike="noStrike" kern="1200" cap="none" spc="0" normalizeH="0" baseline="0" noProof="0" dirty="0" smtClean="0">
            <a:ln>
              <a:noFill/>
            </a:ln>
            <a:solidFill>
              <a:schemeClr val="tx2"/>
            </a:solidFill>
            <a:effectLst/>
            <a:uLnTx/>
            <a:uFillTx/>
            <a:latin typeface="Nokia Pure Text Ligh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2023 - PowerPoint template v1.3.1" id="{95EDE8F7-58AB-440A-82AC-4DC9E39A292C}" vid="{533A05BB-4D65-4753-8F51-029C8738C22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Nokia 2023 - PowerPoint template v1.3.1</Template>
  <TotalTime>0</TotalTime>
  <Words>863</Words>
  <Application>Microsoft Macintosh PowerPoint</Application>
  <PresentationFormat>On-screen Show (16:9)</PresentationFormat>
  <Paragraphs>281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6" baseType="lpstr">
      <vt:lpstr>Arial</vt:lpstr>
      <vt:lpstr>Calibri</vt:lpstr>
      <vt:lpstr>Courier New</vt:lpstr>
      <vt:lpstr>Nokia Pure Headline Light</vt:lpstr>
      <vt:lpstr>Nokia Pure Headline Ultra Light</vt:lpstr>
      <vt:lpstr>Nokia Pure Text</vt:lpstr>
      <vt:lpstr>Nokia Pure Text Light</vt:lpstr>
      <vt:lpstr>Times New Roman</vt:lpstr>
      <vt:lpstr>1. Master</vt:lpstr>
      <vt:lpstr>AHG12: Spatial CABAC tuning JVET-AE0058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2023-02-07T12:20:59Z</dcterms:created>
  <dcterms:modified xsi:type="dcterms:W3CDTF">2023-07-12T07:16:59Z</dcterms:modified>
</cp:coreProperties>
</file>