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61" r:id="rId6"/>
    <p:sldId id="262" r:id="rId7"/>
    <p:sldId id="263" r:id="rId8"/>
    <p:sldId id="264" r:id="rId9"/>
    <p:sldId id="26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6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howGuides="1">
      <p:cViewPr varScale="1">
        <p:scale>
          <a:sx n="70" d="100"/>
          <a:sy n="70" d="100"/>
        </p:scale>
        <p:origin x="894" y="72"/>
      </p:cViewPr>
      <p:guideLst>
        <p:guide orient="horz" pos="2160"/>
        <p:guide pos="3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6F366F-C8D2-256D-3C44-F65EF39C94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F580B5D-388F-74D8-CFB2-58A73C3C8B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4B63703-0A3A-3898-DED6-28C5FD001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EBD265-C64B-8D08-E871-E4D141054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D67E9C-7E4C-8ABC-EB42-DAB579FC2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585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9637C1-4AD2-36CB-BE34-29C3C4308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89B9D73-3258-B7F0-FD7B-B9CEE7671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6E03585-6126-06DE-57FF-1EA3DEC40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07B2DE0-436C-6F40-6E11-E9C4362EB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92BEE59-1C00-6D0C-8BA7-894007E7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216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5B348A0-C7EF-7AB1-551E-98AC6180AE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2031CD2-488F-8AC8-B2AD-97F5BD9291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D90F547-CB60-EB35-D35A-340862B69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9136A0-6EF4-DF1B-6745-F4848A467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97338D0-7A2A-F449-9FC9-4308CE8FB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09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8283EB-8504-259C-3152-38A155085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1EF6C50-4BD1-C0FC-6334-12E6463BDB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D97A597-9678-505D-1EC9-A4FF48399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AFA706B-15D9-C26D-63B8-38769F166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D58F2D-0630-2AC0-56F1-F1673A29E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199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77BD5F-529F-A631-9C7C-8967669E0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CA7A12F-D754-08FE-EA1D-996DCFEB4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C87C89A-DC97-7A0E-33E8-A1B3ABEEE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2F853F-A6DD-ECF4-A881-302BBD5AE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B59F112-A0CD-5341-841B-5D769F482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703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A8E5E8-627F-5447-C66A-31D1A2071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AC28E1-CB45-9F4A-382A-005890CEB5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02FCF40-2231-B5F7-72DC-92216CDDA4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45A5F1E-9BEE-F936-9515-B1EACB6A4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67746ED-E277-AB8B-94D3-324A43A90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1FF09A-BFDA-A639-8B2A-5C95B6A17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885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690F62-CC93-298F-721E-70BE761FE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B66D8AA-3089-484D-9907-D207D4F64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669D6A0-3DDC-6701-9D22-D5563A668F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CFBF351-F306-240D-0A1F-71E6DC5F8E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0AA51C3-92B1-7193-28BD-69DE57423B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0F0C013-B3C2-DCD5-9F3E-CD62ED20E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E733391-1043-925E-36F3-9E41EEA9D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4F5D5E4-ADA3-1627-88F0-5A68B9B36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690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F0A2FE-AD39-EA41-14A9-49CEC5861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0151E56-F205-78D6-B631-FCB71C003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32B6F70-A59F-71CD-736F-99A49333B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2F545D1-8C0C-567C-356E-B361D1BF7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42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9C8B7B3-DEE5-1FD7-8690-1B41EB10B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134718F-5847-3C7E-24CC-F32F775B0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DC921C5-82DC-7C6E-EEC5-4B5E573AE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48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000127-A6D3-AE92-275A-778C205DD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F16E60-42E7-0346-7DB5-16F9365BC7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E71B8D9-9675-8577-F624-024342511B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75BB3BB-855D-653F-8B01-2B63A6CDE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4F5D989-CC65-6060-564A-2047A34A8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2447144-38AA-D50D-7278-5D29B65C6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789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23B648-D838-95F5-0132-97D5BB738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30F137A-EB4E-7C5A-E1BD-A4A46DC7AE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8ADEC0F-0072-2EE3-B659-20B089373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76CD0A7-4506-FE64-0C35-6EBA19F99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910CE93-384D-050B-AE41-D72A7F026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BAC6E38-F316-FC7C-9774-FBB8BD645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36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1CBF08B-C5B4-EFC7-DE27-EBFA776B5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18F32C5-1DF3-B418-2320-17EF085E8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637A8B0-FC01-A1EF-86B4-82A08F3615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2F503-13F7-4B59-8CF1-403D5C09ADC1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056D23-9759-7798-0C73-042F97E73B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6EC7C2A-0708-C079-9525-6EF1040946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07ED-F3DC-4BFE-A2CC-4E459DE5B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71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cgit.hhi.fraunhofer.de/jvet-ahg-nnvc/VVCSoftware_VTM/-/blob/VTM-11.0_nnvc/training/training_scripts/NN_Filtering_HOP/readme.md" TargetMode="External"/><Relationship Id="rId2" Type="http://schemas.openxmlformats.org/officeDocument/2006/relationships/hyperlink" Target="https://vcgit.hhi.fraunhofer.de/jvet-ahg-nnvc/VVCSoftware_V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cgit.hhi.fraunhofer.de/jvet-ahg-nnvc/VVCSoftware_VTM/-/tree/VTM-11.0_nnvc/training/training_scripts/NN_Filtering_HOP#overview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813839-30E7-3851-9B17-EC2D7F0000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HOP training overview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6F03DD-31F2-F448-7F54-E83D356151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AhG14 – software coordinators</a:t>
            </a:r>
          </a:p>
          <a:p>
            <a:endParaRPr lang="en-US" dirty="0"/>
          </a:p>
          <a:p>
            <a:r>
              <a:rPr lang="en-US"/>
              <a:t>14/06/2023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01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C77FEB2-94C1-9110-B9D5-FC5A50512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52625"/>
            <a:ext cx="11839575" cy="29527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21FD57-6FF7-4288-CA8F-DE6367E79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62025"/>
          </a:xfrm>
        </p:spPr>
        <p:txBody>
          <a:bodyPr/>
          <a:lstStyle/>
          <a:p>
            <a:r>
              <a:rPr lang="en-US" dirty="0"/>
              <a:t>NNVC HOP training – Training 12 epochs (fast)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xmlns="" id="{6BA781A1-305E-8137-02C1-A2022B110279}"/>
              </a:ext>
            </a:extLst>
          </p:cNvPr>
          <p:cNvSpPr txBox="1">
            <a:spLocks/>
          </p:cNvSpPr>
          <p:nvPr/>
        </p:nvSpPr>
        <p:spPr>
          <a:xfrm>
            <a:off x="152399" y="823912"/>
            <a:ext cx="3209925" cy="962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Class D only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380A21DD-37EE-EE35-BBA5-6C29285A2C90}"/>
              </a:ext>
            </a:extLst>
          </p:cNvPr>
          <p:cNvCxnSpPr/>
          <p:nvPr/>
        </p:nvCxnSpPr>
        <p:spPr>
          <a:xfrm>
            <a:off x="11020425" y="1785937"/>
            <a:ext cx="0" cy="3381375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Content Placeholder 6">
            <a:extLst>
              <a:ext uri="{FF2B5EF4-FFF2-40B4-BE49-F238E27FC236}">
                <a16:creationId xmlns:a16="http://schemas.microsoft.com/office/drawing/2014/main" xmlns="" id="{2EF884CE-2463-7C16-87B7-87C8601F2254}"/>
              </a:ext>
            </a:extLst>
          </p:cNvPr>
          <p:cNvSpPr txBox="1">
            <a:spLocks/>
          </p:cNvSpPr>
          <p:nvPr/>
        </p:nvSpPr>
        <p:spPr>
          <a:xfrm>
            <a:off x="10412017" y="1371601"/>
            <a:ext cx="1216816" cy="476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700" b="1" dirty="0"/>
              <a:t>AI -8.994%</a:t>
            </a:r>
            <a:r>
              <a:rPr lang="en-US" sz="1700" dirty="0"/>
              <a:t> </a:t>
            </a: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xmlns="" id="{5C6D8B42-B3E7-2F2F-1724-5093853AD208}"/>
              </a:ext>
            </a:extLst>
          </p:cNvPr>
          <p:cNvSpPr txBox="1">
            <a:spLocks/>
          </p:cNvSpPr>
          <p:nvPr/>
        </p:nvSpPr>
        <p:spPr>
          <a:xfrm>
            <a:off x="10275093" y="5272085"/>
            <a:ext cx="1633536" cy="7905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/>
              <a:t>RA(I)   </a:t>
            </a:r>
            <a:r>
              <a:rPr lang="en-US" sz="2000" dirty="0"/>
              <a:t> -3.600%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/>
              <a:t>RA(all)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9421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21FD57-6FF7-4288-CA8F-DE6367E79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HOP training – Preparation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5E2094-0714-D3B4-EF6F-C315AA809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47800"/>
            <a:ext cx="12192000" cy="47291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Repository: </a:t>
            </a:r>
            <a:r>
              <a:rPr lang="en-US" dirty="0">
                <a:hlinkClick r:id="rId2"/>
              </a:rPr>
              <a:t>https://vcgit.hhi.fraunhofer.de/jvet-ahg-nnvc/VVCSoftware_VTM</a:t>
            </a:r>
            <a:r>
              <a:rPr lang="en-US" dirty="0"/>
              <a:t> </a:t>
            </a:r>
          </a:p>
          <a:p>
            <a:r>
              <a:rPr lang="en-US" dirty="0"/>
              <a:t>Base for HOP training scripts inside the repository: 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  <a:hlinkClick r:id="rId3"/>
              </a:rPr>
              <a:t>training/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  <a:hlinkClick r:id="rId3"/>
              </a:rPr>
              <a:t>training_scripts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  <a:hlinkClick r:id="rId3"/>
              </a:rPr>
              <a:t>/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  <a:hlinkClick r:id="rId3"/>
              </a:rPr>
              <a:t>NN_Filtering_HOP</a:t>
            </a:r>
            <a:endParaRPr lang="en-US" dirty="0"/>
          </a:p>
          <a:p>
            <a:r>
              <a:rPr lang="en-US" dirty="0"/>
              <a:t>All steps are described in 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  <a:hlinkClick r:id="rId3"/>
              </a:rPr>
              <a:t>readme.md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dirty="0"/>
          </a:p>
          <a:p>
            <a:r>
              <a:rPr lang="en-US" dirty="0"/>
              <a:t>Preparation:</a:t>
            </a:r>
          </a:p>
          <a:p>
            <a:pPr lvl="1"/>
            <a:r>
              <a:rPr lang="en-US" dirty="0"/>
              <a:t>1 central file to edit everything related to your configuration: </a:t>
            </a:r>
            <a:r>
              <a:rPr lang="en-US" dirty="0" err="1"/>
              <a:t>config.json</a:t>
            </a:r>
            <a:endParaRPr lang="en-US" dirty="0"/>
          </a:p>
          <a:p>
            <a:pPr lvl="1"/>
            <a:r>
              <a:rPr lang="en-US" dirty="0"/>
              <a:t>Other files are only to adapt your training strategy etc.</a:t>
            </a:r>
          </a:p>
          <a:p>
            <a:pPr lvl="1"/>
            <a:r>
              <a:rPr lang="en-US" dirty="0"/>
              <a:t>Note: the command line contains parameters referring to </a:t>
            </a:r>
            <a:r>
              <a:rPr lang="en-US" i="1" dirty="0"/>
              <a:t>keys</a:t>
            </a:r>
            <a:r>
              <a:rPr lang="en-US" dirty="0"/>
              <a:t> inside the </a:t>
            </a:r>
            <a:r>
              <a:rPr lang="en-US" dirty="0" err="1"/>
              <a:t>json</a:t>
            </a:r>
            <a:r>
              <a:rPr lang="en-US" dirty="0"/>
              <a:t> file, not to location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Copy and edit </a:t>
            </a:r>
            <a:r>
              <a:rPr lang="en-US" dirty="0" err="1"/>
              <a:t>config.json</a:t>
            </a:r>
            <a:r>
              <a:rPr lang="en-US" dirty="0"/>
              <a:t>: edit all paths to match your environment </a:t>
            </a:r>
          </a:p>
          <a:p>
            <a:pPr lvl="1"/>
            <a:r>
              <a:rPr lang="en-US" dirty="0"/>
              <a:t>see </a:t>
            </a:r>
            <a:r>
              <a:rPr lang="en-US" dirty="0">
                <a:hlinkClick r:id="rId4"/>
              </a:rPr>
              <a:t>paths</a:t>
            </a:r>
            <a:r>
              <a:rPr lang="en-US" dirty="0"/>
              <a:t> of the readme.md for details</a:t>
            </a:r>
          </a:p>
          <a:p>
            <a:pPr lvl="1"/>
            <a:r>
              <a:rPr lang="en-US" dirty="0"/>
              <a:t>Note: a simple </a:t>
            </a:r>
            <a:r>
              <a:rPr lang="en-US" dirty="0" err="1"/>
              <a:t>search&amp;replace</a:t>
            </a:r>
            <a:r>
              <a:rPr lang="en-US" dirty="0"/>
              <a:t> “/path/to” into “/work/</a:t>
            </a:r>
            <a:r>
              <a:rPr lang="en-US" dirty="0" err="1"/>
              <a:t>nnvc</a:t>
            </a:r>
            <a:r>
              <a:rPr lang="en-US" dirty="0"/>
              <a:t>” is usually enough</a:t>
            </a:r>
          </a:p>
          <a:p>
            <a:endParaRPr lang="en-US" dirty="0"/>
          </a:p>
          <a:p>
            <a:r>
              <a:rPr lang="en-US" dirty="0"/>
              <a:t>Build 2 versions of VTM (and set the correct paths in the </a:t>
            </a:r>
            <a:r>
              <a:rPr lang="en-US" dirty="0" err="1"/>
              <a:t>config.json</a:t>
            </a:r>
            <a:r>
              <a:rPr lang="en-US" dirty="0"/>
              <a:t>):</a:t>
            </a:r>
          </a:p>
          <a:p>
            <a:pPr lvl="1"/>
            <a:r>
              <a:rPr lang="en-US" dirty="0"/>
              <a:t>NNVC-5.0 for stage 1</a:t>
            </a:r>
          </a:p>
          <a:p>
            <a:pPr lvl="1"/>
            <a:r>
              <a:rPr lang="en-US" dirty="0"/>
              <a:t>NNVC-5.1 for later stages (use HEAD of VTM-11.0_nnvc until release)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085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21FD57-6FF7-4288-CA8F-DE6367E79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HOP training - Preparation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5E2094-0714-D3B4-EF6F-C315AA809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11353800" cy="47291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Dataset to use: described in JVET-AD2016</a:t>
            </a:r>
          </a:p>
          <a:p>
            <a:pPr lvl="1"/>
            <a:r>
              <a:rPr lang="en-US" dirty="0"/>
              <a:t>Div2k, BVI, TDV</a:t>
            </a:r>
          </a:p>
          <a:p>
            <a:pPr lvl="1"/>
            <a:r>
              <a:rPr lang="en-US" dirty="0"/>
              <a:t>Use original naming, directories etc.</a:t>
            </a:r>
          </a:p>
          <a:p>
            <a:pPr lvl="1"/>
            <a:endParaRPr lang="en-US" dirty="0"/>
          </a:p>
          <a:p>
            <a:r>
              <a:rPr lang="en-US" dirty="0"/>
              <a:t>Storage preparation:</a:t>
            </a:r>
          </a:p>
          <a:p>
            <a:pPr lvl="1"/>
            <a:r>
              <a:rPr lang="en-US" dirty="0"/>
              <a:t>If single storage, just edit all “/path/to” variables, if not, adapt paths individually</a:t>
            </a:r>
          </a:p>
          <a:p>
            <a:pPr lvl="1"/>
            <a:r>
              <a:rPr lang="en-US" dirty="0"/>
              <a:t>Needed space can be found in the readme.md</a:t>
            </a:r>
          </a:p>
          <a:p>
            <a:pPr lvl="1"/>
            <a:r>
              <a:rPr lang="en-US" dirty="0"/>
              <a:t>In readme, information on which data you can remove if you are short on storage</a:t>
            </a:r>
          </a:p>
          <a:p>
            <a:pPr lvl="1"/>
            <a:endParaRPr lang="en-US" dirty="0"/>
          </a:p>
          <a:p>
            <a:r>
              <a:rPr lang="en-US" dirty="0"/>
              <a:t>MD5sum: can be found on the wiki of the repository for now</a:t>
            </a:r>
          </a:p>
          <a:p>
            <a:pPr lvl="1"/>
            <a:r>
              <a:rPr lang="en-US" dirty="0" err="1"/>
              <a:t>json</a:t>
            </a:r>
            <a:r>
              <a:rPr lang="en-US" dirty="0"/>
              <a:t> files contains md5sum whenever possible</a:t>
            </a:r>
          </a:p>
          <a:p>
            <a:pPr lvl="1"/>
            <a:r>
              <a:rPr lang="en-US" dirty="0"/>
              <a:t>Additional md5 are given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450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21FD57-6FF7-4288-CA8F-DE6367E79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4715" y="880"/>
            <a:ext cx="1980849" cy="736904"/>
          </a:xfrm>
        </p:spPr>
        <p:txBody>
          <a:bodyPr/>
          <a:lstStyle/>
          <a:p>
            <a:r>
              <a:rPr lang="en-US" b="1" dirty="0"/>
              <a:t>Stage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5E2094-0714-D3B4-EF6F-C315AA809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" y="676275"/>
            <a:ext cx="5695950" cy="591502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Automatic: </a:t>
            </a:r>
          </a:p>
          <a:p>
            <a:pPr lvl="1"/>
            <a:r>
              <a:rPr lang="en-US" dirty="0"/>
              <a:t>I-A1</a:t>
            </a:r>
          </a:p>
          <a:p>
            <a:pPr lvl="1"/>
            <a:r>
              <a:rPr lang="en-US" dirty="0"/>
              <a:t>I-A2</a:t>
            </a:r>
          </a:p>
          <a:p>
            <a:r>
              <a:rPr lang="en-US" dirty="0"/>
              <a:t>Adapt to your cluster: I-A3</a:t>
            </a:r>
          </a:p>
          <a:p>
            <a:pPr lvl="1"/>
            <a:r>
              <a:rPr lang="en-US" dirty="0"/>
              <a:t>Ex with </a:t>
            </a:r>
            <a:r>
              <a:rPr lang="en-US" dirty="0" err="1"/>
              <a:t>slurm</a:t>
            </a:r>
            <a:r>
              <a:rPr lang="en-US" dirty="0"/>
              <a:t>:</a:t>
            </a:r>
          </a:p>
          <a:p>
            <a:pPr lvl="2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sbatch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–array=0-7999 ./go.sh</a:t>
            </a:r>
          </a:p>
          <a:p>
            <a:pPr lvl="2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go.sh:</a:t>
            </a:r>
          </a:p>
          <a:p>
            <a:pPr marL="914400" lvl="2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dirty="0">
              <a:cs typeface="Courier New" panose="02070309020205020404" pitchFamily="49" charset="0"/>
            </a:endParaRPr>
          </a:p>
          <a:p>
            <a:r>
              <a:rPr lang="en-US" dirty="0">
                <a:cs typeface="Courier New" panose="02070309020205020404" pitchFamily="49" charset="0"/>
              </a:rPr>
              <a:t>Automatic: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I-A4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I-A5</a:t>
            </a:r>
          </a:p>
          <a:p>
            <a:r>
              <a:rPr lang="en-US" dirty="0">
                <a:cs typeface="Courier New" panose="02070309020205020404" pitchFamily="49" charset="0"/>
              </a:rPr>
              <a:t>Adapt to you GPU: I-B1</a:t>
            </a:r>
          </a:p>
          <a:p>
            <a:r>
              <a:rPr lang="en-US" dirty="0">
                <a:cs typeface="Courier New" panose="02070309020205020404" pitchFamily="49" charset="0"/>
              </a:rPr>
              <a:t>Automatic: I-B2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82F47AD-56DB-B659-E155-F29F84D042DA}"/>
              </a:ext>
            </a:extLst>
          </p:cNvPr>
          <p:cNvSpPr/>
          <p:nvPr/>
        </p:nvSpPr>
        <p:spPr>
          <a:xfrm>
            <a:off x="5843587" y="513547"/>
            <a:ext cx="1833563" cy="4161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A1-Convert div2k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DA6E074-8E7D-1DEE-2E0C-4C481EF526AC}"/>
              </a:ext>
            </a:extLst>
          </p:cNvPr>
          <p:cNvSpPr/>
          <p:nvPr/>
        </p:nvSpPr>
        <p:spPr>
          <a:xfrm>
            <a:off x="5843586" y="1280506"/>
            <a:ext cx="1833563" cy="5750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A2-Create encoding scripts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AF55981-66B2-AA37-DDA8-15E013CA8A14}"/>
              </a:ext>
            </a:extLst>
          </p:cNvPr>
          <p:cNvSpPr/>
          <p:nvPr/>
        </p:nvSpPr>
        <p:spPr>
          <a:xfrm>
            <a:off x="5843585" y="2232965"/>
            <a:ext cx="1833563" cy="5379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A3-Encode /decode/dump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A18CEB9-9E0E-893A-05B6-AA58F42AF853}"/>
              </a:ext>
            </a:extLst>
          </p:cNvPr>
          <p:cNvSpPr/>
          <p:nvPr/>
        </p:nvSpPr>
        <p:spPr>
          <a:xfrm>
            <a:off x="5843582" y="4987030"/>
            <a:ext cx="1833563" cy="4490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B1-train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0BAF976-7FF6-ADC9-FE62-33800EDB6A90}"/>
              </a:ext>
            </a:extLst>
          </p:cNvPr>
          <p:cNvSpPr/>
          <p:nvPr/>
        </p:nvSpPr>
        <p:spPr>
          <a:xfrm>
            <a:off x="5843582" y="5834274"/>
            <a:ext cx="1833562" cy="40534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B2-convert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0150F69-8644-160E-8858-FC9CD26C9F6A}"/>
              </a:ext>
            </a:extLst>
          </p:cNvPr>
          <p:cNvSpPr txBox="1"/>
          <p:nvPr/>
        </p:nvSpPr>
        <p:spPr>
          <a:xfrm>
            <a:off x="6255538" y="-8786"/>
            <a:ext cx="100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STEPS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FBCB6088-F36A-22C5-350F-49A3A9CAF588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flipH="1">
            <a:off x="6760368" y="929675"/>
            <a:ext cx="1" cy="350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5B837030-CCAC-707E-514A-B8EE1E99F66E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 flipH="1">
            <a:off x="6760367" y="1855569"/>
            <a:ext cx="1" cy="377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82BF0376-D3C6-8F09-A54D-A2D26A453FFC}"/>
              </a:ext>
            </a:extLst>
          </p:cNvPr>
          <p:cNvCxnSpPr>
            <a:cxnSpLocks/>
            <a:stCxn id="7" idx="2"/>
            <a:endCxn id="21" idx="0"/>
          </p:cNvCxnSpPr>
          <p:nvPr/>
        </p:nvCxnSpPr>
        <p:spPr>
          <a:xfrm flipH="1">
            <a:off x="6760366" y="2770950"/>
            <a:ext cx="1" cy="2732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1E77CCA7-C33C-7009-43EF-6488A06AABB6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flipH="1">
            <a:off x="6760363" y="5436077"/>
            <a:ext cx="1" cy="398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33A74E4-D877-56B6-8027-9D850711152C}"/>
              </a:ext>
            </a:extLst>
          </p:cNvPr>
          <p:cNvSpPr txBox="1"/>
          <p:nvPr/>
        </p:nvSpPr>
        <p:spPr>
          <a:xfrm>
            <a:off x="641735" y="3441936"/>
            <a:ext cx="500539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#!/bin/bash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./encode_decode_div2k.sh $SLURM_ARRAY_TASK_ID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D734AB0-7444-98FD-AE41-1827EF74A763}"/>
              </a:ext>
            </a:extLst>
          </p:cNvPr>
          <p:cNvSpPr/>
          <p:nvPr/>
        </p:nvSpPr>
        <p:spPr>
          <a:xfrm>
            <a:off x="5843584" y="3044236"/>
            <a:ext cx="1833563" cy="5059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A4-Create dataset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40724B87-13A6-32CA-1FFE-F100C7F2AB56}"/>
              </a:ext>
            </a:extLst>
          </p:cNvPr>
          <p:cNvSpPr/>
          <p:nvPr/>
        </p:nvSpPr>
        <p:spPr>
          <a:xfrm>
            <a:off x="5843583" y="3937719"/>
            <a:ext cx="1833563" cy="5059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A5-offline dataset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xmlns="" id="{14232956-0697-4B9C-E679-7DB7C527D833}"/>
              </a:ext>
            </a:extLst>
          </p:cNvPr>
          <p:cNvCxnSpPr>
            <a:cxnSpLocks/>
            <a:stCxn id="21" idx="2"/>
            <a:endCxn id="40" idx="0"/>
          </p:cNvCxnSpPr>
          <p:nvPr/>
        </p:nvCxnSpPr>
        <p:spPr>
          <a:xfrm flipH="1">
            <a:off x="6760365" y="3550229"/>
            <a:ext cx="1" cy="3874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xmlns="" id="{C44EF5A6-1B02-DD63-D673-D44099A7063D}"/>
              </a:ext>
            </a:extLst>
          </p:cNvPr>
          <p:cNvCxnSpPr>
            <a:cxnSpLocks/>
            <a:stCxn id="40" idx="2"/>
            <a:endCxn id="8" idx="0"/>
          </p:cNvCxnSpPr>
          <p:nvPr/>
        </p:nvCxnSpPr>
        <p:spPr>
          <a:xfrm flipH="1">
            <a:off x="6760364" y="4443712"/>
            <a:ext cx="1" cy="5433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689E09DB-1D81-5204-8F50-131BA31BC6A6}"/>
              </a:ext>
            </a:extLst>
          </p:cNvPr>
          <p:cNvSpPr txBox="1"/>
          <p:nvPr/>
        </p:nvSpPr>
        <p:spPr>
          <a:xfrm>
            <a:off x="8363299" y="-8786"/>
            <a:ext cx="100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OUTPUT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03918F30-E69F-9087-1A95-DE972D57F101}"/>
              </a:ext>
            </a:extLst>
          </p:cNvPr>
          <p:cNvSpPr txBox="1"/>
          <p:nvPr/>
        </p:nvSpPr>
        <p:spPr>
          <a:xfrm>
            <a:off x="9840030" y="582669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yuv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/*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F3FD2939-E573-4F63-039F-A8A2889E8DE1}"/>
              </a:ext>
            </a:extLst>
          </p:cNvPr>
          <p:cNvSpPr txBox="1"/>
          <p:nvPr/>
        </p:nvSpPr>
        <p:spPr>
          <a:xfrm>
            <a:off x="9840028" y="1409450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encdec/*.sh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243EA2A5-33FD-346B-1BB5-BEFD2C037C60}"/>
              </a:ext>
            </a:extLst>
          </p:cNvPr>
          <p:cNvSpPr txBox="1"/>
          <p:nvPr/>
        </p:nvSpPr>
        <p:spPr>
          <a:xfrm>
            <a:off x="9840029" y="2051426"/>
            <a:ext cx="23519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/enc_div2k/*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/dec_div2k/*</a:t>
            </a:r>
          </a:p>
          <a:p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/dump_div2k/*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C1F52BD5-3F8E-1C3A-F84D-ED977DA8902F}"/>
              </a:ext>
            </a:extLst>
          </p:cNvPr>
          <p:cNvSpPr txBox="1"/>
          <p:nvPr/>
        </p:nvSpPr>
        <p:spPr>
          <a:xfrm>
            <a:off x="9830501" y="3289941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/*.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49A81F98-A62B-72B1-D713-2D5EF1388472}"/>
              </a:ext>
            </a:extLst>
          </p:cNvPr>
          <p:cNvSpPr txBox="1"/>
          <p:nvPr/>
        </p:nvSpPr>
        <p:spPr>
          <a:xfrm>
            <a:off x="9830500" y="4006049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dataset/*.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266C0A04-EC26-1851-EB1B-8FB88F121BFC}"/>
              </a:ext>
            </a:extLst>
          </p:cNvPr>
          <p:cNvSpPr txBox="1"/>
          <p:nvPr/>
        </p:nvSpPr>
        <p:spPr>
          <a:xfrm>
            <a:off x="9840028" y="4903777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train/*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3E66974B-FE35-18E9-62BA-AE218AD57F09}"/>
              </a:ext>
            </a:extLst>
          </p:cNvPr>
          <p:cNvSpPr txBox="1"/>
          <p:nvPr/>
        </p:nvSpPr>
        <p:spPr>
          <a:xfrm>
            <a:off x="9830497" y="5749498"/>
            <a:ext cx="22390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conversion/*.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sadl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2A9AABD2-5AD5-6E82-616A-BE86C58577FE}"/>
              </a:ext>
            </a:extLst>
          </p:cNvPr>
          <p:cNvSpPr txBox="1"/>
          <p:nvPr/>
        </p:nvSpPr>
        <p:spPr>
          <a:xfrm>
            <a:off x="10101966" y="0"/>
            <a:ext cx="130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LOCATION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14DFCF87-C536-3C0E-94E9-C56BF83DA58D}"/>
              </a:ext>
            </a:extLst>
          </p:cNvPr>
          <p:cNvCxnSpPr/>
          <p:nvPr/>
        </p:nvCxnSpPr>
        <p:spPr>
          <a:xfrm>
            <a:off x="7905750" y="96926"/>
            <a:ext cx="0" cy="6761074"/>
          </a:xfrm>
          <a:prstGeom prst="line">
            <a:avLst/>
          </a:prstGeom>
          <a:ln>
            <a:prstDash val="dash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xmlns="" id="{7878529E-2633-7398-08A8-F690AF92F58F}"/>
              </a:ext>
            </a:extLst>
          </p:cNvPr>
          <p:cNvCxnSpPr/>
          <p:nvPr/>
        </p:nvCxnSpPr>
        <p:spPr>
          <a:xfrm>
            <a:off x="9839325" y="46082"/>
            <a:ext cx="0" cy="6761074"/>
          </a:xfrm>
          <a:prstGeom prst="line">
            <a:avLst/>
          </a:prstGeom>
          <a:ln>
            <a:prstDash val="dash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3495F872-1311-651A-017E-05B22CBFACE8}"/>
              </a:ext>
            </a:extLst>
          </p:cNvPr>
          <p:cNvSpPr txBox="1"/>
          <p:nvPr/>
        </p:nvSpPr>
        <p:spPr>
          <a:xfrm>
            <a:off x="7927183" y="551891"/>
            <a:ext cx="16495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YUV files</a:t>
            </a:r>
          </a:p>
          <a:p>
            <a:endParaRPr lang="en-US" dirty="0"/>
          </a:p>
          <a:p>
            <a:r>
              <a:rPr lang="en-US" dirty="0"/>
              <a:t>Bash scripts to encode/decode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YUV, logs, dump</a:t>
            </a:r>
          </a:p>
          <a:p>
            <a:endParaRPr lang="en-US" dirty="0"/>
          </a:p>
          <a:p>
            <a:r>
              <a:rPr lang="en-US" dirty="0" err="1"/>
              <a:t>Json</a:t>
            </a:r>
            <a:r>
              <a:rPr lang="en-US" dirty="0"/>
              <a:t> dataset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Json+bin</a:t>
            </a:r>
            <a:r>
              <a:rPr lang="en-US" dirty="0"/>
              <a:t> dataset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model (</a:t>
            </a:r>
            <a:r>
              <a:rPr lang="en-US" dirty="0" err="1"/>
              <a:t>onnx</a:t>
            </a:r>
            <a:r>
              <a:rPr lang="en-US" dirty="0"/>
              <a:t>), logs</a:t>
            </a:r>
          </a:p>
          <a:p>
            <a:endParaRPr lang="en-US" dirty="0"/>
          </a:p>
          <a:p>
            <a:r>
              <a:rPr lang="en-US" dirty="0"/>
              <a:t>Model (</a:t>
            </a:r>
            <a:r>
              <a:rPr lang="en-US" dirty="0" err="1"/>
              <a:t>sadl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7192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21FD57-6FF7-4288-CA8F-DE6367E79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4542" y="9928"/>
            <a:ext cx="2578539" cy="736904"/>
          </a:xfrm>
        </p:spPr>
        <p:txBody>
          <a:bodyPr/>
          <a:lstStyle/>
          <a:p>
            <a:r>
              <a:rPr lang="en-US" b="1" dirty="0"/>
              <a:t>Stage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5E2094-0714-D3B4-EF6F-C315AA809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" y="676275"/>
            <a:ext cx="5695950" cy="5915025"/>
          </a:xfrm>
        </p:spPr>
        <p:txBody>
          <a:bodyPr>
            <a:normAutofit/>
          </a:bodyPr>
          <a:lstStyle/>
          <a:p>
            <a:r>
              <a:rPr lang="en-US" dirty="0"/>
              <a:t>Automatic: </a:t>
            </a:r>
          </a:p>
          <a:p>
            <a:pPr lvl="1"/>
            <a:r>
              <a:rPr lang="en-US" dirty="0"/>
              <a:t>II-A1</a:t>
            </a:r>
          </a:p>
          <a:p>
            <a:pPr lvl="1"/>
            <a:r>
              <a:rPr lang="en-US" dirty="0"/>
              <a:t>II-A2</a:t>
            </a:r>
          </a:p>
          <a:p>
            <a:r>
              <a:rPr lang="en-US" dirty="0"/>
              <a:t>Adapt to your cluster: II-A3</a:t>
            </a:r>
          </a:p>
          <a:p>
            <a:pPr lvl="1"/>
            <a:r>
              <a:rPr lang="en-US" dirty="0"/>
              <a:t>To do for all datasets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Careful: not the same NNVC!</a:t>
            </a:r>
          </a:p>
          <a:p>
            <a:r>
              <a:rPr lang="en-US" dirty="0">
                <a:cs typeface="Courier New" panose="02070309020205020404" pitchFamily="49" charset="0"/>
              </a:rPr>
              <a:t>Automatic: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II-A4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II-A5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Copy </a:t>
            </a:r>
            <a:r>
              <a:rPr lang="en-US" dirty="0" err="1">
                <a:cs typeface="Courier New" panose="02070309020205020404" pitchFamily="49" charset="0"/>
              </a:rPr>
              <a:t>json</a:t>
            </a:r>
            <a:r>
              <a:rPr lang="en-US" dirty="0">
                <a:cs typeface="Courier New" panose="02070309020205020404" pitchFamily="49" charset="0"/>
              </a:rPr>
              <a:t> div2k in dataset</a:t>
            </a:r>
          </a:p>
          <a:p>
            <a:r>
              <a:rPr lang="en-US" dirty="0">
                <a:cs typeface="Courier New" panose="02070309020205020404" pitchFamily="49" charset="0"/>
              </a:rPr>
              <a:t>Adapt to you GPU: II-B1</a:t>
            </a:r>
          </a:p>
          <a:p>
            <a:r>
              <a:rPr lang="en-US" dirty="0">
                <a:cs typeface="Courier New" panose="02070309020205020404" pitchFamily="49" charset="0"/>
              </a:rPr>
              <a:t>Automatic: II-B2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82F47AD-56DB-B659-E155-F29F84D042DA}"/>
              </a:ext>
            </a:extLst>
          </p:cNvPr>
          <p:cNvSpPr/>
          <p:nvPr/>
        </p:nvSpPr>
        <p:spPr>
          <a:xfrm>
            <a:off x="5843587" y="423918"/>
            <a:ext cx="1833563" cy="5750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A1-Convert </a:t>
            </a:r>
            <a:r>
              <a:rPr lang="en-US" dirty="0" err="1"/>
              <a:t>bvi</a:t>
            </a:r>
            <a:r>
              <a:rPr lang="en-US" dirty="0"/>
              <a:t>/</a:t>
            </a:r>
            <a:r>
              <a:rPr lang="en-US" dirty="0" err="1"/>
              <a:t>tvd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DA6E074-8E7D-1DEE-2E0C-4C481EF526AC}"/>
              </a:ext>
            </a:extLst>
          </p:cNvPr>
          <p:cNvSpPr/>
          <p:nvPr/>
        </p:nvSpPr>
        <p:spPr>
          <a:xfrm>
            <a:off x="5843586" y="1404331"/>
            <a:ext cx="1833563" cy="5750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A2-Create encoding scripts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AF55981-66B2-AA37-DDA8-15E013CA8A14}"/>
              </a:ext>
            </a:extLst>
          </p:cNvPr>
          <p:cNvSpPr/>
          <p:nvPr/>
        </p:nvSpPr>
        <p:spPr>
          <a:xfrm>
            <a:off x="5843585" y="2263221"/>
            <a:ext cx="1833563" cy="5379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A3-Encode /decode/dump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A18CEB9-9E0E-893A-05B6-AA58F42AF853}"/>
              </a:ext>
            </a:extLst>
          </p:cNvPr>
          <p:cNvSpPr/>
          <p:nvPr/>
        </p:nvSpPr>
        <p:spPr>
          <a:xfrm>
            <a:off x="5843582" y="5027602"/>
            <a:ext cx="1833563" cy="4490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B1-train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0BAF976-7FF6-ADC9-FE62-33800EDB6A90}"/>
              </a:ext>
            </a:extLst>
          </p:cNvPr>
          <p:cNvSpPr/>
          <p:nvPr/>
        </p:nvSpPr>
        <p:spPr>
          <a:xfrm>
            <a:off x="5843582" y="5958099"/>
            <a:ext cx="1833562" cy="40534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B2-convert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0150F69-8644-160E-8858-FC9CD26C9F6A}"/>
              </a:ext>
            </a:extLst>
          </p:cNvPr>
          <p:cNvSpPr txBox="1"/>
          <p:nvPr/>
        </p:nvSpPr>
        <p:spPr>
          <a:xfrm>
            <a:off x="6255538" y="-8786"/>
            <a:ext cx="100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STEPS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FBCB6088-F36A-22C5-350F-49A3A9CAF588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6760368" y="1053500"/>
            <a:ext cx="1" cy="350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5B837030-CCAC-707E-514A-B8EE1E99F66E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 flipH="1">
            <a:off x="6760367" y="1979394"/>
            <a:ext cx="1" cy="283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82BF0376-D3C6-8F09-A54D-A2D26A453FFC}"/>
              </a:ext>
            </a:extLst>
          </p:cNvPr>
          <p:cNvCxnSpPr>
            <a:cxnSpLocks/>
            <a:stCxn id="7" idx="2"/>
            <a:endCxn id="21" idx="0"/>
          </p:cNvCxnSpPr>
          <p:nvPr/>
        </p:nvCxnSpPr>
        <p:spPr>
          <a:xfrm flipH="1">
            <a:off x="6760366" y="2801206"/>
            <a:ext cx="1" cy="366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1E77CCA7-C33C-7009-43EF-6488A06AABB6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flipH="1">
            <a:off x="6760363" y="5476649"/>
            <a:ext cx="1" cy="481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D734AB0-7444-98FD-AE41-1827EF74A763}"/>
              </a:ext>
            </a:extLst>
          </p:cNvPr>
          <p:cNvSpPr/>
          <p:nvPr/>
        </p:nvSpPr>
        <p:spPr>
          <a:xfrm>
            <a:off x="5843584" y="3168061"/>
            <a:ext cx="1833563" cy="5059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A4-Create dataset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40724B87-13A6-32CA-1FFE-F100C7F2AB56}"/>
              </a:ext>
            </a:extLst>
          </p:cNvPr>
          <p:cNvSpPr/>
          <p:nvPr/>
        </p:nvSpPr>
        <p:spPr>
          <a:xfrm>
            <a:off x="5843583" y="4061544"/>
            <a:ext cx="1833563" cy="5059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A5-offline dataset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xmlns="" id="{14232956-0697-4B9C-E679-7DB7C527D833}"/>
              </a:ext>
            </a:extLst>
          </p:cNvPr>
          <p:cNvCxnSpPr>
            <a:cxnSpLocks/>
            <a:stCxn id="21" idx="2"/>
            <a:endCxn id="40" idx="0"/>
          </p:cNvCxnSpPr>
          <p:nvPr/>
        </p:nvCxnSpPr>
        <p:spPr>
          <a:xfrm flipH="1">
            <a:off x="6760365" y="3674054"/>
            <a:ext cx="1" cy="3874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xmlns="" id="{C44EF5A6-1B02-DD63-D673-D44099A7063D}"/>
              </a:ext>
            </a:extLst>
          </p:cNvPr>
          <p:cNvCxnSpPr>
            <a:cxnSpLocks/>
            <a:stCxn id="40" idx="2"/>
            <a:endCxn id="8" idx="0"/>
          </p:cNvCxnSpPr>
          <p:nvPr/>
        </p:nvCxnSpPr>
        <p:spPr>
          <a:xfrm flipH="1">
            <a:off x="6760364" y="4567537"/>
            <a:ext cx="1" cy="4600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689E09DB-1D81-5204-8F50-131BA31BC6A6}"/>
              </a:ext>
            </a:extLst>
          </p:cNvPr>
          <p:cNvSpPr txBox="1"/>
          <p:nvPr/>
        </p:nvSpPr>
        <p:spPr>
          <a:xfrm>
            <a:off x="8363299" y="-8786"/>
            <a:ext cx="100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OUTPUT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03918F30-E69F-9087-1A95-DE972D57F101}"/>
              </a:ext>
            </a:extLst>
          </p:cNvPr>
          <p:cNvSpPr txBox="1"/>
          <p:nvPr/>
        </p:nvSpPr>
        <p:spPr>
          <a:xfrm>
            <a:off x="9840030" y="582669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yuv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/*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F3FD2939-E573-4F63-039F-A8A2889E8DE1}"/>
              </a:ext>
            </a:extLst>
          </p:cNvPr>
          <p:cNvSpPr txBox="1"/>
          <p:nvPr/>
        </p:nvSpPr>
        <p:spPr>
          <a:xfrm>
            <a:off x="9840028" y="1409450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encdec/*.sh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243EA2A5-33FD-346B-1BB5-BEFD2C037C60}"/>
              </a:ext>
            </a:extLst>
          </p:cNvPr>
          <p:cNvSpPr txBox="1"/>
          <p:nvPr/>
        </p:nvSpPr>
        <p:spPr>
          <a:xfrm>
            <a:off x="9840029" y="2051426"/>
            <a:ext cx="23519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/enc_div2k/*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/dec_div2k/*</a:t>
            </a:r>
          </a:p>
          <a:p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/dump_div2k/*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C1F52BD5-3F8E-1C3A-F84D-ED977DA8902F}"/>
              </a:ext>
            </a:extLst>
          </p:cNvPr>
          <p:cNvSpPr txBox="1"/>
          <p:nvPr/>
        </p:nvSpPr>
        <p:spPr>
          <a:xfrm>
            <a:off x="9830501" y="3289941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/*.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49A81F98-A62B-72B1-D713-2D5EF1388472}"/>
              </a:ext>
            </a:extLst>
          </p:cNvPr>
          <p:cNvSpPr txBox="1"/>
          <p:nvPr/>
        </p:nvSpPr>
        <p:spPr>
          <a:xfrm>
            <a:off x="9830500" y="4006049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dataset/*.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266C0A04-EC26-1851-EB1B-8FB88F121BFC}"/>
              </a:ext>
            </a:extLst>
          </p:cNvPr>
          <p:cNvSpPr txBox="1"/>
          <p:nvPr/>
        </p:nvSpPr>
        <p:spPr>
          <a:xfrm>
            <a:off x="9848150" y="5098825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train/*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3E66974B-FE35-18E9-62BA-AE218AD57F09}"/>
              </a:ext>
            </a:extLst>
          </p:cNvPr>
          <p:cNvSpPr txBox="1"/>
          <p:nvPr/>
        </p:nvSpPr>
        <p:spPr>
          <a:xfrm>
            <a:off x="9848150" y="6055671"/>
            <a:ext cx="22390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conversion/*.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sadl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2A9AABD2-5AD5-6E82-616A-BE86C58577FE}"/>
              </a:ext>
            </a:extLst>
          </p:cNvPr>
          <p:cNvSpPr txBox="1"/>
          <p:nvPr/>
        </p:nvSpPr>
        <p:spPr>
          <a:xfrm>
            <a:off x="10101966" y="0"/>
            <a:ext cx="130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LOCATION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14DFCF87-C536-3C0E-94E9-C56BF83DA58D}"/>
              </a:ext>
            </a:extLst>
          </p:cNvPr>
          <p:cNvCxnSpPr/>
          <p:nvPr/>
        </p:nvCxnSpPr>
        <p:spPr>
          <a:xfrm>
            <a:off x="7905750" y="96926"/>
            <a:ext cx="0" cy="6761074"/>
          </a:xfrm>
          <a:prstGeom prst="line">
            <a:avLst/>
          </a:prstGeom>
          <a:ln>
            <a:prstDash val="dash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xmlns="" id="{7878529E-2633-7398-08A8-F690AF92F58F}"/>
              </a:ext>
            </a:extLst>
          </p:cNvPr>
          <p:cNvCxnSpPr/>
          <p:nvPr/>
        </p:nvCxnSpPr>
        <p:spPr>
          <a:xfrm>
            <a:off x="9839325" y="46082"/>
            <a:ext cx="0" cy="6761074"/>
          </a:xfrm>
          <a:prstGeom prst="line">
            <a:avLst/>
          </a:prstGeom>
          <a:ln>
            <a:prstDash val="dash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3495F872-1311-651A-017E-05B22CBFACE8}"/>
              </a:ext>
            </a:extLst>
          </p:cNvPr>
          <p:cNvSpPr txBox="1"/>
          <p:nvPr/>
        </p:nvSpPr>
        <p:spPr>
          <a:xfrm>
            <a:off x="7927183" y="551891"/>
            <a:ext cx="164950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YUV files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Bash scripts to encode/decode</a:t>
            </a:r>
          </a:p>
          <a:p>
            <a:endParaRPr lang="en-US" dirty="0"/>
          </a:p>
          <a:p>
            <a:r>
              <a:rPr lang="en-US" dirty="0"/>
              <a:t>YUV, logs, dump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Json</a:t>
            </a:r>
            <a:r>
              <a:rPr lang="en-US" dirty="0"/>
              <a:t> dataset</a:t>
            </a:r>
          </a:p>
          <a:p>
            <a:endParaRPr lang="en-US" dirty="0"/>
          </a:p>
          <a:p>
            <a:r>
              <a:rPr lang="en-US" dirty="0" err="1"/>
              <a:t>Json+bin</a:t>
            </a:r>
            <a:r>
              <a:rPr lang="en-US" dirty="0"/>
              <a:t> dataset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model (</a:t>
            </a:r>
            <a:r>
              <a:rPr lang="en-US" dirty="0" err="1"/>
              <a:t>onnx</a:t>
            </a:r>
            <a:r>
              <a:rPr lang="en-US" dirty="0"/>
              <a:t>), logs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Model (</a:t>
            </a:r>
            <a:r>
              <a:rPr lang="en-US" dirty="0" err="1"/>
              <a:t>sadl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52185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21FD57-6FF7-4288-CA8F-DE6367E79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4542" y="9928"/>
            <a:ext cx="2578539" cy="736904"/>
          </a:xfrm>
        </p:spPr>
        <p:txBody>
          <a:bodyPr/>
          <a:lstStyle/>
          <a:p>
            <a:r>
              <a:rPr lang="en-US" b="1" dirty="0"/>
              <a:t>Stage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5E2094-0714-D3B4-EF6F-C315AA809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" y="676275"/>
            <a:ext cx="5695950" cy="5915025"/>
          </a:xfrm>
        </p:spPr>
        <p:txBody>
          <a:bodyPr>
            <a:normAutofit/>
          </a:bodyPr>
          <a:lstStyle/>
          <a:p>
            <a:r>
              <a:rPr lang="en-US" dirty="0"/>
              <a:t>Automatic: </a:t>
            </a:r>
          </a:p>
          <a:p>
            <a:pPr lvl="1"/>
            <a:r>
              <a:rPr lang="en-US" dirty="0"/>
              <a:t>III-A-1</a:t>
            </a:r>
          </a:p>
          <a:p>
            <a:pPr lvl="1"/>
            <a:r>
              <a:rPr lang="en-US" dirty="0"/>
              <a:t>III-A-2</a:t>
            </a:r>
          </a:p>
          <a:p>
            <a:r>
              <a:rPr lang="en-US" dirty="0"/>
              <a:t>Adapt to your cluster: III-A-3</a:t>
            </a:r>
          </a:p>
          <a:p>
            <a:pPr lvl="1"/>
            <a:r>
              <a:rPr lang="en-US" dirty="0"/>
              <a:t>To do for all datasets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Careful: not the same NNVC!</a:t>
            </a:r>
          </a:p>
          <a:p>
            <a:r>
              <a:rPr lang="en-US" dirty="0">
                <a:cs typeface="Courier New" panose="02070309020205020404" pitchFamily="49" charset="0"/>
              </a:rPr>
              <a:t>Automatic: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III-A-4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III-A-5</a:t>
            </a:r>
          </a:p>
          <a:p>
            <a:pPr lvl="1"/>
            <a:r>
              <a:rPr lang="en-US" dirty="0">
                <a:cs typeface="Courier New" panose="02070309020205020404" pitchFamily="49" charset="0"/>
              </a:rPr>
              <a:t>Copy </a:t>
            </a:r>
            <a:r>
              <a:rPr lang="en-US" dirty="0" err="1">
                <a:cs typeface="Courier New" panose="02070309020205020404" pitchFamily="49" charset="0"/>
              </a:rPr>
              <a:t>json</a:t>
            </a:r>
            <a:r>
              <a:rPr lang="en-US" dirty="0">
                <a:cs typeface="Courier New" panose="02070309020205020404" pitchFamily="49" charset="0"/>
              </a:rPr>
              <a:t> div2k in dataset</a:t>
            </a:r>
          </a:p>
          <a:p>
            <a:r>
              <a:rPr lang="en-US" dirty="0">
                <a:cs typeface="Courier New" panose="02070309020205020404" pitchFamily="49" charset="0"/>
              </a:rPr>
              <a:t>Adapt to you GPU: III-B1</a:t>
            </a:r>
          </a:p>
          <a:p>
            <a:r>
              <a:rPr lang="en-US" dirty="0">
                <a:cs typeface="Courier New" panose="02070309020205020404" pitchFamily="49" charset="0"/>
              </a:rPr>
              <a:t>Automatic: III-B2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82F47AD-56DB-B659-E155-F29F84D042DA}"/>
              </a:ext>
            </a:extLst>
          </p:cNvPr>
          <p:cNvSpPr/>
          <p:nvPr/>
        </p:nvSpPr>
        <p:spPr>
          <a:xfrm>
            <a:off x="5843587" y="354612"/>
            <a:ext cx="1833563" cy="5750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A1-Convert </a:t>
            </a:r>
            <a:r>
              <a:rPr lang="en-US" dirty="0" err="1"/>
              <a:t>bvi</a:t>
            </a:r>
            <a:r>
              <a:rPr lang="en-US" dirty="0"/>
              <a:t>/</a:t>
            </a:r>
            <a:r>
              <a:rPr lang="en-US" dirty="0" err="1"/>
              <a:t>tvd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DA6E074-8E7D-1DEE-2E0C-4C481EF526AC}"/>
              </a:ext>
            </a:extLst>
          </p:cNvPr>
          <p:cNvSpPr/>
          <p:nvPr/>
        </p:nvSpPr>
        <p:spPr>
          <a:xfrm>
            <a:off x="5843586" y="1404331"/>
            <a:ext cx="1833563" cy="5750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A2-Create encoding scripts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AF55981-66B2-AA37-DDA8-15E013CA8A14}"/>
              </a:ext>
            </a:extLst>
          </p:cNvPr>
          <p:cNvSpPr/>
          <p:nvPr/>
        </p:nvSpPr>
        <p:spPr>
          <a:xfrm>
            <a:off x="5843585" y="2263221"/>
            <a:ext cx="1833563" cy="5379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A3-Encode /decode/dump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A18CEB9-9E0E-893A-05B6-AA58F42AF853}"/>
              </a:ext>
            </a:extLst>
          </p:cNvPr>
          <p:cNvSpPr/>
          <p:nvPr/>
        </p:nvSpPr>
        <p:spPr>
          <a:xfrm>
            <a:off x="5843582" y="5027602"/>
            <a:ext cx="1833563" cy="4490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B1-train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0BAF976-7FF6-ADC9-FE62-33800EDB6A90}"/>
              </a:ext>
            </a:extLst>
          </p:cNvPr>
          <p:cNvSpPr/>
          <p:nvPr/>
        </p:nvSpPr>
        <p:spPr>
          <a:xfrm>
            <a:off x="5843582" y="5958099"/>
            <a:ext cx="1833562" cy="40534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B2-convert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0150F69-8644-160E-8858-FC9CD26C9F6A}"/>
              </a:ext>
            </a:extLst>
          </p:cNvPr>
          <p:cNvSpPr txBox="1"/>
          <p:nvPr/>
        </p:nvSpPr>
        <p:spPr>
          <a:xfrm>
            <a:off x="6255538" y="-8786"/>
            <a:ext cx="100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STEPS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FBCB6088-F36A-22C5-350F-49A3A9CAF588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6760368" y="1053500"/>
            <a:ext cx="1" cy="350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5B837030-CCAC-707E-514A-B8EE1E99F66E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 flipH="1">
            <a:off x="6760367" y="1979394"/>
            <a:ext cx="1" cy="283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82BF0376-D3C6-8F09-A54D-A2D26A453FFC}"/>
              </a:ext>
            </a:extLst>
          </p:cNvPr>
          <p:cNvCxnSpPr>
            <a:cxnSpLocks/>
            <a:stCxn id="7" idx="2"/>
            <a:endCxn id="21" idx="0"/>
          </p:cNvCxnSpPr>
          <p:nvPr/>
        </p:nvCxnSpPr>
        <p:spPr>
          <a:xfrm flipH="1">
            <a:off x="6760366" y="2801206"/>
            <a:ext cx="1" cy="366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1E77CCA7-C33C-7009-43EF-6488A06AABB6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flipH="1">
            <a:off x="6760363" y="5476649"/>
            <a:ext cx="1" cy="481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D734AB0-7444-98FD-AE41-1827EF74A763}"/>
              </a:ext>
            </a:extLst>
          </p:cNvPr>
          <p:cNvSpPr/>
          <p:nvPr/>
        </p:nvSpPr>
        <p:spPr>
          <a:xfrm>
            <a:off x="5843584" y="3168061"/>
            <a:ext cx="1833563" cy="5059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A4-Create dataset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40724B87-13A6-32CA-1FFE-F100C7F2AB56}"/>
              </a:ext>
            </a:extLst>
          </p:cNvPr>
          <p:cNvSpPr/>
          <p:nvPr/>
        </p:nvSpPr>
        <p:spPr>
          <a:xfrm>
            <a:off x="5843583" y="4061544"/>
            <a:ext cx="1833563" cy="5059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A5-offline dataset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xmlns="" id="{14232956-0697-4B9C-E679-7DB7C527D833}"/>
              </a:ext>
            </a:extLst>
          </p:cNvPr>
          <p:cNvCxnSpPr>
            <a:cxnSpLocks/>
            <a:stCxn id="21" idx="2"/>
            <a:endCxn id="40" idx="0"/>
          </p:cNvCxnSpPr>
          <p:nvPr/>
        </p:nvCxnSpPr>
        <p:spPr>
          <a:xfrm flipH="1">
            <a:off x="6760365" y="3674054"/>
            <a:ext cx="1" cy="3874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xmlns="" id="{C44EF5A6-1B02-DD63-D673-D44099A7063D}"/>
              </a:ext>
            </a:extLst>
          </p:cNvPr>
          <p:cNvCxnSpPr>
            <a:cxnSpLocks/>
            <a:stCxn id="40" idx="2"/>
            <a:endCxn id="8" idx="0"/>
          </p:cNvCxnSpPr>
          <p:nvPr/>
        </p:nvCxnSpPr>
        <p:spPr>
          <a:xfrm flipH="1">
            <a:off x="6760364" y="4567537"/>
            <a:ext cx="1" cy="4600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689E09DB-1D81-5204-8F50-131BA31BC6A6}"/>
              </a:ext>
            </a:extLst>
          </p:cNvPr>
          <p:cNvSpPr txBox="1"/>
          <p:nvPr/>
        </p:nvSpPr>
        <p:spPr>
          <a:xfrm>
            <a:off x="8363299" y="-8786"/>
            <a:ext cx="100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OUTPUT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03918F30-E69F-9087-1A95-DE972D57F101}"/>
              </a:ext>
            </a:extLst>
          </p:cNvPr>
          <p:cNvSpPr txBox="1"/>
          <p:nvPr/>
        </p:nvSpPr>
        <p:spPr>
          <a:xfrm>
            <a:off x="9840030" y="582669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yuv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/*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F3FD2939-E573-4F63-039F-A8A2889E8DE1}"/>
              </a:ext>
            </a:extLst>
          </p:cNvPr>
          <p:cNvSpPr txBox="1"/>
          <p:nvPr/>
        </p:nvSpPr>
        <p:spPr>
          <a:xfrm>
            <a:off x="9840028" y="1409450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encdec/*.sh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243EA2A5-33FD-346B-1BB5-BEFD2C037C60}"/>
              </a:ext>
            </a:extLst>
          </p:cNvPr>
          <p:cNvSpPr txBox="1"/>
          <p:nvPr/>
        </p:nvSpPr>
        <p:spPr>
          <a:xfrm>
            <a:off x="9840029" y="2051426"/>
            <a:ext cx="23519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/enc_div2k/*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/dec_div2k/*</a:t>
            </a:r>
          </a:p>
          <a:p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/dump_div2k/*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C1F52BD5-3F8E-1C3A-F84D-ED977DA8902F}"/>
              </a:ext>
            </a:extLst>
          </p:cNvPr>
          <p:cNvSpPr txBox="1"/>
          <p:nvPr/>
        </p:nvSpPr>
        <p:spPr>
          <a:xfrm>
            <a:off x="9830501" y="3289941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encdec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/*.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49A81F98-A62B-72B1-D713-2D5EF1388472}"/>
              </a:ext>
            </a:extLst>
          </p:cNvPr>
          <p:cNvSpPr txBox="1"/>
          <p:nvPr/>
        </p:nvSpPr>
        <p:spPr>
          <a:xfrm>
            <a:off x="9830500" y="4006049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dataset/*.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266C0A04-EC26-1851-EB1B-8FB88F121BFC}"/>
              </a:ext>
            </a:extLst>
          </p:cNvPr>
          <p:cNvSpPr txBox="1"/>
          <p:nvPr/>
        </p:nvSpPr>
        <p:spPr>
          <a:xfrm>
            <a:off x="9848150" y="5098825"/>
            <a:ext cx="1828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train/*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3E66974B-FE35-18E9-62BA-AE218AD57F09}"/>
              </a:ext>
            </a:extLst>
          </p:cNvPr>
          <p:cNvSpPr txBox="1"/>
          <p:nvPr/>
        </p:nvSpPr>
        <p:spPr>
          <a:xfrm>
            <a:off x="9848150" y="6055671"/>
            <a:ext cx="22390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conversion/*.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sadl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2A9AABD2-5AD5-6E82-616A-BE86C58577FE}"/>
              </a:ext>
            </a:extLst>
          </p:cNvPr>
          <p:cNvSpPr txBox="1"/>
          <p:nvPr/>
        </p:nvSpPr>
        <p:spPr>
          <a:xfrm>
            <a:off x="10101966" y="0"/>
            <a:ext cx="130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LOCATION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14DFCF87-C536-3C0E-94E9-C56BF83DA58D}"/>
              </a:ext>
            </a:extLst>
          </p:cNvPr>
          <p:cNvCxnSpPr/>
          <p:nvPr/>
        </p:nvCxnSpPr>
        <p:spPr>
          <a:xfrm>
            <a:off x="7905750" y="96926"/>
            <a:ext cx="0" cy="6761074"/>
          </a:xfrm>
          <a:prstGeom prst="line">
            <a:avLst/>
          </a:prstGeom>
          <a:ln>
            <a:prstDash val="dash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xmlns="" id="{7878529E-2633-7398-08A8-F690AF92F58F}"/>
              </a:ext>
            </a:extLst>
          </p:cNvPr>
          <p:cNvCxnSpPr/>
          <p:nvPr/>
        </p:nvCxnSpPr>
        <p:spPr>
          <a:xfrm>
            <a:off x="9839325" y="46082"/>
            <a:ext cx="0" cy="6761074"/>
          </a:xfrm>
          <a:prstGeom prst="line">
            <a:avLst/>
          </a:prstGeom>
          <a:ln>
            <a:prstDash val="dash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3495F872-1311-651A-017E-05B22CBFACE8}"/>
              </a:ext>
            </a:extLst>
          </p:cNvPr>
          <p:cNvSpPr txBox="1"/>
          <p:nvPr/>
        </p:nvSpPr>
        <p:spPr>
          <a:xfrm>
            <a:off x="7927183" y="551891"/>
            <a:ext cx="164950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YUV files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Bash scripts to encode/decode</a:t>
            </a:r>
          </a:p>
          <a:p>
            <a:endParaRPr lang="en-US" dirty="0"/>
          </a:p>
          <a:p>
            <a:r>
              <a:rPr lang="en-US" dirty="0"/>
              <a:t>YUV, logs, dump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Json</a:t>
            </a:r>
            <a:r>
              <a:rPr lang="en-US" dirty="0"/>
              <a:t> dataset</a:t>
            </a:r>
          </a:p>
          <a:p>
            <a:endParaRPr lang="en-US" dirty="0"/>
          </a:p>
          <a:p>
            <a:r>
              <a:rPr lang="en-US" dirty="0" err="1"/>
              <a:t>Json+bin</a:t>
            </a:r>
            <a:r>
              <a:rPr lang="en-US" dirty="0"/>
              <a:t> dataset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model (</a:t>
            </a:r>
            <a:r>
              <a:rPr lang="en-US" dirty="0" err="1"/>
              <a:t>onnx</a:t>
            </a:r>
            <a:r>
              <a:rPr lang="en-US" dirty="0"/>
              <a:t>), logs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Model (</a:t>
            </a:r>
            <a:r>
              <a:rPr lang="en-US" dirty="0" err="1"/>
              <a:t>sadl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55144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21FD57-6FF7-4288-CA8F-DE6367E79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HOP training – Current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5E2094-0714-D3B4-EF6F-C315AA809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11353800" cy="4729163"/>
          </a:xfrm>
        </p:spPr>
        <p:txBody>
          <a:bodyPr>
            <a:normAutofit/>
          </a:bodyPr>
          <a:lstStyle/>
          <a:p>
            <a:r>
              <a:rPr lang="en-US" dirty="0"/>
              <a:t>Please use HEAD of VTM-11.0_nnvc</a:t>
            </a:r>
          </a:p>
          <a:p>
            <a:r>
              <a:rPr lang="en-US" dirty="0"/>
              <a:t>Training parameters:</a:t>
            </a:r>
          </a:p>
          <a:p>
            <a:pPr lvl="1"/>
            <a:r>
              <a:rPr lang="en-US" dirty="0"/>
              <a:t>For stage1, number of epochs was changed (40 to 30) to target ~10 days on a A100</a:t>
            </a:r>
          </a:p>
          <a:p>
            <a:pPr lvl="1"/>
            <a:r>
              <a:rPr lang="en-US" dirty="0"/>
              <a:t>For stage2/3, we target 10 days on a A100 (20 epochs)</a:t>
            </a:r>
          </a:p>
          <a:p>
            <a:pPr lvl="1"/>
            <a:r>
              <a:rPr lang="en-US" dirty="0"/>
              <a:t>“fast” training files is provided (used for debugging)</a:t>
            </a:r>
          </a:p>
          <a:p>
            <a:pPr lvl="1"/>
            <a:r>
              <a:rPr lang="en-US" dirty="0"/>
              <a:t>Currently, hyper-parameters are tuned without validation</a:t>
            </a:r>
          </a:p>
        </p:txBody>
      </p:sp>
    </p:spTree>
    <p:extLst>
      <p:ext uri="{BB962C8B-B14F-4D97-AF65-F5344CB8AC3E}">
        <p14:creationId xmlns:p14="http://schemas.microsoft.com/office/powerpoint/2010/main" val="3836086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21FD57-6FF7-4288-CA8F-DE6367E79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7001"/>
            <a:ext cx="10515600" cy="787400"/>
          </a:xfrm>
        </p:spPr>
        <p:txBody>
          <a:bodyPr/>
          <a:lstStyle/>
          <a:p>
            <a:r>
              <a:rPr lang="en-US" dirty="0"/>
              <a:t>NNVC HOP training – Current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5E2094-0714-D3B4-EF6F-C315AA809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551" y="1447800"/>
            <a:ext cx="10001250" cy="519269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Franck:</a:t>
            </a:r>
          </a:p>
          <a:p>
            <a:pPr lvl="1"/>
            <a:r>
              <a:rPr lang="en-US" dirty="0"/>
              <a:t>Validate the whole pipeline with a mock dataset and config (script can be shared)</a:t>
            </a:r>
          </a:p>
          <a:p>
            <a:pPr lvl="1"/>
            <a:r>
              <a:rPr lang="en-US" dirty="0"/>
              <a:t>Started stage1 training 40 epochs on slow (V100) machine (current:19, still decreasing))</a:t>
            </a:r>
          </a:p>
          <a:p>
            <a:pPr lvl="1"/>
            <a:r>
              <a:rPr lang="en-US" dirty="0"/>
              <a:t>Extracted epoch9 model to start stage2 for validation</a:t>
            </a:r>
          </a:p>
          <a:p>
            <a:pPr lvl="1"/>
            <a:r>
              <a:rPr lang="en-US" dirty="0"/>
              <a:t>Finished “fast” training to be ahead of issues (using _</a:t>
            </a:r>
            <a:r>
              <a:rPr lang="en-US" dirty="0" err="1"/>
              <a:t>fast.json</a:t>
            </a:r>
            <a:r>
              <a:rPr lang="en-US" dirty="0"/>
              <a:t>)</a:t>
            </a:r>
          </a:p>
          <a:p>
            <a:r>
              <a:rPr lang="en-US" dirty="0"/>
              <a:t>Yue:</a:t>
            </a:r>
          </a:p>
          <a:p>
            <a:pPr lvl="1"/>
            <a:r>
              <a:rPr lang="en-US" altLang="zh-CN" dirty="0"/>
              <a:t>Started stage1 training for normal mode on A100 (current:28/40, still decreasing))</a:t>
            </a:r>
            <a:endParaRPr lang="en-US" dirty="0"/>
          </a:p>
          <a:p>
            <a:r>
              <a:rPr lang="en-US" dirty="0" err="1"/>
              <a:t>Liqiang</a:t>
            </a:r>
            <a:r>
              <a:rPr lang="en-US" dirty="0"/>
              <a:t>:</a:t>
            </a:r>
          </a:p>
          <a:p>
            <a:pPr lvl="1"/>
            <a:r>
              <a:rPr lang="en-US" altLang="zh-CN" dirty="0">
                <a:solidFill>
                  <a:schemeClr val="accent1"/>
                </a:solidFill>
              </a:rPr>
              <a:t>Started stage1 training for normal mode on A100 </a:t>
            </a:r>
            <a:r>
              <a:rPr lang="en-US" altLang="zh-CN" dirty="0"/>
              <a:t>(current:23/30, still decreasing))</a:t>
            </a:r>
          </a:p>
          <a:p>
            <a:pPr lvl="1"/>
            <a:r>
              <a:rPr lang="en-US" altLang="zh-CN" dirty="0"/>
              <a:t>Started stage1 training for fast mode on A100 (current:9/12, still decreasing))</a:t>
            </a:r>
            <a:endParaRPr lang="en-US" dirty="0"/>
          </a:p>
          <a:p>
            <a:r>
              <a:rPr lang="en-US" dirty="0"/>
              <a:t>Sam: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Completed stage 1 training for normal mode on A100</a:t>
            </a:r>
          </a:p>
          <a:p>
            <a:pPr lvl="2"/>
            <a:r>
              <a:rPr lang="en-US" dirty="0"/>
              <a:t>Preliminary inference results in AI, RA configuration</a:t>
            </a:r>
          </a:p>
          <a:p>
            <a:r>
              <a:rPr lang="en-US" dirty="0" err="1"/>
              <a:t>Xie</a:t>
            </a:r>
            <a:r>
              <a:rPr lang="en-US" dirty="0"/>
              <a:t>: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sz="2400" dirty="0"/>
              <a:t>Started stage1 training for normal mode on V100 (current:19/40, still decreasing))</a:t>
            </a:r>
            <a:endParaRPr lang="en-US" sz="2400" dirty="0"/>
          </a:p>
          <a:p>
            <a:r>
              <a:rPr lang="en-US" dirty="0"/>
              <a:t>Jay:</a:t>
            </a:r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FDA38E4-6649-A454-626B-ACCC76FF77C2}"/>
              </a:ext>
            </a:extLst>
          </p:cNvPr>
          <p:cNvSpPr txBox="1"/>
          <p:nvPr/>
        </p:nvSpPr>
        <p:spPr>
          <a:xfrm>
            <a:off x="10648951" y="5247590"/>
            <a:ext cx="106679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Official in blue</a:t>
            </a:r>
          </a:p>
        </p:txBody>
      </p:sp>
    </p:spTree>
    <p:extLst>
      <p:ext uri="{BB962C8B-B14F-4D97-AF65-F5344CB8AC3E}">
        <p14:creationId xmlns:p14="http://schemas.microsoft.com/office/powerpoint/2010/main" val="331269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21FD57-6FF7-4288-CA8F-DE6367E79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62025"/>
          </a:xfrm>
        </p:spPr>
        <p:txBody>
          <a:bodyPr>
            <a:normAutofit fontScale="90000"/>
          </a:bodyPr>
          <a:lstStyle/>
          <a:p>
            <a:r>
              <a:rPr lang="en-US" dirty="0"/>
              <a:t>NNVC HOP training – Stage 1 Training 40 epochs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17B2DA2-EA9C-6F51-5BC6-BDB47DB2D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09775"/>
            <a:ext cx="11887200" cy="302895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1FC29AE6-53FC-966D-36BC-0BCC50DA0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5432" y="1495421"/>
            <a:ext cx="1438272" cy="476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700" b="1" dirty="0"/>
              <a:t>AI</a:t>
            </a:r>
            <a:r>
              <a:rPr lang="en-US" sz="1700" dirty="0"/>
              <a:t> -8.827%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2C9D18DB-E084-A822-E598-332CFF8CD7C2}"/>
              </a:ext>
            </a:extLst>
          </p:cNvPr>
          <p:cNvCxnSpPr/>
          <p:nvPr/>
        </p:nvCxnSpPr>
        <p:spPr>
          <a:xfrm>
            <a:off x="5943600" y="1833562"/>
            <a:ext cx="0" cy="3381375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xmlns="" id="{6BA781A1-305E-8137-02C1-A2022B110279}"/>
              </a:ext>
            </a:extLst>
          </p:cNvPr>
          <p:cNvSpPr txBox="1">
            <a:spLocks/>
          </p:cNvSpPr>
          <p:nvPr/>
        </p:nvSpPr>
        <p:spPr>
          <a:xfrm>
            <a:off x="228600" y="962025"/>
            <a:ext cx="1676400" cy="45243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Class D only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xmlns="" id="{9F0D7854-54E4-79A4-5E36-DDDE1FC0AD17}"/>
              </a:ext>
            </a:extLst>
          </p:cNvPr>
          <p:cNvSpPr txBox="1">
            <a:spLocks/>
          </p:cNvSpPr>
          <p:nvPr/>
        </p:nvSpPr>
        <p:spPr>
          <a:xfrm>
            <a:off x="5355432" y="5286377"/>
            <a:ext cx="1633536" cy="7905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/>
              <a:t>RA(I)</a:t>
            </a:r>
            <a:r>
              <a:rPr lang="en-US" sz="2000" dirty="0"/>
              <a:t>    -3.481%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/>
              <a:t>RA(all)</a:t>
            </a:r>
            <a:r>
              <a:rPr lang="en-US" sz="2000" dirty="0"/>
              <a:t> -6.915%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1FC7EEB8-A0F5-67AF-0773-267081C3A348}"/>
              </a:ext>
            </a:extLst>
          </p:cNvPr>
          <p:cNvCxnSpPr/>
          <p:nvPr/>
        </p:nvCxnSpPr>
        <p:spPr>
          <a:xfrm>
            <a:off x="7324725" y="1847847"/>
            <a:ext cx="0" cy="3381375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xmlns="" id="{44F76D8E-B1CA-B521-EA8A-B888F5CE5483}"/>
              </a:ext>
            </a:extLst>
          </p:cNvPr>
          <p:cNvSpPr txBox="1">
            <a:spLocks/>
          </p:cNvSpPr>
          <p:nvPr/>
        </p:nvSpPr>
        <p:spPr>
          <a:xfrm>
            <a:off x="6988968" y="5334000"/>
            <a:ext cx="1633536" cy="7905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/>
              <a:t>RA(I)   </a:t>
            </a:r>
            <a:r>
              <a:rPr lang="en-US" sz="2000" dirty="0"/>
              <a:t> -3.641%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/>
              <a:t>RA(all)</a:t>
            </a:r>
            <a:r>
              <a:rPr lang="en-US" sz="2000" dirty="0"/>
              <a:t> -7.024%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xmlns="" id="{17FD4706-64A5-1AD9-C22F-411A9D45533C}"/>
              </a:ext>
            </a:extLst>
          </p:cNvPr>
          <p:cNvSpPr txBox="1">
            <a:spLocks/>
          </p:cNvSpPr>
          <p:nvPr/>
        </p:nvSpPr>
        <p:spPr>
          <a:xfrm>
            <a:off x="6869907" y="1514472"/>
            <a:ext cx="1216816" cy="476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700" b="1" dirty="0"/>
              <a:t>AI</a:t>
            </a:r>
            <a:r>
              <a:rPr lang="en-US" sz="1700" dirty="0"/>
              <a:t> -9.118%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380A21DD-37EE-EE35-BBA5-6C29285A2C90}"/>
              </a:ext>
            </a:extLst>
          </p:cNvPr>
          <p:cNvCxnSpPr/>
          <p:nvPr/>
        </p:nvCxnSpPr>
        <p:spPr>
          <a:xfrm>
            <a:off x="10601325" y="1833562"/>
            <a:ext cx="0" cy="3381375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Content Placeholder 6">
            <a:extLst>
              <a:ext uri="{FF2B5EF4-FFF2-40B4-BE49-F238E27FC236}">
                <a16:creationId xmlns:a16="http://schemas.microsoft.com/office/drawing/2014/main" xmlns="" id="{A0A116EC-7F95-976B-0A46-E8E4ACD65E31}"/>
              </a:ext>
            </a:extLst>
          </p:cNvPr>
          <p:cNvSpPr txBox="1">
            <a:spLocks/>
          </p:cNvSpPr>
          <p:nvPr/>
        </p:nvSpPr>
        <p:spPr>
          <a:xfrm>
            <a:off x="9992917" y="1514469"/>
            <a:ext cx="1216816" cy="476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700" b="1" dirty="0"/>
              <a:t>AI</a:t>
            </a:r>
            <a:r>
              <a:rPr lang="en-US" sz="1700" dirty="0"/>
              <a:t> -9.057%</a:t>
            </a:r>
          </a:p>
        </p:txBody>
      </p:sp>
      <p:sp>
        <p:nvSpPr>
          <p:cNvPr id="17" name="Content Placeholder 6">
            <a:extLst>
              <a:ext uri="{FF2B5EF4-FFF2-40B4-BE49-F238E27FC236}">
                <a16:creationId xmlns:a16="http://schemas.microsoft.com/office/drawing/2014/main" xmlns="" id="{395E239E-C214-36C0-A9D2-284F93449DDB}"/>
              </a:ext>
            </a:extLst>
          </p:cNvPr>
          <p:cNvSpPr txBox="1">
            <a:spLocks/>
          </p:cNvSpPr>
          <p:nvPr/>
        </p:nvSpPr>
        <p:spPr>
          <a:xfrm>
            <a:off x="9992917" y="5286376"/>
            <a:ext cx="1633536" cy="7905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/>
              <a:t>RA(I)    </a:t>
            </a:r>
            <a:r>
              <a:rPr lang="en-US" sz="2000" dirty="0"/>
              <a:t>-3.452%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/>
              <a:t>RA(all)</a:t>
            </a:r>
            <a:r>
              <a:rPr lang="en-US" sz="2000" dirty="0"/>
              <a:t> -6.583%</a:t>
            </a:r>
          </a:p>
        </p:txBody>
      </p:sp>
      <p:sp>
        <p:nvSpPr>
          <p:cNvPr id="21" name="Content Placeholder 6">
            <a:extLst>
              <a:ext uri="{FF2B5EF4-FFF2-40B4-BE49-F238E27FC236}">
                <a16:creationId xmlns:a16="http://schemas.microsoft.com/office/drawing/2014/main" xmlns="" id="{55050D82-CED7-FA56-3686-D1C97F485C9E}"/>
              </a:ext>
            </a:extLst>
          </p:cNvPr>
          <p:cNvSpPr txBox="1">
            <a:spLocks/>
          </p:cNvSpPr>
          <p:nvPr/>
        </p:nvSpPr>
        <p:spPr>
          <a:xfrm>
            <a:off x="2113361" y="876300"/>
            <a:ext cx="2525313" cy="400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7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417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tailEnd type="triangle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845</Words>
  <Application>Microsoft Office PowerPoint</Application>
  <PresentationFormat>Widescreen</PresentationFormat>
  <Paragraphs>221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等线</vt:lpstr>
      <vt:lpstr>Office Theme</vt:lpstr>
      <vt:lpstr>HOP training overview</vt:lpstr>
      <vt:lpstr>NNVC HOP training – Preparation</vt:lpstr>
      <vt:lpstr>NNVC HOP training - Preparation</vt:lpstr>
      <vt:lpstr>Stage I</vt:lpstr>
      <vt:lpstr>Stage II</vt:lpstr>
      <vt:lpstr>Stage III</vt:lpstr>
      <vt:lpstr>NNVC HOP training – Current state</vt:lpstr>
      <vt:lpstr>NNVC HOP training – Current state</vt:lpstr>
      <vt:lpstr>NNVC HOP training – Stage 1 Training 40 epochs</vt:lpstr>
      <vt:lpstr>NNVC HOP training – Training 12 epochs (fast)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HOP training overview</dc:title>
  <dc:creator>Franck Galpin</dc:creator>
  <cp:lastModifiedBy>Elena Alshina</cp:lastModifiedBy>
  <cp:revision>16</cp:revision>
  <dcterms:created xsi:type="dcterms:W3CDTF">2023-06-12T13:52:12Z</dcterms:created>
  <dcterms:modified xsi:type="dcterms:W3CDTF">2023-06-14T15:27:00Z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1686756029</vt:lpwstr>
  </property>
</Properties>
</file>