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10" r:id="rId3"/>
    <p:sldId id="336" r:id="rId4"/>
    <p:sldId id="313" r:id="rId5"/>
    <p:sldId id="335" r:id="rId6"/>
    <p:sldId id="312" r:id="rId7"/>
    <p:sldId id="311" r:id="rId8"/>
    <p:sldId id="334" r:id="rId9"/>
    <p:sldId id="338" r:id="rId10"/>
    <p:sldId id="315" r:id="rId11"/>
    <p:sldId id="322" r:id="rId12"/>
    <p:sldId id="333" r:id="rId13"/>
    <p:sldId id="339" r:id="rId14"/>
    <p:sldId id="324" r:id="rId15"/>
    <p:sldId id="328" r:id="rId16"/>
    <p:sldId id="329" r:id="rId17"/>
    <p:sldId id="341" r:id="rId18"/>
    <p:sldId id="330" r:id="rId19"/>
    <p:sldId id="342" r:id="rId20"/>
    <p:sldId id="331" r:id="rId21"/>
    <p:sldId id="332"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4" autoAdjust="0"/>
    <p:restoredTop sz="94660"/>
  </p:normalViewPr>
  <p:slideViewPr>
    <p:cSldViewPr snapToGrid="0">
      <p:cViewPr varScale="1">
        <p:scale>
          <a:sx n="113" d="100"/>
          <a:sy n="113" d="100"/>
        </p:scale>
        <p:origin x="51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EEFF921-9474-4F9D-BAE9-5B54DE42DDF8}" type="datetimeFigureOut">
              <a:rPr lang="en-US" smtClean="0"/>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26232327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FF921-9474-4F9D-BAE9-5B54DE42DDF8}" type="datetimeFigureOut">
              <a:rPr lang="en-US" smtClean="0"/>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3233871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FF921-9474-4F9D-BAE9-5B54DE42DDF8}" type="datetimeFigureOut">
              <a:rPr lang="en-US" smtClean="0"/>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2031073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FF921-9474-4F9D-BAE9-5B54DE42DDF8}" type="datetimeFigureOut">
              <a:rPr lang="en-US" smtClean="0"/>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3167478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EEFF921-9474-4F9D-BAE9-5B54DE42DDF8}" type="datetimeFigureOut">
              <a:rPr lang="en-US" smtClean="0"/>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2716953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EEFF921-9474-4F9D-BAE9-5B54DE42DDF8}" type="datetimeFigureOut">
              <a:rPr lang="en-US" smtClean="0"/>
              <a:t>7/11/2023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9138007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EEFF921-9474-4F9D-BAE9-5B54DE42DDF8}" type="datetimeFigureOut">
              <a:rPr lang="en-US" smtClean="0"/>
              <a:t>7/11/2023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1413953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EEFF921-9474-4F9D-BAE9-5B54DE42DDF8}" type="datetimeFigureOut">
              <a:rPr lang="en-US" smtClean="0"/>
              <a:t>7/11/2023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3586356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FF921-9474-4F9D-BAE9-5B54DE42DDF8}" type="datetimeFigureOut">
              <a:rPr lang="en-US" smtClean="0"/>
              <a:t>7/11/2023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2282983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EFF921-9474-4F9D-BAE9-5B54DE42DDF8}" type="datetimeFigureOut">
              <a:rPr lang="en-US" smtClean="0"/>
              <a:t>7/11/2023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2167735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EFF921-9474-4F9D-BAE9-5B54DE42DDF8}" type="datetimeFigureOut">
              <a:rPr lang="en-US" smtClean="0"/>
              <a:t>7/11/2023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D8A22B-BCE8-4AEC-BBD2-4337C42B9CDF}" type="slidenum">
              <a:rPr lang="en-US" smtClean="0"/>
              <a:t>‹#›</a:t>
            </a:fld>
            <a:endParaRPr lang="en-US"/>
          </a:p>
        </p:txBody>
      </p:sp>
    </p:spTree>
    <p:extLst>
      <p:ext uri="{BB962C8B-B14F-4D97-AF65-F5344CB8AC3E}">
        <p14:creationId xmlns:p14="http://schemas.microsoft.com/office/powerpoint/2010/main" val="1646265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EFF921-9474-4F9D-BAE9-5B54DE42DDF8}" type="datetimeFigureOut">
              <a:rPr lang="en-US" smtClean="0"/>
              <a:t>7/11/2023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D8A22B-BCE8-4AEC-BBD2-4337C42B9CDF}" type="slidenum">
              <a:rPr lang="en-US" smtClean="0"/>
              <a:t>‹#›</a:t>
            </a:fld>
            <a:endParaRPr lang="en-US"/>
          </a:p>
        </p:txBody>
      </p:sp>
    </p:spTree>
    <p:extLst>
      <p:ext uri="{BB962C8B-B14F-4D97-AF65-F5344CB8AC3E}">
        <p14:creationId xmlns:p14="http://schemas.microsoft.com/office/powerpoint/2010/main" val="22490220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hyperlink" Target="https://jvet-experts.org/doc_end_user/current_document.php?id=13146" TargetMode="External"/><Relationship Id="rId3" Type="http://schemas.openxmlformats.org/officeDocument/2006/relationships/hyperlink" Target="https://jvet-experts.org/doc_end_user/current_document.php?id=13154" TargetMode="External"/><Relationship Id="rId7" Type="http://schemas.openxmlformats.org/officeDocument/2006/relationships/hyperlink" Target="https://jvet-experts.org/doc_end_user/current_document.php?id=13015" TargetMode="External"/><Relationship Id="rId12" Type="http://schemas.openxmlformats.org/officeDocument/2006/relationships/hyperlink" Target="https://jvet-experts.org/doc_end_user/current_document.php?id=13107" TargetMode="External"/><Relationship Id="rId2" Type="http://schemas.openxmlformats.org/officeDocument/2006/relationships/hyperlink" Target="https://jvet-experts.org/doc_end_user/current_document.php?id=12944" TargetMode="External"/><Relationship Id="rId1" Type="http://schemas.openxmlformats.org/officeDocument/2006/relationships/slideLayout" Target="../slideLayouts/slideLayout2.xml"/><Relationship Id="rId6" Type="http://schemas.openxmlformats.org/officeDocument/2006/relationships/hyperlink" Target="https://jvet-experts.org/doc_end_user/current_document.php?id=12708" TargetMode="External"/><Relationship Id="rId11" Type="http://schemas.openxmlformats.org/officeDocument/2006/relationships/hyperlink" Target="https://jvet-experts.org/index.php" TargetMode="External"/><Relationship Id="rId5" Type="http://schemas.openxmlformats.org/officeDocument/2006/relationships/hyperlink" Target="https://jvet-experts.org/doc_end_user/current_document.php?id=13123" TargetMode="External"/><Relationship Id="rId10" Type="http://schemas.openxmlformats.org/officeDocument/2006/relationships/hyperlink" Target="https://jvet-experts.org/doc_end_user/current_document.php?id=13060" TargetMode="External"/><Relationship Id="rId4" Type="http://schemas.openxmlformats.org/officeDocument/2006/relationships/hyperlink" Target="https://jvet-experts.org/doc_end_user/current_document.php?id=13127" TargetMode="External"/><Relationship Id="rId9" Type="http://schemas.openxmlformats.org/officeDocument/2006/relationships/hyperlink" Target="https://jvet-experts.org/doc_end_user/current_document.php?id=13128"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800" b="1" dirty="0"/>
              <a:t>EE1: Summary report of exploration experiment on neural network-based video coding</a:t>
            </a:r>
            <a:endParaRPr lang="en-US" sz="4800" dirty="0"/>
          </a:p>
        </p:txBody>
      </p:sp>
      <p:sp>
        <p:nvSpPr>
          <p:cNvPr id="3" name="Subtitle 2"/>
          <p:cNvSpPr>
            <a:spLocks noGrp="1"/>
          </p:cNvSpPr>
          <p:nvPr>
            <p:ph type="subTitle" idx="1"/>
          </p:nvPr>
        </p:nvSpPr>
        <p:spPr/>
        <p:txBody>
          <a:bodyPr/>
          <a:lstStyle/>
          <a:p>
            <a:r>
              <a:rPr lang="en-US" dirty="0"/>
              <a:t>E. Alshina, F. Galpin, Y. Li, D. Rusanovskyy, M. Santamaria, J. </a:t>
            </a:r>
            <a:r>
              <a:rPr lang="de-DE" dirty="0"/>
              <a:t>Ström, L. Wang and Z. Xie</a:t>
            </a:r>
            <a:endParaRPr lang="en-US" dirty="0"/>
          </a:p>
        </p:txBody>
      </p:sp>
    </p:spTree>
    <p:extLst>
      <p:ext uri="{BB962C8B-B14F-4D97-AF65-F5344CB8AC3E}">
        <p14:creationId xmlns:p14="http://schemas.microsoft.com/office/powerpoint/2010/main" val="24506642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496" y="1177767"/>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[3]</a:t>
            </a:r>
          </a:p>
        </p:txBody>
      </p:sp>
      <p:sp>
        <p:nvSpPr>
          <p:cNvPr id="5" name="Rectangle 4"/>
          <p:cNvSpPr/>
          <p:nvPr/>
        </p:nvSpPr>
        <p:spPr>
          <a:xfrm>
            <a:off x="245498" y="1991648"/>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Pred</a:t>
            </a:r>
            <a:r>
              <a:rPr lang="en-US" sz="1600" dirty="0">
                <a:solidFill>
                  <a:schemeClr val="tx1"/>
                </a:solidFill>
              </a:rPr>
              <a:t> [3]</a:t>
            </a:r>
          </a:p>
        </p:txBody>
      </p:sp>
      <p:sp>
        <p:nvSpPr>
          <p:cNvPr id="6" name="Rectangle 5"/>
          <p:cNvSpPr/>
          <p:nvPr/>
        </p:nvSpPr>
        <p:spPr>
          <a:xfrm>
            <a:off x="245497" y="280552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BS [3]</a:t>
            </a:r>
          </a:p>
        </p:txBody>
      </p:sp>
      <p:sp>
        <p:nvSpPr>
          <p:cNvPr id="7" name="Rectangle 6"/>
          <p:cNvSpPr/>
          <p:nvPr/>
        </p:nvSpPr>
        <p:spPr>
          <a:xfrm>
            <a:off x="245496" y="3605179"/>
            <a:ext cx="507999" cy="721469"/>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QPbase</a:t>
            </a:r>
            <a:endParaRPr lang="en-US" sz="1600" dirty="0">
              <a:solidFill>
                <a:schemeClr val="tx1"/>
              </a:solidFill>
            </a:endParaRPr>
          </a:p>
          <a:p>
            <a:pPr algn="ctr"/>
            <a:r>
              <a:rPr lang="en-US" sz="1600" dirty="0">
                <a:solidFill>
                  <a:schemeClr val="tx1"/>
                </a:solidFill>
              </a:rPr>
              <a:t>[1]</a:t>
            </a:r>
          </a:p>
        </p:txBody>
      </p:sp>
      <p:sp>
        <p:nvSpPr>
          <p:cNvPr id="8" name="Rectangle 7"/>
          <p:cNvSpPr/>
          <p:nvPr/>
        </p:nvSpPr>
        <p:spPr>
          <a:xfrm>
            <a:off x="245496" y="443329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QPslice</a:t>
            </a:r>
            <a:r>
              <a:rPr lang="en-US" sz="1600" dirty="0">
                <a:solidFill>
                  <a:schemeClr val="tx1"/>
                </a:solidFill>
              </a:rPr>
              <a:t>[1]</a:t>
            </a:r>
          </a:p>
        </p:txBody>
      </p:sp>
      <p:sp>
        <p:nvSpPr>
          <p:cNvPr id="9" name="Rectangle 8"/>
          <p:cNvSpPr/>
          <p:nvPr/>
        </p:nvSpPr>
        <p:spPr>
          <a:xfrm>
            <a:off x="1020467" y="1177767"/>
            <a:ext cx="507998"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1</a:t>
            </a:r>
            <a:endParaRPr lang="en-US" sz="1600" dirty="0">
              <a:solidFill>
                <a:srgbClr val="FF0000"/>
              </a:solidFill>
            </a:endParaRPr>
          </a:p>
        </p:txBody>
      </p:sp>
      <p:sp>
        <p:nvSpPr>
          <p:cNvPr id="10" name="Rectangle 9"/>
          <p:cNvSpPr/>
          <p:nvPr/>
        </p:nvSpPr>
        <p:spPr>
          <a:xfrm>
            <a:off x="1020468"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2</a:t>
            </a:r>
            <a:endParaRPr lang="en-US" sz="1600" dirty="0">
              <a:solidFill>
                <a:srgbClr val="FF0000"/>
              </a:solidFill>
            </a:endParaRPr>
          </a:p>
        </p:txBody>
      </p:sp>
      <p:sp>
        <p:nvSpPr>
          <p:cNvPr id="11" name="Rectangle 10"/>
          <p:cNvSpPr/>
          <p:nvPr/>
        </p:nvSpPr>
        <p:spPr>
          <a:xfrm>
            <a:off x="1020467"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3</a:t>
            </a:r>
            <a:endParaRPr lang="en-US" sz="1600" dirty="0">
              <a:solidFill>
                <a:srgbClr val="FF0000"/>
              </a:solidFill>
            </a:endParaRPr>
          </a:p>
        </p:txBody>
      </p:sp>
      <p:sp>
        <p:nvSpPr>
          <p:cNvPr id="12" name="Rectangle 11"/>
          <p:cNvSpPr/>
          <p:nvPr/>
        </p:nvSpPr>
        <p:spPr>
          <a:xfrm>
            <a:off x="1020466"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4</a:t>
            </a:r>
            <a:endParaRPr lang="en-US" sz="1600" dirty="0">
              <a:solidFill>
                <a:srgbClr val="FF0000"/>
              </a:solidFill>
            </a:endParaRPr>
          </a:p>
        </p:txBody>
      </p:sp>
      <p:sp>
        <p:nvSpPr>
          <p:cNvPr id="13" name="Rectangle 12"/>
          <p:cNvSpPr/>
          <p:nvPr/>
        </p:nvSpPr>
        <p:spPr>
          <a:xfrm>
            <a:off x="1020466"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a:solidFill>
                  <a:schemeClr val="tx1"/>
                </a:solidFill>
              </a:rPr>
              <a:t>1</a:t>
            </a:r>
            <a:r>
              <a:rPr lang="en-US" sz="1600">
                <a:solidFill>
                  <a:schemeClr val="tx1"/>
                </a:solidFill>
                <a:sym typeface="Symbol" panose="05050102010706020507" pitchFamily="18" charset="2"/>
              </a:rPr>
              <a:t></a:t>
            </a:r>
            <a:r>
              <a:rPr lang="en-US" sz="1600">
                <a:solidFill>
                  <a:schemeClr val="tx1"/>
                </a:solidFill>
              </a:rPr>
              <a:t>1,</a:t>
            </a:r>
            <a:r>
              <a:rPr lang="en-US" sz="1600">
                <a:solidFill>
                  <a:srgbClr val="FF0000"/>
                </a:solidFill>
              </a:rPr>
              <a:t>d</a:t>
            </a:r>
            <a:r>
              <a:rPr lang="en-US" sz="1600" baseline="-25000">
                <a:solidFill>
                  <a:srgbClr val="FF0000"/>
                </a:solidFill>
              </a:rPr>
              <a:t>4</a:t>
            </a:r>
            <a:endParaRPr lang="en-US" sz="1600" dirty="0">
              <a:solidFill>
                <a:srgbClr val="FF0000"/>
              </a:solidFill>
            </a:endParaRPr>
          </a:p>
        </p:txBody>
      </p:sp>
      <p:sp>
        <p:nvSpPr>
          <p:cNvPr id="14" name="Rectangle 13"/>
          <p:cNvSpPr/>
          <p:nvPr/>
        </p:nvSpPr>
        <p:spPr>
          <a:xfrm>
            <a:off x="1810208" y="1177767"/>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5" name="Rectangle 14"/>
          <p:cNvSpPr/>
          <p:nvPr/>
        </p:nvSpPr>
        <p:spPr>
          <a:xfrm>
            <a:off x="1810210"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6" name="Rectangle 15"/>
          <p:cNvSpPr/>
          <p:nvPr/>
        </p:nvSpPr>
        <p:spPr>
          <a:xfrm>
            <a:off x="1810209"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7" name="Rectangle 16"/>
          <p:cNvSpPr/>
          <p:nvPr/>
        </p:nvSpPr>
        <p:spPr>
          <a:xfrm>
            <a:off x="1810208"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8" name="Rectangle 17"/>
          <p:cNvSpPr/>
          <p:nvPr/>
        </p:nvSpPr>
        <p:spPr>
          <a:xfrm>
            <a:off x="1810208"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9" name="Rectangle 18"/>
          <p:cNvSpPr/>
          <p:nvPr/>
        </p:nvSpPr>
        <p:spPr>
          <a:xfrm>
            <a:off x="2599951" y="2675106"/>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d</a:t>
            </a:r>
            <a:r>
              <a:rPr lang="en-US" sz="1600" baseline="-25000" dirty="0">
                <a:solidFill>
                  <a:srgbClr val="FF0000"/>
                </a:solidFill>
              </a:rPr>
              <a:t>6</a:t>
            </a:r>
            <a:r>
              <a:rPr lang="en-US" sz="1600" dirty="0">
                <a:solidFill>
                  <a:schemeClr val="tx1"/>
                </a:solidFill>
              </a:rPr>
              <a:t>  </a:t>
            </a:r>
          </a:p>
        </p:txBody>
      </p:sp>
      <p:sp>
        <p:nvSpPr>
          <p:cNvPr id="20" name="Rectangle 19"/>
          <p:cNvSpPr/>
          <p:nvPr/>
        </p:nvSpPr>
        <p:spPr>
          <a:xfrm>
            <a:off x="3350419" y="2681591"/>
            <a:ext cx="507999" cy="93781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21" name="Straight Arrow Connector 20"/>
          <p:cNvCxnSpPr>
            <a:stCxn id="4" idx="3"/>
            <a:endCxn id="9" idx="1"/>
          </p:cNvCxnSpPr>
          <p:nvPr/>
        </p:nvCxnSpPr>
        <p:spPr>
          <a:xfrm>
            <a:off x="753495" y="1522739"/>
            <a:ext cx="2669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53495" y="2365803"/>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53495" y="317193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753495" y="4000049"/>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8" idx="3"/>
          </p:cNvCxnSpPr>
          <p:nvPr/>
        </p:nvCxnSpPr>
        <p:spPr>
          <a:xfrm flipV="1">
            <a:off x="753495" y="477826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543237" y="152273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543237" y="2365802"/>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543237"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1543237" y="400004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543237" y="4778261"/>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3096420" y="315896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a:stCxn id="14" idx="3"/>
            <a:endCxn id="19" idx="1"/>
          </p:cNvCxnSpPr>
          <p:nvPr/>
        </p:nvCxnSpPr>
        <p:spPr>
          <a:xfrm>
            <a:off x="2318207" y="1522739"/>
            <a:ext cx="281744" cy="162451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15" idx="3"/>
            <a:endCxn id="19" idx="1"/>
          </p:cNvCxnSpPr>
          <p:nvPr/>
        </p:nvCxnSpPr>
        <p:spPr>
          <a:xfrm>
            <a:off x="2318209" y="2336620"/>
            <a:ext cx="281742" cy="81063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Elbow Connector 33"/>
          <p:cNvCxnSpPr>
            <a:stCxn id="16" idx="3"/>
            <a:endCxn id="19" idx="1"/>
          </p:cNvCxnSpPr>
          <p:nvPr/>
        </p:nvCxnSpPr>
        <p:spPr>
          <a:xfrm flipV="1">
            <a:off x="2318208" y="3147258"/>
            <a:ext cx="281743" cy="324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17" idx="3"/>
            <a:endCxn id="19" idx="1"/>
          </p:cNvCxnSpPr>
          <p:nvPr/>
        </p:nvCxnSpPr>
        <p:spPr>
          <a:xfrm flipV="1">
            <a:off x="2318207" y="3147258"/>
            <a:ext cx="281744" cy="817124"/>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a:stCxn id="18" idx="3"/>
            <a:endCxn id="19" idx="1"/>
          </p:cNvCxnSpPr>
          <p:nvPr/>
        </p:nvCxnSpPr>
        <p:spPr>
          <a:xfrm flipV="1">
            <a:off x="2318207" y="3147258"/>
            <a:ext cx="281744" cy="163100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4103407" y="2681591"/>
            <a:ext cx="507999" cy="9378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a:t>
            </a:r>
            <a:r>
              <a:rPr lang="en-US" sz="1600" dirty="0">
                <a:solidFill>
                  <a:schemeClr val="tx1"/>
                </a:solidFill>
                <a:sym typeface="Symbol" panose="05050102010706020507" pitchFamily="18" charset="2"/>
              </a:rPr>
              <a:t>2</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endParaRPr lang="en-US" sz="1600" dirty="0">
              <a:solidFill>
                <a:schemeClr val="tx1"/>
              </a:solidFill>
            </a:endParaRPr>
          </a:p>
        </p:txBody>
      </p:sp>
      <p:sp>
        <p:nvSpPr>
          <p:cNvPr id="38" name="Rectangle 37"/>
          <p:cNvSpPr/>
          <p:nvPr/>
        </p:nvSpPr>
        <p:spPr>
          <a:xfrm>
            <a:off x="4853875" y="2675107"/>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39" name="Straight Arrow Connector 38"/>
          <p:cNvCxnSpPr/>
          <p:nvPr/>
        </p:nvCxnSpPr>
        <p:spPr>
          <a:xfrm>
            <a:off x="4599876" y="3150501"/>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858418" y="314599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361874"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5625945" y="2597285"/>
            <a:ext cx="414705"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BBB, </a:t>
            </a:r>
            <a:r>
              <a:rPr lang="en-US" sz="1600" dirty="0">
                <a:solidFill>
                  <a:srgbClr val="FF0000"/>
                </a:solidFill>
              </a:rPr>
              <a:t>T1</a:t>
            </a:r>
          </a:p>
        </p:txBody>
      </p:sp>
      <p:sp>
        <p:nvSpPr>
          <p:cNvPr id="44" name="Rectangle 43"/>
          <p:cNvSpPr/>
          <p:nvPr/>
        </p:nvSpPr>
        <p:spPr>
          <a:xfrm>
            <a:off x="6656233" y="2822832"/>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cxnSp>
        <p:nvCxnSpPr>
          <p:cNvPr id="45" name="Straight Arrow Connector 44"/>
          <p:cNvCxnSpPr/>
          <p:nvPr/>
        </p:nvCxnSpPr>
        <p:spPr>
          <a:xfrm>
            <a:off x="8146840" y="323931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8413811" y="272347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a:t>
            </a:r>
          </a:p>
        </p:txBody>
      </p:sp>
      <p:sp>
        <p:nvSpPr>
          <p:cNvPr id="47" name="Rectangle 46"/>
          <p:cNvSpPr/>
          <p:nvPr/>
        </p:nvSpPr>
        <p:spPr>
          <a:xfrm>
            <a:off x="9188781" y="2752116"/>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48" name="Rectangle 47"/>
          <p:cNvSpPr/>
          <p:nvPr/>
        </p:nvSpPr>
        <p:spPr>
          <a:xfrm>
            <a:off x="9976722" y="2723473"/>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3, 6</a:t>
            </a:r>
          </a:p>
        </p:txBody>
      </p:sp>
      <p:cxnSp>
        <p:nvCxnSpPr>
          <p:cNvPr id="49" name="Straight Arrow Connector 48"/>
          <p:cNvCxnSpPr/>
          <p:nvPr/>
        </p:nvCxnSpPr>
        <p:spPr>
          <a:xfrm>
            <a:off x="8921810" y="323931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9696780" y="3245795"/>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10764663" y="269978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Pixel Shuffle</a:t>
            </a:r>
          </a:p>
        </p:txBody>
      </p:sp>
      <p:cxnSp>
        <p:nvCxnSpPr>
          <p:cNvPr id="52" name="Straight Arrow Connector 51"/>
          <p:cNvCxnSpPr/>
          <p:nvPr/>
        </p:nvCxnSpPr>
        <p:spPr>
          <a:xfrm>
            <a:off x="10484721" y="322210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11539630" y="1783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Y</a:t>
            </a:r>
          </a:p>
        </p:txBody>
      </p:sp>
      <p:sp>
        <p:nvSpPr>
          <p:cNvPr id="54" name="Rectangle 53"/>
          <p:cNvSpPr/>
          <p:nvPr/>
        </p:nvSpPr>
        <p:spPr>
          <a:xfrm>
            <a:off x="11526661" y="1010596"/>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UV [2]</a:t>
            </a:r>
          </a:p>
        </p:txBody>
      </p:sp>
      <p:cxnSp>
        <p:nvCxnSpPr>
          <p:cNvPr id="55" name="Elbow Connector 54"/>
          <p:cNvCxnSpPr>
            <a:stCxn id="51" idx="3"/>
            <a:endCxn id="53" idx="1"/>
          </p:cNvCxnSpPr>
          <p:nvPr/>
        </p:nvCxnSpPr>
        <p:spPr>
          <a:xfrm flipV="1">
            <a:off x="11272662" y="2128374"/>
            <a:ext cx="266968" cy="104356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Elbow Connector 55"/>
          <p:cNvCxnSpPr>
            <a:endCxn id="54" idx="1"/>
          </p:cNvCxnSpPr>
          <p:nvPr/>
        </p:nvCxnSpPr>
        <p:spPr>
          <a:xfrm rot="5400000" flipH="1" flipV="1">
            <a:off x="10127287" y="1822168"/>
            <a:ext cx="1865973" cy="932775"/>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rot="5400000">
            <a:off x="1711129" y="163660"/>
            <a:ext cx="507999" cy="706156"/>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a:solidFill>
                  <a:schemeClr val="tx1"/>
                </a:solidFill>
              </a:rPr>
              <a:t> UV [2]</a:t>
            </a:r>
          </a:p>
        </p:txBody>
      </p:sp>
      <p:sp>
        <p:nvSpPr>
          <p:cNvPr id="58" name="Rectangle 57"/>
          <p:cNvSpPr/>
          <p:nvPr/>
        </p:nvSpPr>
        <p:spPr>
          <a:xfrm rot="5400000">
            <a:off x="245495" y="18753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err="1">
                <a:solidFill>
                  <a:schemeClr val="tx1"/>
                </a:solidFill>
              </a:rPr>
              <a:t>Y</a:t>
            </a:r>
            <a:endParaRPr lang="en-US" sz="1600" dirty="0">
              <a:solidFill>
                <a:schemeClr val="tx1"/>
              </a:solidFill>
            </a:endParaRPr>
          </a:p>
        </p:txBody>
      </p:sp>
      <p:cxnSp>
        <p:nvCxnSpPr>
          <p:cNvPr id="59" name="Elbow Connector 58"/>
          <p:cNvCxnSpPr>
            <a:stCxn id="57" idx="3"/>
            <a:endCxn id="4" idx="0"/>
          </p:cNvCxnSpPr>
          <p:nvPr/>
        </p:nvCxnSpPr>
        <p:spPr>
          <a:xfrm rot="5400000">
            <a:off x="1028799" y="241436"/>
            <a:ext cx="407029" cy="146563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1033759" y="679674"/>
            <a:ext cx="481412"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r>
              <a:rPr lang="en-US" sz="1600" dirty="0">
                <a:solidFill>
                  <a:schemeClr val="tx1"/>
                </a:solidFill>
                <a:sym typeface="Symbol" panose="05050102010706020507" pitchFamily="18" charset="2"/>
              </a:rPr>
              <a:t></a:t>
            </a:r>
            <a:endParaRPr lang="en-US" sz="1600" dirty="0">
              <a:solidFill>
                <a:schemeClr val="tx1"/>
              </a:solidFill>
            </a:endParaRPr>
          </a:p>
        </p:txBody>
      </p:sp>
      <p:cxnSp>
        <p:nvCxnSpPr>
          <p:cNvPr id="61" name="Straight Arrow Connector 60"/>
          <p:cNvCxnSpPr>
            <a:stCxn id="58" idx="3"/>
            <a:endCxn id="4" idx="0"/>
          </p:cNvCxnSpPr>
          <p:nvPr/>
        </p:nvCxnSpPr>
        <p:spPr>
          <a:xfrm>
            <a:off x="499494" y="786502"/>
            <a:ext cx="2" cy="3912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rot="16200000">
            <a:off x="11133276" y="2990490"/>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63" name="Left Brace 62"/>
          <p:cNvSpPr/>
          <p:nvPr/>
        </p:nvSpPr>
        <p:spPr>
          <a:xfrm rot="5400000">
            <a:off x="6782518" y="1555863"/>
            <a:ext cx="384406" cy="153958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64" name="TextBox 63"/>
          <p:cNvSpPr txBox="1"/>
          <p:nvPr/>
        </p:nvSpPr>
        <p:spPr>
          <a:xfrm>
            <a:off x="6830319" y="1751971"/>
            <a:ext cx="372218" cy="338554"/>
          </a:xfrm>
          <a:prstGeom prst="rect">
            <a:avLst/>
          </a:prstGeom>
          <a:noFill/>
        </p:spPr>
        <p:txBody>
          <a:bodyPr wrap="none" rtlCol="0">
            <a:spAutoFit/>
          </a:bodyPr>
          <a:lstStyle/>
          <a:p>
            <a:r>
              <a:rPr lang="en-US" sz="1600" dirty="0">
                <a:solidFill>
                  <a:srgbClr val="FF0000"/>
                </a:solidFill>
              </a:rPr>
              <a:t>N:</a:t>
            </a:r>
            <a:endParaRPr lang="en-US" sz="1600" dirty="0"/>
          </a:p>
        </p:txBody>
      </p:sp>
      <p:sp>
        <p:nvSpPr>
          <p:cNvPr id="65" name="Rectangle 64"/>
          <p:cNvSpPr/>
          <p:nvPr/>
        </p:nvSpPr>
        <p:spPr>
          <a:xfrm>
            <a:off x="3189350" y="4001318"/>
            <a:ext cx="506843" cy="123244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21</a:t>
            </a:r>
            <a:endParaRPr lang="en-US" sz="1600" dirty="0">
              <a:solidFill>
                <a:schemeClr val="tx1"/>
              </a:solidFill>
            </a:endParaRPr>
          </a:p>
        </p:txBody>
      </p:sp>
      <p:sp>
        <p:nvSpPr>
          <p:cNvPr id="67" name="Rectangle 66"/>
          <p:cNvSpPr/>
          <p:nvPr/>
        </p:nvSpPr>
        <p:spPr>
          <a:xfrm>
            <a:off x="5088849" y="4906979"/>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r>
              <a:rPr lang="en-US" sz="1600" dirty="0">
                <a:solidFill>
                  <a:schemeClr val="tx1"/>
                </a:solidFill>
              </a:rPr>
              <a:t>+</a:t>
            </a:r>
            <a:r>
              <a:rPr lang="en-US" sz="1600" dirty="0">
                <a:solidFill>
                  <a:srgbClr val="FF0000"/>
                </a:solidFill>
              </a:rPr>
              <a:t>C</a:t>
            </a:r>
            <a:r>
              <a:rPr lang="en-US" sz="1600" baseline="-25000" dirty="0">
                <a:solidFill>
                  <a:srgbClr val="FF0000"/>
                </a:solidFill>
                <a:sym typeface="Symbol" panose="05050102010706020507" pitchFamily="18" charset="2"/>
              </a:rPr>
              <a:t>22</a:t>
            </a:r>
            <a:r>
              <a:rPr lang="en-US" sz="1600" dirty="0">
                <a:solidFill>
                  <a:srgbClr val="FF0000"/>
                </a:solidFill>
              </a:rPr>
              <a:t>)</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chemeClr val="tx1"/>
              </a:solidFill>
            </a:endParaRPr>
          </a:p>
        </p:txBody>
      </p:sp>
      <p:sp>
        <p:nvSpPr>
          <p:cNvPr id="68" name="Rectangle 67"/>
          <p:cNvSpPr/>
          <p:nvPr/>
        </p:nvSpPr>
        <p:spPr>
          <a:xfrm>
            <a:off x="3289867" y="5394092"/>
            <a:ext cx="506843" cy="11895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endParaRPr lang="en-US" sz="1600" dirty="0">
              <a:solidFill>
                <a:schemeClr val="tx1"/>
              </a:solidFill>
            </a:endParaRPr>
          </a:p>
        </p:txBody>
      </p:sp>
      <p:cxnSp>
        <p:nvCxnSpPr>
          <p:cNvPr id="69" name="Elbow Connector 68"/>
          <p:cNvCxnSpPr>
            <a:endCxn id="68" idx="1"/>
          </p:cNvCxnSpPr>
          <p:nvPr/>
        </p:nvCxnSpPr>
        <p:spPr>
          <a:xfrm>
            <a:off x="2895117" y="5369601"/>
            <a:ext cx="394750" cy="619272"/>
          </a:xfrm>
          <a:prstGeom prst="bentConnector3">
            <a:avLst>
              <a:gd name="adj1" fmla="val 3841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Elbow Connector 69"/>
          <p:cNvCxnSpPr>
            <a:stCxn id="68" idx="3"/>
            <a:endCxn id="67" idx="1"/>
          </p:cNvCxnSpPr>
          <p:nvPr/>
        </p:nvCxnSpPr>
        <p:spPr>
          <a:xfrm flipV="1">
            <a:off x="3796710" y="5562606"/>
            <a:ext cx="1292139" cy="426267"/>
          </a:xfrm>
          <a:prstGeom prst="bentConnector3">
            <a:avLst>
              <a:gd name="adj1" fmla="val 45956"/>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Elbow Connector 70"/>
          <p:cNvCxnSpPr>
            <a:endCxn id="65" idx="1"/>
          </p:cNvCxnSpPr>
          <p:nvPr/>
        </p:nvCxnSpPr>
        <p:spPr>
          <a:xfrm flipV="1">
            <a:off x="2895117" y="4617540"/>
            <a:ext cx="294233" cy="752061"/>
          </a:xfrm>
          <a:prstGeom prst="bentConnector3">
            <a:avLst>
              <a:gd name="adj1" fmla="val 5444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Elbow Connector 71"/>
          <p:cNvCxnSpPr>
            <a:stCxn id="65" idx="3"/>
            <a:endCxn id="67" idx="1"/>
          </p:cNvCxnSpPr>
          <p:nvPr/>
        </p:nvCxnSpPr>
        <p:spPr>
          <a:xfrm>
            <a:off x="3696193" y="4617540"/>
            <a:ext cx="1392656" cy="94506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3762714" y="4019014"/>
            <a:ext cx="506843" cy="121195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baseline="-25000" dirty="0">
                <a:solidFill>
                  <a:srgbClr val="FF0000"/>
                </a:solidFill>
              </a:rPr>
              <a:t>21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22</a:t>
            </a:r>
            <a:endParaRPr lang="en-US" sz="1600" dirty="0">
              <a:solidFill>
                <a:schemeClr val="tx1"/>
              </a:solidFill>
            </a:endParaRPr>
          </a:p>
        </p:txBody>
      </p:sp>
      <p:cxnSp>
        <p:nvCxnSpPr>
          <p:cNvPr id="74" name="Straight Arrow Connector 73"/>
          <p:cNvCxnSpPr>
            <a:stCxn id="67" idx="3"/>
          </p:cNvCxnSpPr>
          <p:nvPr/>
        </p:nvCxnSpPr>
        <p:spPr>
          <a:xfrm flipV="1">
            <a:off x="5595692" y="5543421"/>
            <a:ext cx="1514271" cy="1918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5743546" y="4906979"/>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31</a:t>
            </a:r>
            <a:endParaRPr lang="en-US" sz="1600" dirty="0">
              <a:solidFill>
                <a:schemeClr val="tx1"/>
              </a:solidFill>
            </a:endParaRPr>
          </a:p>
        </p:txBody>
      </p:sp>
      <p:sp>
        <p:nvSpPr>
          <p:cNvPr id="76" name="Rectangle 75"/>
          <p:cNvSpPr/>
          <p:nvPr/>
        </p:nvSpPr>
        <p:spPr>
          <a:xfrm>
            <a:off x="6366678" y="4906979"/>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baseline="-25000" dirty="0">
                <a:solidFill>
                  <a:srgbClr val="FF0000"/>
                </a:solidFill>
              </a:rPr>
              <a:t>31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rgbClr val="FF0000"/>
              </a:solidFill>
            </a:endParaRPr>
          </a:p>
        </p:txBody>
      </p:sp>
      <p:sp>
        <p:nvSpPr>
          <p:cNvPr id="77" name="Rectangle 76"/>
          <p:cNvSpPr/>
          <p:nvPr/>
        </p:nvSpPr>
        <p:spPr>
          <a:xfrm>
            <a:off x="4446999" y="4969940"/>
            <a:ext cx="507999" cy="1142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78" name="Rectangle 77"/>
          <p:cNvSpPr/>
          <p:nvPr/>
        </p:nvSpPr>
        <p:spPr>
          <a:xfrm>
            <a:off x="2963559" y="3964382"/>
            <a:ext cx="4037004" cy="2619271"/>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9" name="Rectangle 78"/>
          <p:cNvSpPr/>
          <p:nvPr/>
        </p:nvSpPr>
        <p:spPr>
          <a:xfrm>
            <a:off x="4928454" y="4147273"/>
            <a:ext cx="1795684" cy="338554"/>
          </a:xfrm>
          <a:prstGeom prst="rect">
            <a:avLst/>
          </a:prstGeom>
        </p:spPr>
        <p:txBody>
          <a:bodyPr wrap="none">
            <a:spAutoFit/>
          </a:bodyPr>
          <a:lstStyle/>
          <a:p>
            <a:pPr algn="ctr"/>
            <a:r>
              <a:rPr lang="en-US" sz="1600" dirty="0">
                <a:solidFill>
                  <a:schemeClr val="tx1"/>
                </a:solidFill>
              </a:rPr>
              <a:t>Back Bone Block </a:t>
            </a:r>
            <a:r>
              <a:rPr lang="en-US" sz="1600" dirty="0">
                <a:solidFill>
                  <a:srgbClr val="FF0000"/>
                </a:solidFill>
              </a:rPr>
              <a:t>T1</a:t>
            </a:r>
          </a:p>
        </p:txBody>
      </p:sp>
      <p:sp>
        <p:nvSpPr>
          <p:cNvPr id="81" name="Rectangle 80"/>
          <p:cNvSpPr/>
          <p:nvPr/>
        </p:nvSpPr>
        <p:spPr>
          <a:xfrm rot="16200000">
            <a:off x="10236170" y="1938901"/>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82" name="Rectangle 81"/>
          <p:cNvSpPr/>
          <p:nvPr/>
        </p:nvSpPr>
        <p:spPr>
          <a:xfrm>
            <a:off x="256065" y="5261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IPB [1]</a:t>
            </a:r>
          </a:p>
        </p:txBody>
      </p:sp>
      <p:sp>
        <p:nvSpPr>
          <p:cNvPr id="83" name="Rectangle 82"/>
          <p:cNvSpPr/>
          <p:nvPr/>
        </p:nvSpPr>
        <p:spPr>
          <a:xfrm>
            <a:off x="1031035"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5</a:t>
            </a:r>
            <a:endParaRPr lang="en-US" sz="1600" dirty="0">
              <a:solidFill>
                <a:srgbClr val="FF0000"/>
              </a:solidFill>
            </a:endParaRPr>
          </a:p>
        </p:txBody>
      </p:sp>
      <p:sp>
        <p:nvSpPr>
          <p:cNvPr id="84" name="Rectangle 83"/>
          <p:cNvSpPr/>
          <p:nvPr/>
        </p:nvSpPr>
        <p:spPr>
          <a:xfrm>
            <a:off x="1820777"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85" name="Straight Arrow Connector 84"/>
          <p:cNvCxnSpPr>
            <a:stCxn id="82" idx="3"/>
          </p:cNvCxnSpPr>
          <p:nvPr/>
        </p:nvCxnSpPr>
        <p:spPr>
          <a:xfrm flipV="1">
            <a:off x="764064" y="5606373"/>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V="1">
            <a:off x="1553806" y="560637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a:stCxn id="84" idx="3"/>
            <a:endCxn id="19" idx="1"/>
          </p:cNvCxnSpPr>
          <p:nvPr/>
        </p:nvCxnSpPr>
        <p:spPr>
          <a:xfrm flipV="1">
            <a:off x="2328776" y="3147258"/>
            <a:ext cx="271175" cy="245911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3462003" y="347133"/>
            <a:ext cx="888385" cy="369332"/>
          </a:xfrm>
          <a:prstGeom prst="rect">
            <a:avLst/>
          </a:prstGeom>
          <a:solidFill>
            <a:srgbClr val="FFFF00"/>
          </a:solidFill>
        </p:spPr>
        <p:txBody>
          <a:bodyPr wrap="none" rtlCol="0">
            <a:spAutoFit/>
          </a:bodyPr>
          <a:lstStyle/>
          <a:p>
            <a:r>
              <a:rPr lang="en-US" dirty="0">
                <a:solidFill>
                  <a:srgbClr val="0070C0"/>
                </a:solidFill>
              </a:rPr>
              <a:t>EE1-1.2</a:t>
            </a:r>
          </a:p>
        </p:txBody>
      </p:sp>
      <p:sp>
        <p:nvSpPr>
          <p:cNvPr id="90" name="Rectangle 89"/>
          <p:cNvSpPr/>
          <p:nvPr/>
        </p:nvSpPr>
        <p:spPr>
          <a:xfrm>
            <a:off x="3937220" y="6167621"/>
            <a:ext cx="1099981" cy="369332"/>
          </a:xfrm>
          <a:prstGeom prst="rect">
            <a:avLst/>
          </a:prstGeom>
        </p:spPr>
        <p:txBody>
          <a:bodyPr wrap="none">
            <a:spAutoFit/>
          </a:bodyPr>
          <a:lstStyle/>
          <a:p>
            <a:r>
              <a:rPr lang="en-US" dirty="0">
                <a:solidFill>
                  <a:srgbClr val="FF0000"/>
                </a:solidFill>
              </a:rPr>
              <a:t>C</a:t>
            </a:r>
            <a:r>
              <a:rPr lang="en-US" baseline="-25000" dirty="0">
                <a:solidFill>
                  <a:srgbClr val="FF0000"/>
                </a:solidFill>
              </a:rPr>
              <a:t>31</a:t>
            </a:r>
            <a:r>
              <a:rPr lang="en-US" dirty="0"/>
              <a:t>= </a:t>
            </a:r>
            <a:r>
              <a:rPr lang="en-US" dirty="0">
                <a:solidFill>
                  <a:srgbClr val="FF0000"/>
                </a:solidFill>
              </a:rPr>
              <a:t>3*</a:t>
            </a:r>
            <a:r>
              <a:rPr lang="en-US" dirty="0"/>
              <a:t>16</a:t>
            </a:r>
          </a:p>
        </p:txBody>
      </p:sp>
      <p:sp>
        <p:nvSpPr>
          <p:cNvPr id="2" name="Rectangle 1"/>
          <p:cNvSpPr/>
          <p:nvPr/>
        </p:nvSpPr>
        <p:spPr>
          <a:xfrm>
            <a:off x="4400453" y="6209636"/>
            <a:ext cx="291529" cy="288538"/>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 name="Rectangle 152"/>
          <p:cNvSpPr/>
          <p:nvPr/>
        </p:nvSpPr>
        <p:spPr>
          <a:xfrm>
            <a:off x="7835887" y="3981568"/>
            <a:ext cx="506843" cy="123244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21</a:t>
            </a:r>
            <a:endParaRPr lang="en-US" sz="1600" dirty="0">
              <a:solidFill>
                <a:schemeClr val="tx1"/>
              </a:solidFill>
            </a:endParaRPr>
          </a:p>
        </p:txBody>
      </p:sp>
      <p:sp>
        <p:nvSpPr>
          <p:cNvPr id="154" name="Rectangle 153"/>
          <p:cNvSpPr/>
          <p:nvPr/>
        </p:nvSpPr>
        <p:spPr>
          <a:xfrm>
            <a:off x="9735386" y="4887229"/>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r>
              <a:rPr lang="en-US" sz="1600" dirty="0">
                <a:solidFill>
                  <a:schemeClr val="tx1"/>
                </a:solidFill>
              </a:rPr>
              <a:t>+</a:t>
            </a:r>
            <a:r>
              <a:rPr lang="en-US" sz="1600" dirty="0">
                <a:solidFill>
                  <a:srgbClr val="FF0000"/>
                </a:solidFill>
              </a:rPr>
              <a:t>C</a:t>
            </a:r>
            <a:r>
              <a:rPr lang="en-US" sz="1600" baseline="-25000" dirty="0">
                <a:solidFill>
                  <a:srgbClr val="FF0000"/>
                </a:solidFill>
                <a:sym typeface="Symbol" panose="05050102010706020507" pitchFamily="18" charset="2"/>
              </a:rPr>
              <a:t>22</a:t>
            </a:r>
            <a:r>
              <a:rPr lang="en-US" sz="1600" dirty="0">
                <a:solidFill>
                  <a:srgbClr val="FF0000"/>
                </a:solidFill>
              </a:rPr>
              <a:t>)</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chemeClr val="tx1"/>
              </a:solidFill>
            </a:endParaRPr>
          </a:p>
        </p:txBody>
      </p:sp>
      <p:sp>
        <p:nvSpPr>
          <p:cNvPr id="155" name="Rectangle 154"/>
          <p:cNvSpPr/>
          <p:nvPr/>
        </p:nvSpPr>
        <p:spPr>
          <a:xfrm>
            <a:off x="7936404" y="5374342"/>
            <a:ext cx="506843" cy="11895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endParaRPr lang="en-US" sz="1600" dirty="0">
              <a:solidFill>
                <a:schemeClr val="tx1"/>
              </a:solidFill>
            </a:endParaRPr>
          </a:p>
        </p:txBody>
      </p:sp>
      <p:cxnSp>
        <p:nvCxnSpPr>
          <p:cNvPr id="156" name="Elbow Connector 155"/>
          <p:cNvCxnSpPr>
            <a:endCxn id="155" idx="1"/>
          </p:cNvCxnSpPr>
          <p:nvPr/>
        </p:nvCxnSpPr>
        <p:spPr>
          <a:xfrm>
            <a:off x="7541654" y="5349851"/>
            <a:ext cx="394750" cy="619272"/>
          </a:xfrm>
          <a:prstGeom prst="bentConnector3">
            <a:avLst>
              <a:gd name="adj1" fmla="val 3841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7" name="Elbow Connector 156"/>
          <p:cNvCxnSpPr>
            <a:stCxn id="155" idx="3"/>
            <a:endCxn id="154" idx="1"/>
          </p:cNvCxnSpPr>
          <p:nvPr/>
        </p:nvCxnSpPr>
        <p:spPr>
          <a:xfrm flipV="1">
            <a:off x="8443247" y="5542856"/>
            <a:ext cx="1292139" cy="426267"/>
          </a:xfrm>
          <a:prstGeom prst="bentConnector3">
            <a:avLst>
              <a:gd name="adj1" fmla="val 45956"/>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8" name="Elbow Connector 157"/>
          <p:cNvCxnSpPr>
            <a:endCxn id="153" idx="1"/>
          </p:cNvCxnSpPr>
          <p:nvPr/>
        </p:nvCxnSpPr>
        <p:spPr>
          <a:xfrm flipV="1">
            <a:off x="7541654" y="4597790"/>
            <a:ext cx="294233" cy="752061"/>
          </a:xfrm>
          <a:prstGeom prst="bentConnector3">
            <a:avLst>
              <a:gd name="adj1" fmla="val 5444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9" name="Elbow Connector 158"/>
          <p:cNvCxnSpPr>
            <a:stCxn id="153" idx="3"/>
            <a:endCxn id="154" idx="1"/>
          </p:cNvCxnSpPr>
          <p:nvPr/>
        </p:nvCxnSpPr>
        <p:spPr>
          <a:xfrm>
            <a:off x="8342730" y="4597790"/>
            <a:ext cx="1392656" cy="94506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0" name="Rectangle 159"/>
          <p:cNvSpPr/>
          <p:nvPr/>
        </p:nvSpPr>
        <p:spPr>
          <a:xfrm>
            <a:off x="8409251" y="3999264"/>
            <a:ext cx="506843" cy="121195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rPr>
              <a:t>21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22</a:t>
            </a:r>
            <a:endParaRPr lang="en-US" sz="1600" dirty="0">
              <a:solidFill>
                <a:schemeClr val="tx1"/>
              </a:solidFill>
            </a:endParaRPr>
          </a:p>
        </p:txBody>
      </p:sp>
      <p:cxnSp>
        <p:nvCxnSpPr>
          <p:cNvPr id="161" name="Straight Arrow Connector 160"/>
          <p:cNvCxnSpPr>
            <a:stCxn id="154" idx="3"/>
          </p:cNvCxnSpPr>
          <p:nvPr/>
        </p:nvCxnSpPr>
        <p:spPr>
          <a:xfrm flipV="1">
            <a:off x="10242229" y="5523671"/>
            <a:ext cx="1514271" cy="1918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2" name="Rectangle 161"/>
          <p:cNvSpPr/>
          <p:nvPr/>
        </p:nvSpPr>
        <p:spPr>
          <a:xfrm>
            <a:off x="10390083" y="4887229"/>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3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31</a:t>
            </a:r>
            <a:endParaRPr lang="en-US" sz="1600" dirty="0">
              <a:solidFill>
                <a:schemeClr val="tx1"/>
              </a:solidFill>
            </a:endParaRPr>
          </a:p>
        </p:txBody>
      </p:sp>
      <p:sp>
        <p:nvSpPr>
          <p:cNvPr id="163" name="Rectangle 162"/>
          <p:cNvSpPr/>
          <p:nvPr/>
        </p:nvSpPr>
        <p:spPr>
          <a:xfrm>
            <a:off x="11013215" y="4887229"/>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rPr>
              <a:t>31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rgbClr val="FF0000"/>
              </a:solidFill>
            </a:endParaRPr>
          </a:p>
        </p:txBody>
      </p:sp>
      <p:sp>
        <p:nvSpPr>
          <p:cNvPr id="164" name="Rectangle 163"/>
          <p:cNvSpPr/>
          <p:nvPr/>
        </p:nvSpPr>
        <p:spPr>
          <a:xfrm>
            <a:off x="9093536" y="4950190"/>
            <a:ext cx="507999" cy="1142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65" name="Rectangle 164"/>
          <p:cNvSpPr/>
          <p:nvPr/>
        </p:nvSpPr>
        <p:spPr>
          <a:xfrm>
            <a:off x="7610096" y="3944632"/>
            <a:ext cx="4037004" cy="2619271"/>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6" name="Rectangle 165"/>
          <p:cNvSpPr/>
          <p:nvPr/>
        </p:nvSpPr>
        <p:spPr>
          <a:xfrm>
            <a:off x="9574991" y="4127523"/>
            <a:ext cx="1795684" cy="338554"/>
          </a:xfrm>
          <a:prstGeom prst="rect">
            <a:avLst/>
          </a:prstGeom>
        </p:spPr>
        <p:txBody>
          <a:bodyPr wrap="none">
            <a:spAutoFit/>
          </a:bodyPr>
          <a:lstStyle/>
          <a:p>
            <a:pPr algn="ctr"/>
            <a:r>
              <a:rPr lang="en-US" sz="1600" dirty="0">
                <a:solidFill>
                  <a:schemeClr val="tx1"/>
                </a:solidFill>
              </a:rPr>
              <a:t>Back Bone Block </a:t>
            </a:r>
            <a:r>
              <a:rPr lang="en-US" sz="1600" dirty="0">
                <a:solidFill>
                  <a:srgbClr val="FF0000"/>
                </a:solidFill>
              </a:rPr>
              <a:t>T2</a:t>
            </a:r>
          </a:p>
        </p:txBody>
      </p:sp>
      <p:sp>
        <p:nvSpPr>
          <p:cNvPr id="167" name="Rectangle 166"/>
          <p:cNvSpPr/>
          <p:nvPr/>
        </p:nvSpPr>
        <p:spPr>
          <a:xfrm>
            <a:off x="8583757" y="6147871"/>
            <a:ext cx="1099981" cy="369332"/>
          </a:xfrm>
          <a:prstGeom prst="rect">
            <a:avLst/>
          </a:prstGeom>
        </p:spPr>
        <p:txBody>
          <a:bodyPr wrap="none">
            <a:spAutoFit/>
          </a:bodyPr>
          <a:lstStyle/>
          <a:p>
            <a:r>
              <a:rPr lang="en-US" dirty="0">
                <a:solidFill>
                  <a:srgbClr val="FF0000"/>
                </a:solidFill>
              </a:rPr>
              <a:t>C</a:t>
            </a:r>
            <a:r>
              <a:rPr lang="en-US" baseline="-25000" dirty="0">
                <a:solidFill>
                  <a:srgbClr val="FF0000"/>
                </a:solidFill>
              </a:rPr>
              <a:t>31</a:t>
            </a:r>
            <a:r>
              <a:rPr lang="en-US" dirty="0"/>
              <a:t>= </a:t>
            </a:r>
            <a:r>
              <a:rPr lang="en-US" dirty="0">
                <a:solidFill>
                  <a:srgbClr val="FF0000"/>
                </a:solidFill>
              </a:rPr>
              <a:t>3*</a:t>
            </a:r>
            <a:r>
              <a:rPr lang="en-US" dirty="0"/>
              <a:t>16</a:t>
            </a:r>
          </a:p>
        </p:txBody>
      </p:sp>
      <p:sp>
        <p:nvSpPr>
          <p:cNvPr id="168" name="Rectangle 167"/>
          <p:cNvSpPr/>
          <p:nvPr/>
        </p:nvSpPr>
        <p:spPr>
          <a:xfrm>
            <a:off x="9046990" y="6189886"/>
            <a:ext cx="291529" cy="288538"/>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Rectangle 170"/>
          <p:cNvSpPr/>
          <p:nvPr/>
        </p:nvSpPr>
        <p:spPr>
          <a:xfrm>
            <a:off x="8450374" y="4064453"/>
            <a:ext cx="259208" cy="546404"/>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Rectangle 171"/>
          <p:cNvSpPr/>
          <p:nvPr/>
        </p:nvSpPr>
        <p:spPr>
          <a:xfrm>
            <a:off x="7873618" y="4051386"/>
            <a:ext cx="259208" cy="546404"/>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 name="Rectangle 172"/>
          <p:cNvSpPr/>
          <p:nvPr/>
        </p:nvSpPr>
        <p:spPr>
          <a:xfrm>
            <a:off x="10990619" y="4982389"/>
            <a:ext cx="259208" cy="546404"/>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Rectangle 173"/>
          <p:cNvSpPr/>
          <p:nvPr/>
        </p:nvSpPr>
        <p:spPr>
          <a:xfrm>
            <a:off x="10413863" y="4969322"/>
            <a:ext cx="259208" cy="546404"/>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Rectangle 174"/>
          <p:cNvSpPr/>
          <p:nvPr/>
        </p:nvSpPr>
        <p:spPr>
          <a:xfrm>
            <a:off x="6137677" y="2603769"/>
            <a:ext cx="414705"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BBB, </a:t>
            </a:r>
            <a:r>
              <a:rPr lang="en-US" sz="1600" dirty="0">
                <a:solidFill>
                  <a:srgbClr val="FF0000"/>
                </a:solidFill>
              </a:rPr>
              <a:t>T2</a:t>
            </a:r>
          </a:p>
        </p:txBody>
      </p:sp>
      <p:sp>
        <p:nvSpPr>
          <p:cNvPr id="176" name="Rectangle 175"/>
          <p:cNvSpPr/>
          <p:nvPr/>
        </p:nvSpPr>
        <p:spPr>
          <a:xfrm>
            <a:off x="7051215" y="2561303"/>
            <a:ext cx="414705"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BBB, </a:t>
            </a:r>
            <a:r>
              <a:rPr lang="en-US" sz="1600" dirty="0">
                <a:solidFill>
                  <a:srgbClr val="FF0000"/>
                </a:solidFill>
              </a:rPr>
              <a:t>T1</a:t>
            </a:r>
          </a:p>
        </p:txBody>
      </p:sp>
      <p:sp>
        <p:nvSpPr>
          <p:cNvPr id="177" name="Rectangle 176"/>
          <p:cNvSpPr/>
          <p:nvPr/>
        </p:nvSpPr>
        <p:spPr>
          <a:xfrm>
            <a:off x="7562947" y="2567787"/>
            <a:ext cx="414705"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BBB, </a:t>
            </a:r>
            <a:r>
              <a:rPr lang="en-US" sz="1600" dirty="0">
                <a:solidFill>
                  <a:srgbClr val="FF0000"/>
                </a:solidFill>
              </a:rPr>
              <a:t>T2</a:t>
            </a:r>
          </a:p>
        </p:txBody>
      </p:sp>
      <p:sp>
        <p:nvSpPr>
          <p:cNvPr id="179" name="TextBox 178"/>
          <p:cNvSpPr txBox="1"/>
          <p:nvPr/>
        </p:nvSpPr>
        <p:spPr>
          <a:xfrm>
            <a:off x="41278" y="6216163"/>
            <a:ext cx="1433406" cy="584775"/>
          </a:xfrm>
          <a:prstGeom prst="rect">
            <a:avLst/>
          </a:prstGeom>
          <a:noFill/>
        </p:spPr>
        <p:txBody>
          <a:bodyPr wrap="none" rtlCol="0">
            <a:spAutoFit/>
          </a:bodyPr>
          <a:lstStyle/>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426</a:t>
            </a:r>
          </a:p>
          <a:p>
            <a:r>
              <a:rPr lang="en-US" sz="1600" dirty="0">
                <a:solidFill>
                  <a:srgbClr val="0070C0"/>
                </a:solidFill>
                <a:latin typeface="Times New Roman" panose="02020603050405020304" pitchFamily="18" charset="0"/>
                <a:cs typeface="Times New Roman" panose="02020603050405020304" pitchFamily="18" charset="0"/>
              </a:rPr>
              <a:t>Params: 1.3 M</a:t>
            </a:r>
          </a:p>
        </p:txBody>
      </p:sp>
      <p:grpSp>
        <p:nvGrpSpPr>
          <p:cNvPr id="115" name="Group 114">
            <a:extLst>
              <a:ext uri="{FF2B5EF4-FFF2-40B4-BE49-F238E27FC236}">
                <a16:creationId xmlns="" xmlns:a16="http://schemas.microsoft.com/office/drawing/2014/main" id="{E3F4A395-3DF5-D413-34E6-C4FB52D502D6}"/>
              </a:ext>
            </a:extLst>
          </p:cNvPr>
          <p:cNvGrpSpPr/>
          <p:nvPr/>
        </p:nvGrpSpPr>
        <p:grpSpPr>
          <a:xfrm>
            <a:off x="8101644" y="184953"/>
            <a:ext cx="3036520" cy="1569660"/>
            <a:chOff x="7211442" y="163368"/>
            <a:chExt cx="3036520" cy="1569660"/>
          </a:xfrm>
        </p:grpSpPr>
        <p:sp>
          <p:nvSpPr>
            <p:cNvPr id="116" name="TextBox 115"/>
            <p:cNvSpPr txBox="1"/>
            <p:nvPr/>
          </p:nvSpPr>
          <p:spPr>
            <a:xfrm>
              <a:off x="7211442" y="163368"/>
              <a:ext cx="3036520" cy="1569660"/>
            </a:xfrm>
            <a:prstGeom prst="rect">
              <a:avLst/>
            </a:prstGeom>
            <a:noFill/>
          </p:spPr>
          <p:txBody>
            <a:bodyPr wrap="square" rtlCol="0">
              <a:spAutoFit/>
            </a:bodyPr>
            <a:lstStyle/>
            <a:p>
              <a:pPr algn="ctr"/>
              <a:r>
                <a:rPr lang="en-US" sz="1600" u="sng" dirty="0"/>
                <a:t>Parameters selection</a:t>
              </a:r>
              <a:r>
                <a:rPr lang="en-US" sz="1600" dirty="0"/>
                <a:t>:</a:t>
              </a:r>
            </a:p>
            <a:p>
              <a:r>
                <a:rPr lang="en-US" sz="1600" dirty="0">
                  <a:solidFill>
                    <a:srgbClr val="FF0000"/>
                  </a:solidFill>
                </a:rPr>
                <a:t>d</a:t>
              </a:r>
              <a:r>
                <a:rPr lang="en-US" sz="1600" baseline="-25000" dirty="0">
                  <a:solidFill>
                    <a:srgbClr val="FF0000"/>
                  </a:solidFill>
                </a:rPr>
                <a:t>1 </a:t>
              </a:r>
              <a:r>
                <a:rPr lang="en-US" sz="1600" dirty="0"/>
                <a:t>=</a:t>
              </a:r>
              <a:r>
                <a:rPr lang="en-US" sz="1600" dirty="0">
                  <a:solidFill>
                    <a:srgbClr val="FF0000"/>
                  </a:solidFill>
                </a:rPr>
                <a:t>12*</a:t>
              </a:r>
              <a:r>
                <a:rPr lang="en-US" sz="1600" dirty="0"/>
                <a:t>16	</a:t>
              </a:r>
              <a:r>
                <a:rPr lang="en-US" sz="1600" dirty="0">
                  <a:solidFill>
                    <a:srgbClr val="FF0000"/>
                  </a:solidFill>
                </a:rPr>
                <a:t>C   </a:t>
              </a:r>
              <a:r>
                <a:rPr lang="en-US" sz="1600" dirty="0"/>
                <a:t>= </a:t>
              </a:r>
              <a:r>
                <a:rPr lang="en-US" sz="1600" dirty="0">
                  <a:solidFill>
                    <a:srgbClr val="FF0000"/>
                  </a:solidFill>
                </a:rPr>
                <a:t>4*</a:t>
              </a:r>
              <a:r>
                <a:rPr lang="en-US" sz="1600" dirty="0"/>
                <a:t>16     </a:t>
              </a:r>
              <a:r>
                <a:rPr lang="en-US" sz="1600" dirty="0">
                  <a:solidFill>
                    <a:srgbClr val="FF0000"/>
                  </a:solidFill>
                </a:rPr>
                <a:t>N </a:t>
              </a:r>
              <a:r>
                <a:rPr lang="en-US" sz="1600" dirty="0"/>
                <a:t>= 12</a:t>
              </a:r>
            </a:p>
            <a:p>
              <a:r>
                <a:rPr lang="en-US" sz="1600" dirty="0">
                  <a:solidFill>
                    <a:srgbClr val="FF0000"/>
                  </a:solidFill>
                </a:rPr>
                <a:t>d</a:t>
              </a:r>
              <a:r>
                <a:rPr lang="en-US" sz="1600" baseline="-25000" dirty="0">
                  <a:solidFill>
                    <a:srgbClr val="FF0000"/>
                  </a:solidFill>
                </a:rPr>
                <a:t>2 </a:t>
              </a:r>
              <a:r>
                <a:rPr lang="en-US" sz="1600" dirty="0"/>
                <a:t>= </a:t>
              </a:r>
              <a:r>
                <a:rPr lang="en-US" sz="1600" dirty="0">
                  <a:solidFill>
                    <a:srgbClr val="FF0000"/>
                  </a:solidFill>
                </a:rPr>
                <a:t>2*</a:t>
              </a:r>
              <a:r>
                <a:rPr lang="en-US" sz="1600" dirty="0"/>
                <a:t>16	</a:t>
              </a:r>
              <a:r>
                <a:rPr lang="en-US" sz="1600" dirty="0">
                  <a:solidFill>
                    <a:srgbClr val="FF0000"/>
                  </a:solidFill>
                </a:rPr>
                <a:t>C</a:t>
              </a:r>
              <a:r>
                <a:rPr lang="en-US" sz="1600" baseline="-25000" dirty="0">
                  <a:solidFill>
                    <a:srgbClr val="FF0000"/>
                  </a:solidFill>
                </a:rPr>
                <a:t>1  </a:t>
              </a:r>
              <a:r>
                <a:rPr lang="en-US" sz="1600" dirty="0"/>
                <a:t>=</a:t>
              </a:r>
              <a:r>
                <a:rPr lang="en-US" sz="1600" dirty="0">
                  <a:solidFill>
                    <a:srgbClr val="FF0000"/>
                  </a:solidFill>
                </a:rPr>
                <a:t>10*</a:t>
              </a:r>
              <a:r>
                <a:rPr lang="en-US" sz="1600" dirty="0"/>
                <a:t>16    </a:t>
              </a:r>
              <a:r>
                <a:rPr lang="en-US" sz="1600" dirty="0">
                  <a:solidFill>
                    <a:srgbClr val="FF0000"/>
                  </a:solidFill>
                </a:rPr>
                <a:t>d</a:t>
              </a:r>
              <a:r>
                <a:rPr lang="en-US" sz="1600" baseline="-25000" dirty="0">
                  <a:solidFill>
                    <a:srgbClr val="FF0000"/>
                  </a:solidFill>
                </a:rPr>
                <a:t>6 </a:t>
              </a:r>
              <a:r>
                <a:rPr lang="en-US" sz="1600" dirty="0"/>
                <a:t>= </a:t>
              </a:r>
              <a:r>
                <a:rPr lang="en-US" sz="1600" dirty="0">
                  <a:solidFill>
                    <a:srgbClr val="FF0000"/>
                  </a:solidFill>
                </a:rPr>
                <a:t>3*</a:t>
              </a:r>
              <a:r>
                <a:rPr lang="en-US" sz="1600" dirty="0"/>
                <a:t>16</a:t>
              </a:r>
            </a:p>
            <a:p>
              <a:r>
                <a:rPr lang="en-US" sz="1600" dirty="0">
                  <a:solidFill>
                    <a:srgbClr val="FF0000"/>
                  </a:solidFill>
                </a:rPr>
                <a:t>d</a:t>
              </a:r>
              <a:r>
                <a:rPr lang="en-US" sz="1600" baseline="-25000" dirty="0">
                  <a:solidFill>
                    <a:srgbClr val="FF0000"/>
                  </a:solidFill>
                </a:rPr>
                <a:t>3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21</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4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22</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5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31</a:t>
              </a:r>
              <a:r>
                <a:rPr lang="en-US" sz="1600" dirty="0"/>
                <a:t>= </a:t>
              </a:r>
              <a:r>
                <a:rPr lang="en-US" sz="1600" dirty="0">
                  <a:solidFill>
                    <a:srgbClr val="FF0000"/>
                  </a:solidFill>
                </a:rPr>
                <a:t>3*</a:t>
              </a:r>
              <a:r>
                <a:rPr lang="en-US" sz="1600" dirty="0"/>
                <a:t>16</a:t>
              </a:r>
            </a:p>
          </p:txBody>
        </p:sp>
        <p:sp>
          <p:nvSpPr>
            <p:cNvPr id="117" name="Rectangle 116"/>
            <p:cNvSpPr/>
            <p:nvPr/>
          </p:nvSpPr>
          <p:spPr>
            <a:xfrm>
              <a:off x="8548092" y="1417242"/>
              <a:ext cx="291529" cy="288538"/>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Rectangle 117"/>
            <p:cNvSpPr/>
            <p:nvPr/>
          </p:nvSpPr>
          <p:spPr>
            <a:xfrm>
              <a:off x="9551015" y="479924"/>
              <a:ext cx="291529" cy="288538"/>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TextBox 65"/>
          <p:cNvSpPr txBox="1"/>
          <p:nvPr/>
        </p:nvSpPr>
        <p:spPr>
          <a:xfrm>
            <a:off x="2674271" y="1361129"/>
            <a:ext cx="5554534" cy="369332"/>
          </a:xfrm>
          <a:prstGeom prst="rect">
            <a:avLst/>
          </a:prstGeom>
          <a:noFill/>
        </p:spPr>
        <p:txBody>
          <a:bodyPr wrap="none" rtlCol="0">
            <a:spAutoFit/>
          </a:bodyPr>
          <a:lstStyle/>
          <a:p>
            <a:r>
              <a:rPr lang="en-US" dirty="0">
                <a:solidFill>
                  <a:schemeClr val="bg1">
                    <a:lumMod val="50000"/>
                  </a:schemeClr>
                </a:solidFill>
              </a:rPr>
              <a:t>All intra </a:t>
            </a:r>
            <a:r>
              <a:rPr lang="en-US" dirty="0" err="1">
                <a:solidFill>
                  <a:schemeClr val="bg1">
                    <a:lumMod val="50000"/>
                  </a:schemeClr>
                </a:solidFill>
              </a:rPr>
              <a:t>cfg</a:t>
            </a:r>
            <a:r>
              <a:rPr lang="en-US" dirty="0">
                <a:solidFill>
                  <a:schemeClr val="bg1">
                    <a:lumMod val="50000"/>
                  </a:schemeClr>
                </a:solidFill>
              </a:rPr>
              <a:t> performance </a:t>
            </a:r>
            <a:r>
              <a:rPr lang="en-US" dirty="0" smtClean="0">
                <a:solidFill>
                  <a:schemeClr val="bg1">
                    <a:lumMod val="50000"/>
                  </a:schemeClr>
                </a:solidFill>
              </a:rPr>
              <a:t>almost the same </a:t>
            </a:r>
            <a:r>
              <a:rPr lang="en-US" dirty="0">
                <a:solidFill>
                  <a:schemeClr val="bg1">
                    <a:lumMod val="50000"/>
                  </a:schemeClr>
                </a:solidFill>
              </a:rPr>
              <a:t>as  EE1-0 (HOP)</a:t>
            </a:r>
          </a:p>
        </p:txBody>
      </p:sp>
      <p:sp>
        <p:nvSpPr>
          <p:cNvPr id="3" name="Rectangle 2"/>
          <p:cNvSpPr/>
          <p:nvPr/>
        </p:nvSpPr>
        <p:spPr>
          <a:xfrm>
            <a:off x="2523568" y="6590594"/>
            <a:ext cx="9850335" cy="276999"/>
          </a:xfrm>
          <a:prstGeom prst="rect">
            <a:avLst/>
          </a:prstGeom>
        </p:spPr>
        <p:txBody>
          <a:bodyPr wrap="square">
            <a:sp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highlight>
                  <a:srgbClr val="FFFF00"/>
                </a:highlight>
                <a:latin typeface="Times New Roman" panose="02020603050405020304" pitchFamily="18" charset="0"/>
                <a:ea typeface="DengXian"/>
              </a:rPr>
              <a:t>Suggestion </a:t>
            </a:r>
            <a:r>
              <a:rPr lang="en-CA" sz="1200" dirty="0">
                <a:latin typeface="Times New Roman" panose="02020603050405020304" pitchFamily="18" charset="0"/>
                <a:ea typeface="DengXian"/>
              </a:rPr>
              <a:t>: review in the BOG to plan study in EE1, e.g. provide results with 3 stages training, perform training cross-check.</a:t>
            </a:r>
            <a:endParaRPr lang="en-US" sz="1200" dirty="0">
              <a:effectLst/>
              <a:latin typeface="Times New Roman" panose="02020603050405020304" pitchFamily="18" charset="0"/>
              <a:ea typeface="DengXian"/>
            </a:endParaRPr>
          </a:p>
        </p:txBody>
      </p:sp>
    </p:spTree>
    <p:extLst>
      <p:ext uri="{BB962C8B-B14F-4D97-AF65-F5344CB8AC3E}">
        <p14:creationId xmlns:p14="http://schemas.microsoft.com/office/powerpoint/2010/main" val="1345672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496" y="1177767"/>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[3]</a:t>
            </a:r>
          </a:p>
        </p:txBody>
      </p:sp>
      <p:sp>
        <p:nvSpPr>
          <p:cNvPr id="5" name="Rectangle 4"/>
          <p:cNvSpPr/>
          <p:nvPr/>
        </p:nvSpPr>
        <p:spPr>
          <a:xfrm>
            <a:off x="245498" y="1991648"/>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Pred</a:t>
            </a:r>
            <a:r>
              <a:rPr lang="en-US" sz="1600" dirty="0">
                <a:solidFill>
                  <a:schemeClr val="tx1"/>
                </a:solidFill>
              </a:rPr>
              <a:t> [3]</a:t>
            </a:r>
          </a:p>
        </p:txBody>
      </p:sp>
      <p:sp>
        <p:nvSpPr>
          <p:cNvPr id="6" name="Rectangle 5"/>
          <p:cNvSpPr/>
          <p:nvPr/>
        </p:nvSpPr>
        <p:spPr>
          <a:xfrm>
            <a:off x="245497" y="280552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BS [3]</a:t>
            </a:r>
          </a:p>
        </p:txBody>
      </p:sp>
      <p:sp>
        <p:nvSpPr>
          <p:cNvPr id="7" name="Rectangle 6"/>
          <p:cNvSpPr/>
          <p:nvPr/>
        </p:nvSpPr>
        <p:spPr>
          <a:xfrm>
            <a:off x="245496" y="3605179"/>
            <a:ext cx="507999" cy="721469"/>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QPbase</a:t>
            </a:r>
            <a:endParaRPr lang="en-US" sz="1600" dirty="0">
              <a:solidFill>
                <a:schemeClr val="tx1"/>
              </a:solidFill>
            </a:endParaRPr>
          </a:p>
          <a:p>
            <a:pPr algn="ctr"/>
            <a:r>
              <a:rPr lang="en-US" sz="1600" dirty="0">
                <a:solidFill>
                  <a:schemeClr val="tx1"/>
                </a:solidFill>
              </a:rPr>
              <a:t>[1]</a:t>
            </a:r>
          </a:p>
        </p:txBody>
      </p:sp>
      <p:sp>
        <p:nvSpPr>
          <p:cNvPr id="8" name="Rectangle 7"/>
          <p:cNvSpPr/>
          <p:nvPr/>
        </p:nvSpPr>
        <p:spPr>
          <a:xfrm>
            <a:off x="245496" y="443329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QPslice</a:t>
            </a:r>
            <a:r>
              <a:rPr lang="en-US" sz="1600" dirty="0">
                <a:solidFill>
                  <a:schemeClr val="tx1"/>
                </a:solidFill>
              </a:rPr>
              <a:t>[1]</a:t>
            </a:r>
          </a:p>
        </p:txBody>
      </p:sp>
      <p:sp>
        <p:nvSpPr>
          <p:cNvPr id="9" name="Rectangle 8"/>
          <p:cNvSpPr/>
          <p:nvPr/>
        </p:nvSpPr>
        <p:spPr>
          <a:xfrm>
            <a:off x="1020467" y="1177767"/>
            <a:ext cx="507998"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1</a:t>
            </a:r>
            <a:endParaRPr lang="en-US" sz="1600" dirty="0">
              <a:solidFill>
                <a:srgbClr val="FF0000"/>
              </a:solidFill>
            </a:endParaRPr>
          </a:p>
        </p:txBody>
      </p:sp>
      <p:sp>
        <p:nvSpPr>
          <p:cNvPr id="10" name="Rectangle 9"/>
          <p:cNvSpPr/>
          <p:nvPr/>
        </p:nvSpPr>
        <p:spPr>
          <a:xfrm>
            <a:off x="1020468"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2</a:t>
            </a:r>
            <a:endParaRPr lang="en-US" sz="1600" dirty="0">
              <a:solidFill>
                <a:srgbClr val="FF0000"/>
              </a:solidFill>
            </a:endParaRPr>
          </a:p>
        </p:txBody>
      </p:sp>
      <p:sp>
        <p:nvSpPr>
          <p:cNvPr id="11" name="Rectangle 10"/>
          <p:cNvSpPr/>
          <p:nvPr/>
        </p:nvSpPr>
        <p:spPr>
          <a:xfrm>
            <a:off x="1020467"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3</a:t>
            </a:r>
            <a:endParaRPr lang="en-US" sz="1600" dirty="0">
              <a:solidFill>
                <a:srgbClr val="FF0000"/>
              </a:solidFill>
            </a:endParaRPr>
          </a:p>
        </p:txBody>
      </p:sp>
      <p:sp>
        <p:nvSpPr>
          <p:cNvPr id="12" name="Rectangle 11"/>
          <p:cNvSpPr/>
          <p:nvPr/>
        </p:nvSpPr>
        <p:spPr>
          <a:xfrm>
            <a:off x="1020466"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4</a:t>
            </a:r>
            <a:endParaRPr lang="en-US" sz="1600" dirty="0">
              <a:solidFill>
                <a:srgbClr val="FF0000"/>
              </a:solidFill>
            </a:endParaRPr>
          </a:p>
        </p:txBody>
      </p:sp>
      <p:sp>
        <p:nvSpPr>
          <p:cNvPr id="13" name="Rectangle 12"/>
          <p:cNvSpPr/>
          <p:nvPr/>
        </p:nvSpPr>
        <p:spPr>
          <a:xfrm>
            <a:off x="1020466"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a:solidFill>
                  <a:schemeClr val="tx1"/>
                </a:solidFill>
              </a:rPr>
              <a:t>1</a:t>
            </a:r>
            <a:r>
              <a:rPr lang="en-US" sz="1600">
                <a:solidFill>
                  <a:schemeClr val="tx1"/>
                </a:solidFill>
                <a:sym typeface="Symbol" panose="05050102010706020507" pitchFamily="18" charset="2"/>
              </a:rPr>
              <a:t></a:t>
            </a:r>
            <a:r>
              <a:rPr lang="en-US" sz="1600">
                <a:solidFill>
                  <a:schemeClr val="tx1"/>
                </a:solidFill>
              </a:rPr>
              <a:t>1,</a:t>
            </a:r>
            <a:r>
              <a:rPr lang="en-US" sz="1600">
                <a:solidFill>
                  <a:srgbClr val="FF0000"/>
                </a:solidFill>
              </a:rPr>
              <a:t>d</a:t>
            </a:r>
            <a:r>
              <a:rPr lang="en-US" sz="1600" baseline="-25000">
                <a:solidFill>
                  <a:srgbClr val="FF0000"/>
                </a:solidFill>
              </a:rPr>
              <a:t>4</a:t>
            </a:r>
            <a:endParaRPr lang="en-US" sz="1600" dirty="0">
              <a:solidFill>
                <a:srgbClr val="FF0000"/>
              </a:solidFill>
            </a:endParaRPr>
          </a:p>
        </p:txBody>
      </p:sp>
      <p:sp>
        <p:nvSpPr>
          <p:cNvPr id="14" name="Rectangle 13"/>
          <p:cNvSpPr/>
          <p:nvPr/>
        </p:nvSpPr>
        <p:spPr>
          <a:xfrm>
            <a:off x="1810208" y="1177767"/>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5" name="Rectangle 14"/>
          <p:cNvSpPr/>
          <p:nvPr/>
        </p:nvSpPr>
        <p:spPr>
          <a:xfrm>
            <a:off x="1810210"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6" name="Rectangle 15"/>
          <p:cNvSpPr/>
          <p:nvPr/>
        </p:nvSpPr>
        <p:spPr>
          <a:xfrm>
            <a:off x="1810209"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7" name="Rectangle 16"/>
          <p:cNvSpPr/>
          <p:nvPr/>
        </p:nvSpPr>
        <p:spPr>
          <a:xfrm>
            <a:off x="1810208"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8" name="Rectangle 17"/>
          <p:cNvSpPr/>
          <p:nvPr/>
        </p:nvSpPr>
        <p:spPr>
          <a:xfrm>
            <a:off x="1810208"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9" name="Rectangle 18"/>
          <p:cNvSpPr/>
          <p:nvPr/>
        </p:nvSpPr>
        <p:spPr>
          <a:xfrm>
            <a:off x="2585178" y="2333357"/>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d</a:t>
            </a:r>
            <a:r>
              <a:rPr lang="en-US" sz="1600" baseline="-25000" dirty="0">
                <a:solidFill>
                  <a:srgbClr val="FF0000"/>
                </a:solidFill>
              </a:rPr>
              <a:t>6</a:t>
            </a:r>
            <a:r>
              <a:rPr lang="en-US" sz="1600" dirty="0">
                <a:solidFill>
                  <a:schemeClr val="tx1"/>
                </a:solidFill>
              </a:rPr>
              <a:t>  </a:t>
            </a:r>
          </a:p>
        </p:txBody>
      </p:sp>
      <p:sp>
        <p:nvSpPr>
          <p:cNvPr id="20" name="Rectangle 19"/>
          <p:cNvSpPr/>
          <p:nvPr/>
        </p:nvSpPr>
        <p:spPr>
          <a:xfrm>
            <a:off x="3335646" y="2339842"/>
            <a:ext cx="507999" cy="93781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21" name="Straight Arrow Connector 20"/>
          <p:cNvCxnSpPr>
            <a:stCxn id="4" idx="3"/>
            <a:endCxn id="9" idx="1"/>
          </p:cNvCxnSpPr>
          <p:nvPr/>
        </p:nvCxnSpPr>
        <p:spPr>
          <a:xfrm>
            <a:off x="753495" y="1522739"/>
            <a:ext cx="2669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53495" y="2365803"/>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53495" y="317193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753495" y="4000049"/>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8" idx="3"/>
          </p:cNvCxnSpPr>
          <p:nvPr/>
        </p:nvCxnSpPr>
        <p:spPr>
          <a:xfrm flipV="1">
            <a:off x="753495" y="477826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543237" y="152273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543237" y="2365802"/>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543237"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1543237" y="400004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543237" y="4778261"/>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3081647" y="281721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a:stCxn id="14" idx="3"/>
            <a:endCxn id="19" idx="1"/>
          </p:cNvCxnSpPr>
          <p:nvPr/>
        </p:nvCxnSpPr>
        <p:spPr>
          <a:xfrm>
            <a:off x="2318207" y="1522739"/>
            <a:ext cx="266971" cy="1282770"/>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15" idx="3"/>
            <a:endCxn id="19" idx="1"/>
          </p:cNvCxnSpPr>
          <p:nvPr/>
        </p:nvCxnSpPr>
        <p:spPr>
          <a:xfrm>
            <a:off x="2318209" y="2336620"/>
            <a:ext cx="266969" cy="468889"/>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Elbow Connector 33"/>
          <p:cNvCxnSpPr>
            <a:stCxn id="16" idx="3"/>
            <a:endCxn id="19" idx="1"/>
          </p:cNvCxnSpPr>
          <p:nvPr/>
        </p:nvCxnSpPr>
        <p:spPr>
          <a:xfrm flipV="1">
            <a:off x="2318208" y="2805509"/>
            <a:ext cx="266970" cy="344992"/>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17" idx="3"/>
            <a:endCxn id="19" idx="1"/>
          </p:cNvCxnSpPr>
          <p:nvPr/>
        </p:nvCxnSpPr>
        <p:spPr>
          <a:xfrm flipV="1">
            <a:off x="2318207" y="2805509"/>
            <a:ext cx="266971" cy="115887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a:stCxn id="18" idx="3"/>
            <a:endCxn id="19" idx="1"/>
          </p:cNvCxnSpPr>
          <p:nvPr/>
        </p:nvCxnSpPr>
        <p:spPr>
          <a:xfrm flipV="1">
            <a:off x="2318207" y="2805509"/>
            <a:ext cx="266971" cy="1972754"/>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4088634" y="2339842"/>
            <a:ext cx="507999" cy="9378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a:t>
            </a:r>
            <a:r>
              <a:rPr lang="en-US" sz="1600" dirty="0">
                <a:solidFill>
                  <a:schemeClr val="tx1"/>
                </a:solidFill>
                <a:sym typeface="Symbol" panose="05050102010706020507" pitchFamily="18" charset="2"/>
              </a:rPr>
              <a:t>2</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endParaRPr lang="en-US" sz="1600" dirty="0">
              <a:solidFill>
                <a:schemeClr val="tx1"/>
              </a:solidFill>
            </a:endParaRPr>
          </a:p>
        </p:txBody>
      </p:sp>
      <p:sp>
        <p:nvSpPr>
          <p:cNvPr id="38" name="Rectangle 37"/>
          <p:cNvSpPr/>
          <p:nvPr/>
        </p:nvSpPr>
        <p:spPr>
          <a:xfrm>
            <a:off x="4839102" y="2333358"/>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39" name="Straight Arrow Connector 38"/>
          <p:cNvCxnSpPr/>
          <p:nvPr/>
        </p:nvCxnSpPr>
        <p:spPr>
          <a:xfrm>
            <a:off x="4585103" y="2808752"/>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843645" y="2804249"/>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347101" y="283018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11524857" y="1441653"/>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Y</a:t>
            </a:r>
          </a:p>
        </p:txBody>
      </p:sp>
      <p:sp>
        <p:nvSpPr>
          <p:cNvPr id="54" name="Rectangle 53"/>
          <p:cNvSpPr/>
          <p:nvPr/>
        </p:nvSpPr>
        <p:spPr>
          <a:xfrm>
            <a:off x="11524858" y="3984900"/>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UV [2]</a:t>
            </a:r>
          </a:p>
        </p:txBody>
      </p:sp>
      <p:cxnSp>
        <p:nvCxnSpPr>
          <p:cNvPr id="56" name="Elbow Connector 55"/>
          <p:cNvCxnSpPr/>
          <p:nvPr/>
        </p:nvCxnSpPr>
        <p:spPr>
          <a:xfrm rot="16200000" flipH="1">
            <a:off x="10365464" y="3170477"/>
            <a:ext cx="1432311" cy="88647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rot="5400000">
            <a:off x="1711129" y="163660"/>
            <a:ext cx="507999" cy="706156"/>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a:solidFill>
                  <a:schemeClr val="tx1"/>
                </a:solidFill>
              </a:rPr>
              <a:t> UV [2]</a:t>
            </a:r>
          </a:p>
        </p:txBody>
      </p:sp>
      <p:sp>
        <p:nvSpPr>
          <p:cNvPr id="58" name="Rectangle 57"/>
          <p:cNvSpPr/>
          <p:nvPr/>
        </p:nvSpPr>
        <p:spPr>
          <a:xfrm rot="5400000">
            <a:off x="245495" y="18753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err="1">
                <a:solidFill>
                  <a:schemeClr val="tx1"/>
                </a:solidFill>
              </a:rPr>
              <a:t>Y</a:t>
            </a:r>
            <a:endParaRPr lang="en-US" sz="1600" dirty="0">
              <a:solidFill>
                <a:schemeClr val="tx1"/>
              </a:solidFill>
            </a:endParaRPr>
          </a:p>
        </p:txBody>
      </p:sp>
      <p:cxnSp>
        <p:nvCxnSpPr>
          <p:cNvPr id="59" name="Elbow Connector 58"/>
          <p:cNvCxnSpPr>
            <a:stCxn id="57" idx="3"/>
            <a:endCxn id="4" idx="0"/>
          </p:cNvCxnSpPr>
          <p:nvPr/>
        </p:nvCxnSpPr>
        <p:spPr>
          <a:xfrm rot="5400000">
            <a:off x="1028799" y="241436"/>
            <a:ext cx="407029" cy="146563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1033759" y="679674"/>
            <a:ext cx="481412"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r>
              <a:rPr lang="en-US" sz="1600" dirty="0">
                <a:solidFill>
                  <a:schemeClr val="tx1"/>
                </a:solidFill>
                <a:sym typeface="Symbol" panose="05050102010706020507" pitchFamily="18" charset="2"/>
              </a:rPr>
              <a:t></a:t>
            </a:r>
            <a:endParaRPr lang="en-US" sz="1600" dirty="0">
              <a:solidFill>
                <a:schemeClr val="tx1"/>
              </a:solidFill>
            </a:endParaRPr>
          </a:p>
        </p:txBody>
      </p:sp>
      <p:cxnSp>
        <p:nvCxnSpPr>
          <p:cNvPr id="61" name="Straight Arrow Connector 60"/>
          <p:cNvCxnSpPr>
            <a:stCxn id="58" idx="3"/>
            <a:endCxn id="4" idx="0"/>
          </p:cNvCxnSpPr>
          <p:nvPr/>
        </p:nvCxnSpPr>
        <p:spPr>
          <a:xfrm>
            <a:off x="499494" y="786502"/>
            <a:ext cx="2" cy="3912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rot="16200000">
            <a:off x="11118503" y="2648741"/>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63" name="Left Brace 62"/>
          <p:cNvSpPr/>
          <p:nvPr/>
        </p:nvSpPr>
        <p:spPr>
          <a:xfrm rot="5400000">
            <a:off x="6379567" y="866989"/>
            <a:ext cx="384406" cy="132879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64" name="TextBox 63"/>
          <p:cNvSpPr txBox="1"/>
          <p:nvPr/>
        </p:nvSpPr>
        <p:spPr>
          <a:xfrm>
            <a:off x="6389669" y="974275"/>
            <a:ext cx="364202" cy="338554"/>
          </a:xfrm>
          <a:prstGeom prst="rect">
            <a:avLst/>
          </a:prstGeom>
          <a:noFill/>
        </p:spPr>
        <p:txBody>
          <a:bodyPr wrap="none" rtlCol="0">
            <a:spAutoFit/>
          </a:bodyPr>
          <a:lstStyle/>
          <a:p>
            <a:r>
              <a:rPr lang="en-US" sz="1600" dirty="0">
                <a:solidFill>
                  <a:srgbClr val="FF0000"/>
                </a:solidFill>
              </a:rPr>
              <a:t>N </a:t>
            </a:r>
            <a:endParaRPr lang="en-US" sz="1600" dirty="0"/>
          </a:p>
        </p:txBody>
      </p:sp>
      <p:sp>
        <p:nvSpPr>
          <p:cNvPr id="81" name="Rectangle 80"/>
          <p:cNvSpPr/>
          <p:nvPr/>
        </p:nvSpPr>
        <p:spPr>
          <a:xfrm rot="16200000">
            <a:off x="10234818" y="3912312"/>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82" name="Rectangle 81"/>
          <p:cNvSpPr/>
          <p:nvPr/>
        </p:nvSpPr>
        <p:spPr>
          <a:xfrm>
            <a:off x="256065" y="5261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IPB [1]</a:t>
            </a:r>
          </a:p>
        </p:txBody>
      </p:sp>
      <p:sp>
        <p:nvSpPr>
          <p:cNvPr id="83" name="Rectangle 82"/>
          <p:cNvSpPr/>
          <p:nvPr/>
        </p:nvSpPr>
        <p:spPr>
          <a:xfrm>
            <a:off x="1031035"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5</a:t>
            </a:r>
            <a:endParaRPr lang="en-US" sz="1600" dirty="0">
              <a:solidFill>
                <a:srgbClr val="FF0000"/>
              </a:solidFill>
            </a:endParaRPr>
          </a:p>
        </p:txBody>
      </p:sp>
      <p:sp>
        <p:nvSpPr>
          <p:cNvPr id="84" name="Rectangle 83"/>
          <p:cNvSpPr/>
          <p:nvPr/>
        </p:nvSpPr>
        <p:spPr>
          <a:xfrm>
            <a:off x="1820777"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85" name="Straight Arrow Connector 84"/>
          <p:cNvCxnSpPr>
            <a:stCxn id="82" idx="3"/>
          </p:cNvCxnSpPr>
          <p:nvPr/>
        </p:nvCxnSpPr>
        <p:spPr>
          <a:xfrm flipV="1">
            <a:off x="764064" y="5606373"/>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V="1">
            <a:off x="1553806" y="560637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a:stCxn id="84" idx="3"/>
            <a:endCxn id="19" idx="1"/>
          </p:cNvCxnSpPr>
          <p:nvPr/>
        </p:nvCxnSpPr>
        <p:spPr>
          <a:xfrm flipV="1">
            <a:off x="2328776" y="2805509"/>
            <a:ext cx="256402" cy="280086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3462003" y="347133"/>
            <a:ext cx="2352632" cy="369332"/>
          </a:xfrm>
          <a:prstGeom prst="rect">
            <a:avLst/>
          </a:prstGeom>
          <a:solidFill>
            <a:srgbClr val="FFFF00"/>
          </a:solidFill>
        </p:spPr>
        <p:txBody>
          <a:bodyPr wrap="none" rtlCol="0">
            <a:spAutoFit/>
          </a:bodyPr>
          <a:lstStyle/>
          <a:p>
            <a:r>
              <a:rPr lang="en-US" dirty="0">
                <a:solidFill>
                  <a:srgbClr val="0070C0"/>
                </a:solidFill>
              </a:rPr>
              <a:t>EE1-5 split architecture</a:t>
            </a:r>
          </a:p>
        </p:txBody>
      </p:sp>
      <p:sp>
        <p:nvSpPr>
          <p:cNvPr id="90" name="Rectangle 89"/>
          <p:cNvSpPr/>
          <p:nvPr/>
        </p:nvSpPr>
        <p:spPr>
          <a:xfrm>
            <a:off x="5907373" y="1800814"/>
            <a:ext cx="414705" cy="94107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RB, </a:t>
            </a:r>
            <a:r>
              <a:rPr lang="en-US" sz="1600" dirty="0">
                <a:solidFill>
                  <a:srgbClr val="FF0000"/>
                </a:solidFill>
              </a:rPr>
              <a:t>Y</a:t>
            </a:r>
          </a:p>
        </p:txBody>
      </p:sp>
      <p:sp>
        <p:nvSpPr>
          <p:cNvPr id="91" name="Rectangle 90"/>
          <p:cNvSpPr/>
          <p:nvPr/>
        </p:nvSpPr>
        <p:spPr>
          <a:xfrm>
            <a:off x="6798361" y="1804823"/>
            <a:ext cx="414705" cy="95447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RB, </a:t>
            </a:r>
            <a:r>
              <a:rPr lang="en-US" sz="1600" dirty="0">
                <a:solidFill>
                  <a:srgbClr val="FF0000"/>
                </a:solidFill>
              </a:rPr>
              <a:t>Y</a:t>
            </a:r>
          </a:p>
        </p:txBody>
      </p:sp>
      <p:sp>
        <p:nvSpPr>
          <p:cNvPr id="92" name="Rectangle 91"/>
          <p:cNvSpPr/>
          <p:nvPr/>
        </p:nvSpPr>
        <p:spPr>
          <a:xfrm>
            <a:off x="6329726" y="2170619"/>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cxnSp>
        <p:nvCxnSpPr>
          <p:cNvPr id="93" name="Straight Arrow Connector 92"/>
          <p:cNvCxnSpPr>
            <a:stCxn id="91" idx="3"/>
            <a:endCxn id="116" idx="1"/>
          </p:cNvCxnSpPr>
          <p:nvPr/>
        </p:nvCxnSpPr>
        <p:spPr>
          <a:xfrm flipV="1">
            <a:off x="7213066" y="2269739"/>
            <a:ext cx="2097001" cy="123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a:xfrm>
            <a:off x="7375082" y="1809910"/>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a:t>
            </a:r>
          </a:p>
        </p:txBody>
      </p:sp>
      <p:sp>
        <p:nvSpPr>
          <p:cNvPr id="96" name="Rectangle 95"/>
          <p:cNvSpPr/>
          <p:nvPr/>
        </p:nvSpPr>
        <p:spPr>
          <a:xfrm>
            <a:off x="7990782" y="1797588"/>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99" name="Rectangle 98"/>
          <p:cNvSpPr/>
          <p:nvPr/>
        </p:nvSpPr>
        <p:spPr>
          <a:xfrm>
            <a:off x="8625554" y="1803968"/>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0070C0"/>
                </a:solidFill>
              </a:rPr>
              <a:t>4</a:t>
            </a:r>
          </a:p>
        </p:txBody>
      </p:sp>
      <p:cxnSp>
        <p:nvCxnSpPr>
          <p:cNvPr id="3" name="Elbow Connector 2"/>
          <p:cNvCxnSpPr>
            <a:endCxn id="90" idx="1"/>
          </p:cNvCxnSpPr>
          <p:nvPr/>
        </p:nvCxnSpPr>
        <p:spPr>
          <a:xfrm rot="5400000" flipH="1" flipV="1">
            <a:off x="5479392" y="2402207"/>
            <a:ext cx="558836" cy="297125"/>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3" name="Rectangle 102"/>
          <p:cNvSpPr/>
          <p:nvPr/>
        </p:nvSpPr>
        <p:spPr>
          <a:xfrm>
            <a:off x="5930476" y="3019940"/>
            <a:ext cx="414705" cy="94107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RB, </a:t>
            </a:r>
            <a:r>
              <a:rPr lang="en-US" sz="1600" dirty="0">
                <a:solidFill>
                  <a:srgbClr val="FF0000"/>
                </a:solidFill>
              </a:rPr>
              <a:t>UV</a:t>
            </a:r>
          </a:p>
        </p:txBody>
      </p:sp>
      <p:sp>
        <p:nvSpPr>
          <p:cNvPr id="104" name="Rectangle 103"/>
          <p:cNvSpPr/>
          <p:nvPr/>
        </p:nvSpPr>
        <p:spPr>
          <a:xfrm>
            <a:off x="6821464" y="3023949"/>
            <a:ext cx="414705" cy="95447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RB, </a:t>
            </a:r>
            <a:r>
              <a:rPr lang="en-US" sz="1600" dirty="0">
                <a:solidFill>
                  <a:srgbClr val="FF0000"/>
                </a:solidFill>
              </a:rPr>
              <a:t>UV</a:t>
            </a:r>
          </a:p>
        </p:txBody>
      </p:sp>
      <p:sp>
        <p:nvSpPr>
          <p:cNvPr id="105" name="Rectangle 104"/>
          <p:cNvSpPr/>
          <p:nvPr/>
        </p:nvSpPr>
        <p:spPr>
          <a:xfrm>
            <a:off x="6352829" y="3389745"/>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cxnSp>
        <p:nvCxnSpPr>
          <p:cNvPr id="106" name="Straight Arrow Connector 105"/>
          <p:cNvCxnSpPr>
            <a:stCxn id="104" idx="3"/>
            <a:endCxn id="117" idx="1"/>
          </p:cNvCxnSpPr>
          <p:nvPr/>
        </p:nvCxnSpPr>
        <p:spPr>
          <a:xfrm flipV="1">
            <a:off x="7236169" y="3489648"/>
            <a:ext cx="2072081" cy="115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7" name="Rectangle 106"/>
          <p:cNvSpPr/>
          <p:nvPr/>
        </p:nvSpPr>
        <p:spPr>
          <a:xfrm>
            <a:off x="7384836" y="3033737"/>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a:t>
            </a:r>
          </a:p>
        </p:txBody>
      </p:sp>
      <p:sp>
        <p:nvSpPr>
          <p:cNvPr id="108" name="Rectangle 107"/>
          <p:cNvSpPr/>
          <p:nvPr/>
        </p:nvSpPr>
        <p:spPr>
          <a:xfrm>
            <a:off x="8013885" y="3016714"/>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11" name="Rectangle 110"/>
          <p:cNvSpPr/>
          <p:nvPr/>
        </p:nvSpPr>
        <p:spPr>
          <a:xfrm>
            <a:off x="8648657" y="3017497"/>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0070C0"/>
                </a:solidFill>
              </a:rPr>
              <a:t>8</a:t>
            </a:r>
          </a:p>
        </p:txBody>
      </p:sp>
      <p:cxnSp>
        <p:nvCxnSpPr>
          <p:cNvPr id="113" name="Elbow Connector 112"/>
          <p:cNvCxnSpPr>
            <a:endCxn id="103" idx="1"/>
          </p:cNvCxnSpPr>
          <p:nvPr/>
        </p:nvCxnSpPr>
        <p:spPr>
          <a:xfrm rot="16200000" flipH="1">
            <a:off x="5440218" y="3000218"/>
            <a:ext cx="660289" cy="32022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6" name="Rectangle 115"/>
          <p:cNvSpPr/>
          <p:nvPr/>
        </p:nvSpPr>
        <p:spPr>
          <a:xfrm>
            <a:off x="9310067" y="1797587"/>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Pixel Shuffle</a:t>
            </a:r>
          </a:p>
        </p:txBody>
      </p:sp>
      <p:sp>
        <p:nvSpPr>
          <p:cNvPr id="117" name="Rectangle 116"/>
          <p:cNvSpPr/>
          <p:nvPr/>
        </p:nvSpPr>
        <p:spPr>
          <a:xfrm>
            <a:off x="9308250" y="3017496"/>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Pixel Shuffle</a:t>
            </a:r>
          </a:p>
        </p:txBody>
      </p:sp>
      <p:cxnSp>
        <p:nvCxnSpPr>
          <p:cNvPr id="140" name="Elbow Connector 139"/>
          <p:cNvCxnSpPr>
            <a:stCxn id="117" idx="3"/>
          </p:cNvCxnSpPr>
          <p:nvPr/>
        </p:nvCxnSpPr>
        <p:spPr>
          <a:xfrm flipV="1">
            <a:off x="9816249" y="2882526"/>
            <a:ext cx="404569" cy="60712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Elbow Connector 141"/>
          <p:cNvCxnSpPr>
            <a:stCxn id="116" idx="3"/>
          </p:cNvCxnSpPr>
          <p:nvPr/>
        </p:nvCxnSpPr>
        <p:spPr>
          <a:xfrm>
            <a:off x="9818066" y="2269739"/>
            <a:ext cx="402752" cy="612787"/>
          </a:xfrm>
          <a:prstGeom prst="bentConnector3">
            <a:avLst>
              <a:gd name="adj1" fmla="val 5229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9" name="Rectangle 148"/>
          <p:cNvSpPr/>
          <p:nvPr/>
        </p:nvSpPr>
        <p:spPr>
          <a:xfrm>
            <a:off x="10446384" y="3178311"/>
            <a:ext cx="481412"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r>
              <a:rPr lang="en-US" sz="1600" dirty="0">
                <a:solidFill>
                  <a:schemeClr val="tx1"/>
                </a:solidFill>
                <a:sym typeface="Symbol" panose="05050102010706020507" pitchFamily="18" charset="2"/>
              </a:rPr>
              <a:t></a:t>
            </a:r>
            <a:endParaRPr lang="en-US" sz="1600" dirty="0">
              <a:solidFill>
                <a:schemeClr val="tx1"/>
              </a:solidFill>
            </a:endParaRPr>
          </a:p>
        </p:txBody>
      </p:sp>
      <p:sp>
        <p:nvSpPr>
          <p:cNvPr id="42" name="TextBox 88">
            <a:extLst>
              <a:ext uri="{FF2B5EF4-FFF2-40B4-BE49-F238E27FC236}">
                <a16:creationId xmlns="" xmlns:a16="http://schemas.microsoft.com/office/drawing/2014/main" id="{30528BE7-921F-0E24-5942-9CDDD518CE8C}"/>
              </a:ext>
            </a:extLst>
          </p:cNvPr>
          <p:cNvSpPr txBox="1"/>
          <p:nvPr/>
        </p:nvSpPr>
        <p:spPr>
          <a:xfrm>
            <a:off x="8045099" y="154157"/>
            <a:ext cx="3036520" cy="1569660"/>
          </a:xfrm>
          <a:prstGeom prst="rect">
            <a:avLst/>
          </a:prstGeom>
          <a:solidFill>
            <a:schemeClr val="bg1"/>
          </a:solidFill>
        </p:spPr>
        <p:txBody>
          <a:bodyPr wrap="square" rtlCol="0">
            <a:spAutoFit/>
          </a:bodyPr>
          <a:lstStyle/>
          <a:p>
            <a:pPr algn="ctr"/>
            <a:r>
              <a:rPr lang="en-US" sz="1600" u="sng" dirty="0"/>
              <a:t>Parameters selection</a:t>
            </a:r>
            <a:r>
              <a:rPr lang="en-US" sz="1600" dirty="0"/>
              <a:t>:</a:t>
            </a:r>
          </a:p>
          <a:p>
            <a:r>
              <a:rPr lang="en-US" sz="1600" dirty="0">
                <a:solidFill>
                  <a:srgbClr val="FF0000"/>
                </a:solidFill>
              </a:rPr>
              <a:t>d</a:t>
            </a:r>
            <a:r>
              <a:rPr lang="en-US" sz="1600" baseline="-25000" dirty="0">
                <a:solidFill>
                  <a:srgbClr val="FF0000"/>
                </a:solidFill>
              </a:rPr>
              <a:t>1 </a:t>
            </a:r>
            <a:r>
              <a:rPr lang="en-US" sz="1600" dirty="0"/>
              <a:t>=</a:t>
            </a:r>
            <a:r>
              <a:rPr lang="en-US" sz="1600" dirty="0">
                <a:solidFill>
                  <a:srgbClr val="FF0000"/>
                </a:solidFill>
              </a:rPr>
              <a:t>12*</a:t>
            </a:r>
            <a:r>
              <a:rPr lang="en-US" sz="1600" dirty="0"/>
              <a:t>16	</a:t>
            </a:r>
            <a:r>
              <a:rPr lang="en-US" sz="1600" dirty="0">
                <a:solidFill>
                  <a:srgbClr val="FF0000"/>
                </a:solidFill>
              </a:rPr>
              <a:t>C   </a:t>
            </a:r>
            <a:r>
              <a:rPr lang="en-US" sz="1600" dirty="0"/>
              <a:t>= </a:t>
            </a:r>
            <a:r>
              <a:rPr lang="en-US" sz="1600" dirty="0">
                <a:solidFill>
                  <a:srgbClr val="FF0000"/>
                </a:solidFill>
              </a:rPr>
              <a:t>4*</a:t>
            </a:r>
            <a:r>
              <a:rPr lang="en-US" sz="1600" dirty="0"/>
              <a:t>16     </a:t>
            </a:r>
            <a:r>
              <a:rPr lang="en-US" sz="1600" dirty="0">
                <a:solidFill>
                  <a:srgbClr val="FF0000"/>
                </a:solidFill>
              </a:rPr>
              <a:t>N </a:t>
            </a:r>
            <a:r>
              <a:rPr lang="en-US" sz="1600" dirty="0"/>
              <a:t>= 24</a:t>
            </a:r>
          </a:p>
          <a:p>
            <a:r>
              <a:rPr lang="en-US" sz="1600" dirty="0">
                <a:solidFill>
                  <a:srgbClr val="FF0000"/>
                </a:solidFill>
              </a:rPr>
              <a:t>d</a:t>
            </a:r>
            <a:r>
              <a:rPr lang="en-US" sz="1600" baseline="-25000" dirty="0">
                <a:solidFill>
                  <a:srgbClr val="FF0000"/>
                </a:solidFill>
              </a:rPr>
              <a:t>2 </a:t>
            </a:r>
            <a:r>
              <a:rPr lang="en-US" sz="1600" dirty="0"/>
              <a:t>= </a:t>
            </a:r>
            <a:r>
              <a:rPr lang="en-US" sz="1600" dirty="0">
                <a:solidFill>
                  <a:srgbClr val="FF0000"/>
                </a:solidFill>
              </a:rPr>
              <a:t>2*</a:t>
            </a:r>
            <a:r>
              <a:rPr lang="en-US" sz="1600" dirty="0"/>
              <a:t>16	</a:t>
            </a:r>
            <a:r>
              <a:rPr lang="en-US" sz="1600" dirty="0">
                <a:solidFill>
                  <a:srgbClr val="FF0000"/>
                </a:solidFill>
              </a:rPr>
              <a:t>C</a:t>
            </a:r>
            <a:r>
              <a:rPr lang="en-US" sz="1600" baseline="-25000" dirty="0">
                <a:solidFill>
                  <a:srgbClr val="FF0000"/>
                </a:solidFill>
              </a:rPr>
              <a:t>1  </a:t>
            </a:r>
            <a:r>
              <a:rPr lang="en-US" sz="1600" dirty="0"/>
              <a:t>=</a:t>
            </a:r>
            <a:r>
              <a:rPr lang="en-US" sz="1600" dirty="0">
                <a:solidFill>
                  <a:srgbClr val="FF0000"/>
                </a:solidFill>
              </a:rPr>
              <a:t>10*</a:t>
            </a:r>
            <a:r>
              <a:rPr lang="en-US" sz="1600" dirty="0"/>
              <a:t>16    </a:t>
            </a:r>
            <a:r>
              <a:rPr lang="en-US" sz="1600" dirty="0">
                <a:solidFill>
                  <a:srgbClr val="FF0000"/>
                </a:solidFill>
              </a:rPr>
              <a:t>d</a:t>
            </a:r>
            <a:r>
              <a:rPr lang="en-US" sz="1600" baseline="-25000" dirty="0">
                <a:solidFill>
                  <a:srgbClr val="FF0000"/>
                </a:solidFill>
              </a:rPr>
              <a:t>6 </a:t>
            </a:r>
            <a:r>
              <a:rPr lang="en-US" sz="1600" dirty="0"/>
              <a:t>= </a:t>
            </a:r>
            <a:r>
              <a:rPr lang="en-US" sz="1600" dirty="0">
                <a:solidFill>
                  <a:srgbClr val="FF0000"/>
                </a:solidFill>
              </a:rPr>
              <a:t>3*</a:t>
            </a:r>
            <a:r>
              <a:rPr lang="en-US" sz="1600" dirty="0"/>
              <a:t>16</a:t>
            </a:r>
          </a:p>
          <a:p>
            <a:r>
              <a:rPr lang="en-US" sz="1600" dirty="0">
                <a:solidFill>
                  <a:srgbClr val="FF0000"/>
                </a:solidFill>
              </a:rPr>
              <a:t>d</a:t>
            </a:r>
            <a:r>
              <a:rPr lang="en-US" sz="1600" baseline="-25000" dirty="0">
                <a:solidFill>
                  <a:srgbClr val="FF0000"/>
                </a:solidFill>
              </a:rPr>
              <a:t>3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21</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4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22</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5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31</a:t>
            </a:r>
            <a:r>
              <a:rPr lang="en-US" sz="1600" dirty="0"/>
              <a:t>= </a:t>
            </a:r>
            <a:r>
              <a:rPr lang="en-US" sz="1600" dirty="0">
                <a:solidFill>
                  <a:srgbClr val="FF0000"/>
                </a:solidFill>
              </a:rPr>
              <a:t>4*</a:t>
            </a:r>
            <a:r>
              <a:rPr lang="en-US" sz="1600" dirty="0"/>
              <a:t>16</a:t>
            </a:r>
          </a:p>
        </p:txBody>
      </p:sp>
      <p:grpSp>
        <p:nvGrpSpPr>
          <p:cNvPr id="170" name="Group 169"/>
          <p:cNvGrpSpPr/>
          <p:nvPr/>
        </p:nvGrpSpPr>
        <p:grpSpPr>
          <a:xfrm>
            <a:off x="2621088" y="4822260"/>
            <a:ext cx="9061542" cy="1708993"/>
            <a:chOff x="523202" y="2392219"/>
            <a:chExt cx="11374634" cy="2207387"/>
          </a:xfrm>
        </p:grpSpPr>
        <p:sp>
          <p:nvSpPr>
            <p:cNvPr id="171" name="Rectangle 170"/>
            <p:cNvSpPr/>
            <p:nvPr/>
          </p:nvSpPr>
          <p:spPr>
            <a:xfrm>
              <a:off x="895249" y="2531853"/>
              <a:ext cx="376276" cy="93486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3</a:t>
              </a:r>
              <a:r>
                <a:rPr lang="en-US" sz="1000" dirty="0">
                  <a:solidFill>
                    <a:schemeClr val="tx1"/>
                  </a:solidFill>
                  <a:sym typeface="Symbol" panose="05050102010706020507" pitchFamily="18" charset="2"/>
                </a:rPr>
                <a:t>  1</a:t>
              </a:r>
              <a:r>
                <a:rPr lang="en-US" sz="1000" dirty="0">
                  <a:solidFill>
                    <a:schemeClr val="tx1"/>
                  </a:solidFill>
                </a:rPr>
                <a:t>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21</a:t>
              </a:r>
              <a:endParaRPr lang="en-US" sz="1000" dirty="0">
                <a:solidFill>
                  <a:schemeClr val="tx1"/>
                </a:solidFill>
              </a:endParaRPr>
            </a:p>
          </p:txBody>
        </p:sp>
        <p:sp>
          <p:nvSpPr>
            <p:cNvPr id="172" name="Rectangle 171"/>
            <p:cNvSpPr/>
            <p:nvPr/>
          </p:nvSpPr>
          <p:spPr>
            <a:xfrm>
              <a:off x="2726466" y="3188575"/>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a:t>
              </a:r>
              <a:r>
                <a:rPr lang="en-US" sz="1000" dirty="0">
                  <a:solidFill>
                    <a:schemeClr val="tx1"/>
                  </a:solidFill>
                </a:rPr>
                <a:t>1 (</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1</a:t>
              </a:r>
              <a:r>
                <a:rPr lang="en-US" sz="1000" dirty="0">
                  <a:solidFill>
                    <a:schemeClr val="tx1"/>
                  </a:solidFill>
                </a:rPr>
                <a:t>+</a:t>
              </a:r>
              <a:r>
                <a:rPr lang="en-US" sz="1000" dirty="0">
                  <a:solidFill>
                    <a:srgbClr val="FF0000"/>
                  </a:solidFill>
                </a:rPr>
                <a:t>C</a:t>
              </a:r>
              <a:r>
                <a:rPr lang="en-US" sz="1000" baseline="-25000" dirty="0">
                  <a:solidFill>
                    <a:srgbClr val="FF0000"/>
                  </a:solidFill>
                  <a:sym typeface="Symbol" panose="05050102010706020507" pitchFamily="18" charset="2"/>
                </a:rPr>
                <a:t>22</a:t>
              </a:r>
              <a:r>
                <a:rPr lang="en-US" sz="1000" dirty="0">
                  <a:solidFill>
                    <a:srgbClr val="FF0000"/>
                  </a:solidFill>
                </a:rPr>
                <a:t>)</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endParaRPr lang="en-US" sz="1000" dirty="0">
                <a:solidFill>
                  <a:schemeClr val="tx1"/>
                </a:solidFill>
              </a:endParaRPr>
            </a:p>
          </p:txBody>
        </p:sp>
        <p:sp>
          <p:nvSpPr>
            <p:cNvPr id="173" name="Rectangle 172"/>
            <p:cNvSpPr/>
            <p:nvPr/>
          </p:nvSpPr>
          <p:spPr>
            <a:xfrm>
              <a:off x="1127883" y="3643918"/>
              <a:ext cx="376276" cy="90761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a:t>
              </a:r>
              <a:r>
                <a:rPr lang="en-US" sz="1000" dirty="0">
                  <a:solidFill>
                    <a:schemeClr val="tx1"/>
                  </a:solidFill>
                </a:rPr>
                <a:t>1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1</a:t>
              </a:r>
              <a:endParaRPr lang="en-US" sz="1000" dirty="0">
                <a:solidFill>
                  <a:schemeClr val="tx1"/>
                </a:solidFill>
              </a:endParaRPr>
            </a:p>
          </p:txBody>
        </p:sp>
        <p:cxnSp>
          <p:nvCxnSpPr>
            <p:cNvPr id="174" name="Elbow Connector 173"/>
            <p:cNvCxnSpPr>
              <a:endCxn id="173" idx="1"/>
            </p:cNvCxnSpPr>
            <p:nvPr/>
          </p:nvCxnSpPr>
          <p:spPr>
            <a:xfrm rot="16200000" flipH="1">
              <a:off x="716147" y="3685991"/>
              <a:ext cx="509708" cy="313763"/>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5" name="Elbow Connector 174"/>
            <p:cNvCxnSpPr>
              <a:stCxn id="173" idx="3"/>
              <a:endCxn id="172" idx="1"/>
            </p:cNvCxnSpPr>
            <p:nvPr/>
          </p:nvCxnSpPr>
          <p:spPr>
            <a:xfrm flipV="1">
              <a:off x="1504159" y="3708904"/>
              <a:ext cx="1222307" cy="388822"/>
            </a:xfrm>
            <a:prstGeom prst="bentConnector3">
              <a:avLst>
                <a:gd name="adj1" fmla="val 9263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6" name="Elbow Connector 175"/>
            <p:cNvCxnSpPr>
              <a:endCxn id="171" idx="1"/>
            </p:cNvCxnSpPr>
            <p:nvPr/>
          </p:nvCxnSpPr>
          <p:spPr>
            <a:xfrm rot="5400000" flipH="1" flipV="1">
              <a:off x="560318" y="3253087"/>
              <a:ext cx="588733" cy="81128"/>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7" name="Elbow Connector 176"/>
            <p:cNvCxnSpPr>
              <a:stCxn id="171" idx="3"/>
              <a:endCxn id="172" idx="1"/>
            </p:cNvCxnSpPr>
            <p:nvPr/>
          </p:nvCxnSpPr>
          <p:spPr>
            <a:xfrm>
              <a:off x="1271526" y="2999284"/>
              <a:ext cx="1454941" cy="709620"/>
            </a:xfrm>
            <a:prstGeom prst="bentConnector3">
              <a:avLst>
                <a:gd name="adj1" fmla="val 9383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8" name="Rectangle 177"/>
            <p:cNvSpPr/>
            <p:nvPr/>
          </p:nvSpPr>
          <p:spPr>
            <a:xfrm>
              <a:off x="1320910" y="2540511"/>
              <a:ext cx="376276" cy="92398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3</a:t>
              </a:r>
              <a:r>
                <a:rPr lang="en-US" sz="1000" dirty="0">
                  <a:solidFill>
                    <a:schemeClr val="tx1"/>
                  </a:solidFill>
                </a:rPr>
                <a:t> </a:t>
              </a:r>
              <a:r>
                <a:rPr lang="en-US" sz="1000" dirty="0">
                  <a:solidFill>
                    <a:srgbClr val="FF0000"/>
                  </a:solidFill>
                </a:rPr>
                <a:t>C</a:t>
              </a:r>
              <a:r>
                <a:rPr lang="en-US" sz="1000" baseline="-25000" dirty="0">
                  <a:solidFill>
                    <a:srgbClr val="FF0000"/>
                  </a:solidFill>
                </a:rPr>
                <a:t>21</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22</a:t>
              </a:r>
              <a:endParaRPr lang="en-US" sz="1000" dirty="0">
                <a:solidFill>
                  <a:schemeClr val="tx1"/>
                </a:solidFill>
              </a:endParaRPr>
            </a:p>
          </p:txBody>
        </p:sp>
        <p:cxnSp>
          <p:nvCxnSpPr>
            <p:cNvPr id="179" name="Straight Arrow Connector 178"/>
            <p:cNvCxnSpPr>
              <a:cxnSpLocks/>
              <a:stCxn id="172" idx="3"/>
            </p:cNvCxnSpPr>
            <p:nvPr/>
          </p:nvCxnSpPr>
          <p:spPr>
            <a:xfrm flipV="1">
              <a:off x="3102743" y="3685209"/>
              <a:ext cx="1079954" cy="236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0" name="Rectangle 179"/>
            <p:cNvSpPr/>
            <p:nvPr/>
          </p:nvSpPr>
          <p:spPr>
            <a:xfrm>
              <a:off x="3212509" y="3188575"/>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3</a:t>
              </a:r>
              <a:r>
                <a:rPr lang="en-US" sz="1000" dirty="0">
                  <a:solidFill>
                    <a:schemeClr val="tx1"/>
                  </a:solidFill>
                  <a:sym typeface="Symbol" panose="05050102010706020507" pitchFamily="18" charset="2"/>
                </a:rPr>
                <a:t>  1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31</a:t>
              </a:r>
              <a:endParaRPr lang="en-US" sz="1000" dirty="0">
                <a:solidFill>
                  <a:schemeClr val="tx1"/>
                </a:solidFill>
              </a:endParaRPr>
            </a:p>
          </p:txBody>
        </p:sp>
        <p:sp>
          <p:nvSpPr>
            <p:cNvPr id="181" name="Rectangle 180"/>
            <p:cNvSpPr/>
            <p:nvPr/>
          </p:nvSpPr>
          <p:spPr>
            <a:xfrm>
              <a:off x="3675117" y="3188575"/>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3</a:t>
              </a:r>
              <a:r>
                <a:rPr lang="en-US" sz="1000" dirty="0">
                  <a:solidFill>
                    <a:schemeClr val="tx1"/>
                  </a:solidFill>
                </a:rPr>
                <a:t> </a:t>
              </a:r>
              <a:r>
                <a:rPr lang="en-US" sz="1000" dirty="0">
                  <a:solidFill>
                    <a:srgbClr val="FF0000"/>
                  </a:solidFill>
                </a:rPr>
                <a:t>C</a:t>
              </a:r>
              <a:r>
                <a:rPr lang="en-US" sz="1000" baseline="-25000" dirty="0">
                  <a:solidFill>
                    <a:srgbClr val="FF0000"/>
                  </a:solidFill>
                </a:rPr>
                <a:t>31</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endParaRPr lang="en-US" sz="1000" dirty="0">
                <a:solidFill>
                  <a:srgbClr val="FF0000"/>
                </a:solidFill>
              </a:endParaRPr>
            </a:p>
          </p:txBody>
        </p:sp>
        <p:sp>
          <p:nvSpPr>
            <p:cNvPr id="182" name="Rectangle 181"/>
            <p:cNvSpPr/>
            <p:nvPr/>
          </p:nvSpPr>
          <p:spPr>
            <a:xfrm>
              <a:off x="2199015" y="2523903"/>
              <a:ext cx="377135" cy="92183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PReLU</a:t>
              </a:r>
              <a:endParaRPr lang="en-US" sz="1000" dirty="0">
                <a:solidFill>
                  <a:schemeClr val="tx1"/>
                </a:solidFill>
              </a:endParaRPr>
            </a:p>
          </p:txBody>
        </p:sp>
        <p:sp>
          <p:nvSpPr>
            <p:cNvPr id="183" name="Rectangle 182"/>
            <p:cNvSpPr/>
            <p:nvPr/>
          </p:nvSpPr>
          <p:spPr>
            <a:xfrm>
              <a:off x="523202" y="2401455"/>
              <a:ext cx="3729128" cy="2198151"/>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84" name="Rectangle 183"/>
            <p:cNvSpPr/>
            <p:nvPr/>
          </p:nvSpPr>
          <p:spPr>
            <a:xfrm>
              <a:off x="2441003" y="2497405"/>
              <a:ext cx="1881802" cy="516794"/>
            </a:xfrm>
            <a:prstGeom prst="rect">
              <a:avLst/>
            </a:prstGeom>
          </p:spPr>
          <p:txBody>
            <a:bodyPr wrap="none">
              <a:spAutoFit/>
            </a:bodyPr>
            <a:lstStyle/>
            <a:p>
              <a:pPr algn="ctr"/>
              <a:r>
                <a:rPr lang="en-US" sz="1000" dirty="0"/>
                <a:t>RB </a:t>
              </a:r>
              <a:r>
                <a:rPr lang="en-US" sz="1000" dirty="0">
                  <a:solidFill>
                    <a:srgbClr val="0070C0"/>
                  </a:solidFill>
                </a:rPr>
                <a:t>v1</a:t>
              </a:r>
            </a:p>
            <a:p>
              <a:pPr algn="ctr"/>
              <a:r>
                <a:rPr lang="en-US" sz="1000" dirty="0"/>
                <a:t>==Back Bone Block (HOP)</a:t>
              </a:r>
            </a:p>
          </p:txBody>
        </p:sp>
        <p:sp>
          <p:nvSpPr>
            <p:cNvPr id="185" name="Rectangle 184"/>
            <p:cNvSpPr/>
            <p:nvPr/>
          </p:nvSpPr>
          <p:spPr>
            <a:xfrm>
              <a:off x="1572568" y="3626146"/>
              <a:ext cx="377135" cy="90669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PReLU</a:t>
              </a:r>
              <a:endParaRPr lang="en-US" sz="1000" dirty="0">
                <a:solidFill>
                  <a:schemeClr val="tx1"/>
                </a:solidFill>
              </a:endParaRPr>
            </a:p>
          </p:txBody>
        </p:sp>
        <p:cxnSp>
          <p:nvCxnSpPr>
            <p:cNvPr id="186" name="Straight Arrow Connector 185"/>
            <p:cNvCxnSpPr/>
            <p:nvPr/>
          </p:nvCxnSpPr>
          <p:spPr>
            <a:xfrm>
              <a:off x="604339" y="3643918"/>
              <a:ext cx="20978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7" name="Straight Arrow Connector 186"/>
            <p:cNvCxnSpPr/>
            <p:nvPr/>
          </p:nvCxnSpPr>
          <p:spPr>
            <a:xfrm>
              <a:off x="3331934" y="3747103"/>
              <a:ext cx="14526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8" name="Rectangle 187"/>
            <p:cNvSpPr/>
            <p:nvPr/>
          </p:nvSpPr>
          <p:spPr>
            <a:xfrm>
              <a:off x="4705506" y="2522617"/>
              <a:ext cx="376276" cy="93486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gCONV</a:t>
              </a:r>
              <a:r>
                <a:rPr lang="en-US" sz="1000" dirty="0">
                  <a:solidFill>
                    <a:schemeClr val="tx1"/>
                  </a:solidFill>
                </a:rPr>
                <a:t> 3</a:t>
              </a:r>
              <a:r>
                <a:rPr lang="en-US" sz="1000" dirty="0">
                  <a:solidFill>
                    <a:schemeClr val="tx1"/>
                  </a:solidFill>
                  <a:sym typeface="Symbol" panose="05050102010706020507" pitchFamily="18" charset="2"/>
                </a:rPr>
                <a:t>  1</a:t>
              </a:r>
              <a:r>
                <a:rPr lang="en-US" sz="1000" dirty="0">
                  <a:solidFill>
                    <a:schemeClr val="tx1"/>
                  </a:solidFill>
                </a:rPr>
                <a:t>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21</a:t>
              </a:r>
              <a:endParaRPr lang="en-US" sz="1000" dirty="0">
                <a:solidFill>
                  <a:schemeClr val="tx1"/>
                </a:solidFill>
              </a:endParaRPr>
            </a:p>
          </p:txBody>
        </p:sp>
        <p:sp>
          <p:nvSpPr>
            <p:cNvPr id="189" name="Rectangle 188"/>
            <p:cNvSpPr/>
            <p:nvPr/>
          </p:nvSpPr>
          <p:spPr>
            <a:xfrm>
              <a:off x="6536723" y="3179339"/>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a:t>
              </a:r>
              <a:r>
                <a:rPr lang="en-US" sz="1000" dirty="0">
                  <a:solidFill>
                    <a:schemeClr val="tx1"/>
                  </a:solidFill>
                </a:rPr>
                <a:t>1 (</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1</a:t>
              </a:r>
              <a:r>
                <a:rPr lang="en-US" sz="1000" dirty="0">
                  <a:solidFill>
                    <a:schemeClr val="tx1"/>
                  </a:solidFill>
                </a:rPr>
                <a:t>+</a:t>
              </a:r>
              <a:r>
                <a:rPr lang="en-US" sz="1000" dirty="0">
                  <a:solidFill>
                    <a:srgbClr val="FF0000"/>
                  </a:solidFill>
                </a:rPr>
                <a:t>C</a:t>
              </a:r>
              <a:r>
                <a:rPr lang="en-US" sz="1000" baseline="-25000" dirty="0">
                  <a:solidFill>
                    <a:srgbClr val="FF0000"/>
                  </a:solidFill>
                  <a:sym typeface="Symbol" panose="05050102010706020507" pitchFamily="18" charset="2"/>
                </a:rPr>
                <a:t>22</a:t>
              </a:r>
              <a:r>
                <a:rPr lang="en-US" sz="1000" dirty="0">
                  <a:solidFill>
                    <a:srgbClr val="FF0000"/>
                  </a:solidFill>
                </a:rPr>
                <a:t>)</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endParaRPr lang="en-US" sz="1000" dirty="0">
                <a:solidFill>
                  <a:schemeClr val="tx1"/>
                </a:solidFill>
              </a:endParaRPr>
            </a:p>
          </p:txBody>
        </p:sp>
        <p:sp>
          <p:nvSpPr>
            <p:cNvPr id="190" name="Rectangle 189"/>
            <p:cNvSpPr/>
            <p:nvPr/>
          </p:nvSpPr>
          <p:spPr>
            <a:xfrm>
              <a:off x="4938140" y="3634682"/>
              <a:ext cx="376276" cy="90761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a:t>
              </a:r>
              <a:r>
                <a:rPr lang="en-US" sz="1000" dirty="0">
                  <a:solidFill>
                    <a:schemeClr val="tx1"/>
                  </a:solidFill>
                </a:rPr>
                <a:t>1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1</a:t>
              </a:r>
              <a:endParaRPr lang="en-US" sz="1000" dirty="0">
                <a:solidFill>
                  <a:schemeClr val="tx1"/>
                </a:solidFill>
              </a:endParaRPr>
            </a:p>
          </p:txBody>
        </p:sp>
        <p:cxnSp>
          <p:nvCxnSpPr>
            <p:cNvPr id="191" name="Elbow Connector 190"/>
            <p:cNvCxnSpPr>
              <a:endCxn id="190" idx="1"/>
            </p:cNvCxnSpPr>
            <p:nvPr/>
          </p:nvCxnSpPr>
          <p:spPr>
            <a:xfrm rot="16200000" flipH="1">
              <a:off x="4526404" y="3676755"/>
              <a:ext cx="509708" cy="313763"/>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2" name="Elbow Connector 191"/>
            <p:cNvCxnSpPr>
              <a:stCxn id="190" idx="3"/>
              <a:endCxn id="189" idx="1"/>
            </p:cNvCxnSpPr>
            <p:nvPr/>
          </p:nvCxnSpPr>
          <p:spPr>
            <a:xfrm flipV="1">
              <a:off x="5314416" y="3699669"/>
              <a:ext cx="1222307" cy="388822"/>
            </a:xfrm>
            <a:prstGeom prst="bentConnector3">
              <a:avLst>
                <a:gd name="adj1" fmla="val 9263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3" name="Elbow Connector 192"/>
            <p:cNvCxnSpPr>
              <a:endCxn id="188" idx="1"/>
            </p:cNvCxnSpPr>
            <p:nvPr/>
          </p:nvCxnSpPr>
          <p:spPr>
            <a:xfrm rot="5400000" flipH="1" flipV="1">
              <a:off x="4370575" y="3243852"/>
              <a:ext cx="588733" cy="81128"/>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4" name="Elbow Connector 193"/>
            <p:cNvCxnSpPr>
              <a:stCxn id="188" idx="3"/>
              <a:endCxn id="189" idx="1"/>
            </p:cNvCxnSpPr>
            <p:nvPr/>
          </p:nvCxnSpPr>
          <p:spPr>
            <a:xfrm>
              <a:off x="5081782" y="2990048"/>
              <a:ext cx="1454941" cy="709620"/>
            </a:xfrm>
            <a:prstGeom prst="bentConnector3">
              <a:avLst>
                <a:gd name="adj1" fmla="val 9383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5" name="Rectangle 194"/>
            <p:cNvSpPr/>
            <p:nvPr/>
          </p:nvSpPr>
          <p:spPr>
            <a:xfrm>
              <a:off x="5131167" y="2531275"/>
              <a:ext cx="376276" cy="92398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gCONV</a:t>
              </a:r>
              <a:r>
                <a:rPr lang="en-US" sz="1000" dirty="0">
                  <a:solidFill>
                    <a:schemeClr val="tx1"/>
                  </a:solidFill>
                </a:rPr>
                <a:t> 1</a:t>
              </a:r>
              <a:r>
                <a:rPr lang="en-US" sz="1000" dirty="0">
                  <a:solidFill>
                    <a:schemeClr val="tx1"/>
                  </a:solidFill>
                  <a:sym typeface="Symbol" panose="05050102010706020507" pitchFamily="18" charset="2"/>
                </a:rPr>
                <a:t>  3</a:t>
              </a:r>
              <a:r>
                <a:rPr lang="en-US" sz="1000" dirty="0">
                  <a:solidFill>
                    <a:schemeClr val="tx1"/>
                  </a:solidFill>
                </a:rPr>
                <a:t> </a:t>
              </a:r>
              <a:r>
                <a:rPr lang="en-US" sz="1000" dirty="0">
                  <a:solidFill>
                    <a:srgbClr val="FF0000"/>
                  </a:solidFill>
                </a:rPr>
                <a:t>C</a:t>
              </a:r>
              <a:r>
                <a:rPr lang="en-US" sz="1000" baseline="-25000" dirty="0">
                  <a:solidFill>
                    <a:srgbClr val="FF0000"/>
                  </a:solidFill>
                </a:rPr>
                <a:t>21</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22</a:t>
              </a:r>
              <a:endParaRPr lang="en-US" sz="1000" dirty="0">
                <a:solidFill>
                  <a:schemeClr val="tx1"/>
                </a:solidFill>
              </a:endParaRPr>
            </a:p>
          </p:txBody>
        </p:sp>
        <p:cxnSp>
          <p:nvCxnSpPr>
            <p:cNvPr id="196" name="Straight Arrow Connector 195"/>
            <p:cNvCxnSpPr>
              <a:cxnSpLocks/>
              <a:stCxn id="189" idx="3"/>
            </p:cNvCxnSpPr>
            <p:nvPr/>
          </p:nvCxnSpPr>
          <p:spPr>
            <a:xfrm flipV="1">
              <a:off x="6913000" y="3675973"/>
              <a:ext cx="1079954" cy="236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7" name="Rectangle 196"/>
            <p:cNvSpPr/>
            <p:nvPr/>
          </p:nvSpPr>
          <p:spPr>
            <a:xfrm>
              <a:off x="7022765" y="3179339"/>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3</a:t>
              </a:r>
              <a:r>
                <a:rPr lang="en-US" sz="1000" dirty="0">
                  <a:solidFill>
                    <a:schemeClr val="tx1"/>
                  </a:solidFill>
                  <a:sym typeface="Symbol" panose="05050102010706020507" pitchFamily="18" charset="2"/>
                </a:rPr>
                <a:t>  1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31</a:t>
              </a:r>
              <a:endParaRPr lang="en-US" sz="1000" dirty="0">
                <a:solidFill>
                  <a:schemeClr val="tx1"/>
                </a:solidFill>
              </a:endParaRPr>
            </a:p>
          </p:txBody>
        </p:sp>
        <p:sp>
          <p:nvSpPr>
            <p:cNvPr id="198" name="Rectangle 197"/>
            <p:cNvSpPr/>
            <p:nvPr/>
          </p:nvSpPr>
          <p:spPr>
            <a:xfrm>
              <a:off x="7485374" y="3179339"/>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3</a:t>
              </a:r>
              <a:r>
                <a:rPr lang="en-US" sz="1000" dirty="0">
                  <a:solidFill>
                    <a:schemeClr val="tx1"/>
                  </a:solidFill>
                </a:rPr>
                <a:t> </a:t>
              </a:r>
              <a:r>
                <a:rPr lang="en-US" sz="1000" dirty="0">
                  <a:solidFill>
                    <a:srgbClr val="FF0000"/>
                  </a:solidFill>
                </a:rPr>
                <a:t>C</a:t>
              </a:r>
              <a:r>
                <a:rPr lang="en-US" sz="1000" baseline="-25000" dirty="0">
                  <a:solidFill>
                    <a:srgbClr val="FF0000"/>
                  </a:solidFill>
                </a:rPr>
                <a:t>31</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endParaRPr lang="en-US" sz="1000" dirty="0">
                <a:solidFill>
                  <a:srgbClr val="FF0000"/>
                </a:solidFill>
              </a:endParaRPr>
            </a:p>
          </p:txBody>
        </p:sp>
        <p:sp>
          <p:nvSpPr>
            <p:cNvPr id="199" name="Rectangle 198"/>
            <p:cNvSpPr/>
            <p:nvPr/>
          </p:nvSpPr>
          <p:spPr>
            <a:xfrm>
              <a:off x="6009272" y="2514667"/>
              <a:ext cx="377135" cy="92183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PReLU</a:t>
              </a:r>
              <a:endParaRPr lang="en-US" sz="1000" dirty="0">
                <a:solidFill>
                  <a:schemeClr val="tx1"/>
                </a:solidFill>
              </a:endParaRPr>
            </a:p>
          </p:txBody>
        </p:sp>
        <p:sp>
          <p:nvSpPr>
            <p:cNvPr id="200" name="Rectangle 199"/>
            <p:cNvSpPr/>
            <p:nvPr/>
          </p:nvSpPr>
          <p:spPr>
            <a:xfrm>
              <a:off x="4333459" y="2392219"/>
              <a:ext cx="3748154" cy="2198151"/>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01" name="Rectangle 200"/>
            <p:cNvSpPr/>
            <p:nvPr/>
          </p:nvSpPr>
          <p:spPr>
            <a:xfrm>
              <a:off x="6294799" y="2495499"/>
              <a:ext cx="1636315" cy="516794"/>
            </a:xfrm>
            <a:prstGeom prst="rect">
              <a:avLst/>
            </a:prstGeom>
          </p:spPr>
          <p:txBody>
            <a:bodyPr wrap="none">
              <a:spAutoFit/>
            </a:bodyPr>
            <a:lstStyle/>
            <a:p>
              <a:pPr algn="ctr"/>
              <a:r>
                <a:rPr lang="en-US" sz="1000" dirty="0"/>
                <a:t>RB </a:t>
              </a:r>
              <a:r>
                <a:rPr lang="en-US" sz="1000" dirty="0">
                  <a:solidFill>
                    <a:srgbClr val="0070C0"/>
                  </a:solidFill>
                </a:rPr>
                <a:t>v2</a:t>
              </a:r>
            </a:p>
            <a:p>
              <a:pPr algn="ctr"/>
              <a:r>
                <a:rPr lang="en-US" sz="1000" dirty="0"/>
                <a:t>depth-wise separable</a:t>
              </a:r>
            </a:p>
          </p:txBody>
        </p:sp>
        <p:sp>
          <p:nvSpPr>
            <p:cNvPr id="202" name="Rectangle 201"/>
            <p:cNvSpPr/>
            <p:nvPr/>
          </p:nvSpPr>
          <p:spPr>
            <a:xfrm>
              <a:off x="5382825" y="3616910"/>
              <a:ext cx="377135" cy="90669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PReLU</a:t>
              </a:r>
              <a:endParaRPr lang="en-US" sz="1000" dirty="0">
                <a:solidFill>
                  <a:schemeClr val="tx1"/>
                </a:solidFill>
              </a:endParaRPr>
            </a:p>
          </p:txBody>
        </p:sp>
        <p:cxnSp>
          <p:nvCxnSpPr>
            <p:cNvPr id="203" name="Straight Arrow Connector 202"/>
            <p:cNvCxnSpPr/>
            <p:nvPr/>
          </p:nvCxnSpPr>
          <p:spPr>
            <a:xfrm>
              <a:off x="4414595" y="3634682"/>
              <a:ext cx="20978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4" name="Straight Arrow Connector 203"/>
            <p:cNvCxnSpPr/>
            <p:nvPr/>
          </p:nvCxnSpPr>
          <p:spPr>
            <a:xfrm>
              <a:off x="7142191" y="3737867"/>
              <a:ext cx="14526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5" name="Rectangle 204"/>
            <p:cNvSpPr/>
            <p:nvPr/>
          </p:nvSpPr>
          <p:spPr>
            <a:xfrm>
              <a:off x="5587989" y="2536240"/>
              <a:ext cx="376276" cy="90761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a:t>
              </a:r>
              <a:r>
                <a:rPr lang="en-US" sz="1000" dirty="0">
                  <a:solidFill>
                    <a:schemeClr val="tx1"/>
                  </a:solidFill>
                </a:rPr>
                <a:t>1 </a:t>
              </a:r>
              <a:r>
                <a:rPr lang="en-US" sz="1000" dirty="0">
                  <a:solidFill>
                    <a:srgbClr val="FF0000"/>
                  </a:solidFill>
                </a:rPr>
                <a:t>C</a:t>
              </a:r>
              <a:r>
                <a:rPr lang="en-US" sz="1000" baseline="-25000" dirty="0">
                  <a:solidFill>
                    <a:srgbClr val="FF0000"/>
                  </a:solidFill>
                  <a:sym typeface="Symbol" panose="05050102010706020507" pitchFamily="18" charset="2"/>
                </a:rPr>
                <a:t>22</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22</a:t>
              </a:r>
              <a:endParaRPr lang="en-US" sz="1000" dirty="0">
                <a:solidFill>
                  <a:schemeClr val="tx1"/>
                </a:solidFill>
              </a:endParaRPr>
            </a:p>
          </p:txBody>
        </p:sp>
        <p:sp>
          <p:nvSpPr>
            <p:cNvPr id="206" name="Rectangle 205"/>
            <p:cNvSpPr/>
            <p:nvPr/>
          </p:nvSpPr>
          <p:spPr>
            <a:xfrm>
              <a:off x="4702747" y="3284415"/>
              <a:ext cx="216429" cy="228994"/>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07" name="Rectangle 206"/>
            <p:cNvSpPr/>
            <p:nvPr/>
          </p:nvSpPr>
          <p:spPr>
            <a:xfrm>
              <a:off x="5156474" y="3286425"/>
              <a:ext cx="216429" cy="228994"/>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08" name="Rectangle 207"/>
            <p:cNvSpPr/>
            <p:nvPr/>
          </p:nvSpPr>
          <p:spPr>
            <a:xfrm>
              <a:off x="5574757" y="2545636"/>
              <a:ext cx="389509" cy="909625"/>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09" name="Rectangle 208"/>
            <p:cNvSpPr/>
            <p:nvPr/>
          </p:nvSpPr>
          <p:spPr>
            <a:xfrm>
              <a:off x="8540755" y="2522617"/>
              <a:ext cx="376276" cy="93486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gCONV</a:t>
              </a:r>
              <a:r>
                <a:rPr lang="en-US" sz="1000" dirty="0">
                  <a:solidFill>
                    <a:schemeClr val="tx1"/>
                  </a:solidFill>
                </a:rPr>
                <a:t> 3</a:t>
              </a:r>
              <a:r>
                <a:rPr lang="en-US" sz="1000" dirty="0">
                  <a:solidFill>
                    <a:schemeClr val="tx1"/>
                  </a:solidFill>
                  <a:sym typeface="Symbol" panose="05050102010706020507" pitchFamily="18" charset="2"/>
                </a:rPr>
                <a:t>  1</a:t>
              </a:r>
              <a:r>
                <a:rPr lang="en-US" sz="1000" dirty="0">
                  <a:solidFill>
                    <a:schemeClr val="tx1"/>
                  </a:solidFill>
                </a:rPr>
                <a:t>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21</a:t>
              </a:r>
              <a:endParaRPr lang="en-US" sz="1000" dirty="0">
                <a:solidFill>
                  <a:schemeClr val="tx1"/>
                </a:solidFill>
              </a:endParaRPr>
            </a:p>
          </p:txBody>
        </p:sp>
        <p:sp>
          <p:nvSpPr>
            <p:cNvPr id="210" name="Rectangle 209"/>
            <p:cNvSpPr/>
            <p:nvPr/>
          </p:nvSpPr>
          <p:spPr>
            <a:xfrm>
              <a:off x="10371972" y="3179339"/>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a:t>
              </a:r>
              <a:r>
                <a:rPr lang="en-US" sz="1000" dirty="0">
                  <a:solidFill>
                    <a:schemeClr val="tx1"/>
                  </a:solidFill>
                </a:rPr>
                <a:t>1 (</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1</a:t>
              </a:r>
              <a:r>
                <a:rPr lang="en-US" sz="1000" dirty="0">
                  <a:solidFill>
                    <a:schemeClr val="tx1"/>
                  </a:solidFill>
                </a:rPr>
                <a:t>+</a:t>
              </a:r>
              <a:r>
                <a:rPr lang="en-US" sz="1000" dirty="0">
                  <a:solidFill>
                    <a:srgbClr val="FF0000"/>
                  </a:solidFill>
                </a:rPr>
                <a:t>C</a:t>
              </a:r>
              <a:r>
                <a:rPr lang="en-US" sz="1000" baseline="-25000" dirty="0">
                  <a:solidFill>
                    <a:srgbClr val="FF0000"/>
                  </a:solidFill>
                  <a:sym typeface="Symbol" panose="05050102010706020507" pitchFamily="18" charset="2"/>
                </a:rPr>
                <a:t>22</a:t>
              </a:r>
              <a:r>
                <a:rPr lang="en-US" sz="1000" dirty="0">
                  <a:solidFill>
                    <a:srgbClr val="FF0000"/>
                  </a:solidFill>
                </a:rPr>
                <a:t>)</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endParaRPr lang="en-US" sz="1000" dirty="0">
                <a:solidFill>
                  <a:schemeClr val="tx1"/>
                </a:solidFill>
              </a:endParaRPr>
            </a:p>
          </p:txBody>
        </p:sp>
        <p:sp>
          <p:nvSpPr>
            <p:cNvPr id="211" name="Rectangle 210"/>
            <p:cNvSpPr/>
            <p:nvPr/>
          </p:nvSpPr>
          <p:spPr>
            <a:xfrm>
              <a:off x="8773389" y="3634682"/>
              <a:ext cx="376276" cy="90761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a:t>
              </a:r>
              <a:r>
                <a:rPr lang="en-US" sz="1000" dirty="0">
                  <a:solidFill>
                    <a:schemeClr val="tx1"/>
                  </a:solidFill>
                </a:rPr>
                <a:t>1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1</a:t>
              </a:r>
              <a:endParaRPr lang="en-US" sz="1000" dirty="0">
                <a:solidFill>
                  <a:schemeClr val="tx1"/>
                </a:solidFill>
              </a:endParaRPr>
            </a:p>
          </p:txBody>
        </p:sp>
        <p:cxnSp>
          <p:nvCxnSpPr>
            <p:cNvPr id="212" name="Elbow Connector 211"/>
            <p:cNvCxnSpPr>
              <a:endCxn id="211" idx="1"/>
            </p:cNvCxnSpPr>
            <p:nvPr/>
          </p:nvCxnSpPr>
          <p:spPr>
            <a:xfrm rot="16200000" flipH="1">
              <a:off x="8361653" y="3676755"/>
              <a:ext cx="509708" cy="313763"/>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3" name="Elbow Connector 212"/>
            <p:cNvCxnSpPr>
              <a:stCxn id="211" idx="3"/>
              <a:endCxn id="210" idx="1"/>
            </p:cNvCxnSpPr>
            <p:nvPr/>
          </p:nvCxnSpPr>
          <p:spPr>
            <a:xfrm flipV="1">
              <a:off x="9149665" y="3699668"/>
              <a:ext cx="1222307" cy="388822"/>
            </a:xfrm>
            <a:prstGeom prst="bentConnector3">
              <a:avLst>
                <a:gd name="adj1" fmla="val 9263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4" name="Elbow Connector 213"/>
            <p:cNvCxnSpPr>
              <a:endCxn id="209" idx="1"/>
            </p:cNvCxnSpPr>
            <p:nvPr/>
          </p:nvCxnSpPr>
          <p:spPr>
            <a:xfrm rot="5400000" flipH="1" flipV="1">
              <a:off x="8205824" y="3243851"/>
              <a:ext cx="588733" cy="81128"/>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5" name="Elbow Connector 214"/>
            <p:cNvCxnSpPr>
              <a:stCxn id="209" idx="3"/>
              <a:endCxn id="210" idx="1"/>
            </p:cNvCxnSpPr>
            <p:nvPr/>
          </p:nvCxnSpPr>
          <p:spPr>
            <a:xfrm>
              <a:off x="8917032" y="2990048"/>
              <a:ext cx="1454941" cy="709620"/>
            </a:xfrm>
            <a:prstGeom prst="bentConnector3">
              <a:avLst>
                <a:gd name="adj1" fmla="val 9383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6" name="Rectangle 215"/>
            <p:cNvSpPr/>
            <p:nvPr/>
          </p:nvSpPr>
          <p:spPr>
            <a:xfrm>
              <a:off x="8966416" y="2531275"/>
              <a:ext cx="376276" cy="92398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gCONV</a:t>
              </a:r>
              <a:r>
                <a:rPr lang="en-US" sz="1000" dirty="0">
                  <a:solidFill>
                    <a:schemeClr val="tx1"/>
                  </a:solidFill>
                </a:rPr>
                <a:t> 1</a:t>
              </a:r>
              <a:r>
                <a:rPr lang="en-US" sz="1000" dirty="0">
                  <a:solidFill>
                    <a:schemeClr val="tx1"/>
                  </a:solidFill>
                  <a:sym typeface="Symbol" panose="05050102010706020507" pitchFamily="18" charset="2"/>
                </a:rPr>
                <a:t>  3</a:t>
              </a:r>
              <a:r>
                <a:rPr lang="en-US" sz="1000" dirty="0">
                  <a:solidFill>
                    <a:schemeClr val="tx1"/>
                  </a:solidFill>
                </a:rPr>
                <a:t> </a:t>
              </a:r>
              <a:r>
                <a:rPr lang="en-US" sz="1000" dirty="0">
                  <a:solidFill>
                    <a:srgbClr val="FF0000"/>
                  </a:solidFill>
                </a:rPr>
                <a:t>C</a:t>
              </a:r>
              <a:r>
                <a:rPr lang="en-US" sz="1000" baseline="-25000" dirty="0">
                  <a:solidFill>
                    <a:srgbClr val="FF0000"/>
                  </a:solidFill>
                </a:rPr>
                <a:t>21</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22</a:t>
              </a:r>
              <a:endParaRPr lang="en-US" sz="1000" dirty="0">
                <a:solidFill>
                  <a:schemeClr val="tx1"/>
                </a:solidFill>
              </a:endParaRPr>
            </a:p>
          </p:txBody>
        </p:sp>
        <p:cxnSp>
          <p:nvCxnSpPr>
            <p:cNvPr id="217" name="Straight Arrow Connector 216"/>
            <p:cNvCxnSpPr>
              <a:cxnSpLocks/>
              <a:stCxn id="210" idx="3"/>
            </p:cNvCxnSpPr>
            <p:nvPr/>
          </p:nvCxnSpPr>
          <p:spPr>
            <a:xfrm flipV="1">
              <a:off x="10748249" y="3675973"/>
              <a:ext cx="1079954" cy="236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8" name="Rectangle 217"/>
            <p:cNvSpPr/>
            <p:nvPr/>
          </p:nvSpPr>
          <p:spPr>
            <a:xfrm>
              <a:off x="10858015" y="3179339"/>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3</a:t>
              </a:r>
              <a:r>
                <a:rPr lang="en-US" sz="1000" dirty="0">
                  <a:solidFill>
                    <a:schemeClr val="tx1"/>
                  </a:solidFill>
                  <a:sym typeface="Symbol" panose="05050102010706020507" pitchFamily="18" charset="2"/>
                </a:rPr>
                <a:t>  1 </a:t>
              </a:r>
              <a:r>
                <a:rPr lang="en-US" sz="1000" dirty="0">
                  <a:solidFill>
                    <a:srgbClr val="FF0000"/>
                  </a:solidFill>
                </a:rPr>
                <a:t>C</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r>
                <a:rPr lang="en-US" sz="1000" baseline="-25000" dirty="0">
                  <a:solidFill>
                    <a:srgbClr val="FF0000"/>
                  </a:solidFill>
                  <a:sym typeface="Symbol" panose="05050102010706020507" pitchFamily="18" charset="2"/>
                </a:rPr>
                <a:t>31</a:t>
              </a:r>
              <a:endParaRPr lang="en-US" sz="1000" dirty="0">
                <a:solidFill>
                  <a:schemeClr val="tx1"/>
                </a:solidFill>
              </a:endParaRPr>
            </a:p>
          </p:txBody>
        </p:sp>
        <p:sp>
          <p:nvSpPr>
            <p:cNvPr id="219" name="Rectangle 218"/>
            <p:cNvSpPr/>
            <p:nvPr/>
          </p:nvSpPr>
          <p:spPr>
            <a:xfrm>
              <a:off x="11320623" y="3179339"/>
              <a:ext cx="376276" cy="104065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a:solidFill>
                    <a:schemeClr val="tx1"/>
                  </a:solidFill>
                </a:rPr>
                <a:t>CONV 1</a:t>
              </a:r>
              <a:r>
                <a:rPr lang="en-US" sz="1000" dirty="0">
                  <a:solidFill>
                    <a:schemeClr val="tx1"/>
                  </a:solidFill>
                  <a:sym typeface="Symbol" panose="05050102010706020507" pitchFamily="18" charset="2"/>
                </a:rPr>
                <a:t>  3</a:t>
              </a:r>
              <a:r>
                <a:rPr lang="en-US" sz="1000" dirty="0">
                  <a:solidFill>
                    <a:schemeClr val="tx1"/>
                  </a:solidFill>
                </a:rPr>
                <a:t> </a:t>
              </a:r>
              <a:r>
                <a:rPr lang="en-US" sz="1000" dirty="0">
                  <a:solidFill>
                    <a:srgbClr val="FF0000"/>
                  </a:solidFill>
                </a:rPr>
                <a:t>C</a:t>
              </a:r>
              <a:r>
                <a:rPr lang="en-US" sz="1000" baseline="-25000" dirty="0">
                  <a:solidFill>
                    <a:srgbClr val="FF0000"/>
                  </a:solidFill>
                </a:rPr>
                <a:t>31</a:t>
              </a:r>
              <a:r>
                <a:rPr lang="en-US" sz="1000" dirty="0">
                  <a:solidFill>
                    <a:schemeClr val="tx1"/>
                  </a:solidFill>
                  <a:sym typeface="Symbol" panose="05050102010706020507" pitchFamily="18" charset="2"/>
                </a:rPr>
                <a:t></a:t>
              </a:r>
              <a:r>
                <a:rPr lang="en-US" sz="1000" dirty="0">
                  <a:solidFill>
                    <a:srgbClr val="FF0000"/>
                  </a:solidFill>
                  <a:sym typeface="Symbol" panose="05050102010706020507" pitchFamily="18" charset="2"/>
                </a:rPr>
                <a:t>C</a:t>
              </a:r>
              <a:endParaRPr lang="en-US" sz="1000" dirty="0">
                <a:solidFill>
                  <a:srgbClr val="FF0000"/>
                </a:solidFill>
              </a:endParaRPr>
            </a:p>
          </p:txBody>
        </p:sp>
        <p:sp>
          <p:nvSpPr>
            <p:cNvPr id="220" name="Rectangle 219"/>
            <p:cNvSpPr/>
            <p:nvPr/>
          </p:nvSpPr>
          <p:spPr>
            <a:xfrm>
              <a:off x="9844521" y="2514667"/>
              <a:ext cx="377135" cy="92183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PReLU</a:t>
              </a:r>
              <a:endParaRPr lang="en-US" sz="1000" dirty="0">
                <a:solidFill>
                  <a:schemeClr val="tx1"/>
                </a:solidFill>
              </a:endParaRPr>
            </a:p>
          </p:txBody>
        </p:sp>
        <p:sp>
          <p:nvSpPr>
            <p:cNvPr id="221" name="Rectangle 220"/>
            <p:cNvSpPr/>
            <p:nvPr/>
          </p:nvSpPr>
          <p:spPr>
            <a:xfrm>
              <a:off x="8168708" y="2392219"/>
              <a:ext cx="3729128" cy="2198151"/>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22" name="Rectangle 221"/>
            <p:cNvSpPr/>
            <p:nvPr/>
          </p:nvSpPr>
          <p:spPr>
            <a:xfrm>
              <a:off x="10403426" y="2403118"/>
              <a:ext cx="1491438" cy="516794"/>
            </a:xfrm>
            <a:prstGeom prst="rect">
              <a:avLst/>
            </a:prstGeom>
          </p:spPr>
          <p:txBody>
            <a:bodyPr wrap="none">
              <a:spAutoFit/>
            </a:bodyPr>
            <a:lstStyle/>
            <a:p>
              <a:pPr algn="ctr"/>
              <a:r>
                <a:rPr lang="en-US" sz="1000" dirty="0">
                  <a:solidFill>
                    <a:schemeClr val="tx1"/>
                  </a:solidFill>
                </a:rPr>
                <a:t>RB </a:t>
              </a:r>
              <a:r>
                <a:rPr lang="en-US" sz="1000" dirty="0">
                  <a:solidFill>
                    <a:srgbClr val="0070C0"/>
                  </a:solidFill>
                </a:rPr>
                <a:t>v3</a:t>
              </a:r>
            </a:p>
            <a:p>
              <a:pPr algn="ctr"/>
              <a:r>
                <a:rPr lang="en-US" sz="1000" dirty="0"/>
                <a:t>group convolutions</a:t>
              </a:r>
            </a:p>
          </p:txBody>
        </p:sp>
        <p:sp>
          <p:nvSpPr>
            <p:cNvPr id="223" name="Rectangle 222"/>
            <p:cNvSpPr/>
            <p:nvPr/>
          </p:nvSpPr>
          <p:spPr>
            <a:xfrm>
              <a:off x="9218074" y="3616910"/>
              <a:ext cx="377135" cy="90669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000" dirty="0" err="1">
                  <a:solidFill>
                    <a:schemeClr val="tx1"/>
                  </a:solidFill>
                </a:rPr>
                <a:t>PReLU</a:t>
              </a:r>
              <a:endParaRPr lang="en-US" sz="1000" dirty="0">
                <a:solidFill>
                  <a:schemeClr val="tx1"/>
                </a:solidFill>
              </a:endParaRPr>
            </a:p>
          </p:txBody>
        </p:sp>
        <p:cxnSp>
          <p:nvCxnSpPr>
            <p:cNvPr id="224" name="Straight Arrow Connector 223"/>
            <p:cNvCxnSpPr/>
            <p:nvPr/>
          </p:nvCxnSpPr>
          <p:spPr>
            <a:xfrm>
              <a:off x="8249845" y="3634682"/>
              <a:ext cx="20978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5" name="Straight Arrow Connector 224"/>
            <p:cNvCxnSpPr/>
            <p:nvPr/>
          </p:nvCxnSpPr>
          <p:spPr>
            <a:xfrm>
              <a:off x="10977440" y="3737867"/>
              <a:ext cx="14526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6" name="Rectangle 225"/>
            <p:cNvSpPr/>
            <p:nvPr/>
          </p:nvSpPr>
          <p:spPr>
            <a:xfrm>
              <a:off x="8537996" y="3284415"/>
              <a:ext cx="216429" cy="228994"/>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27" name="Rectangle 226"/>
            <p:cNvSpPr/>
            <p:nvPr/>
          </p:nvSpPr>
          <p:spPr>
            <a:xfrm>
              <a:off x="8991723" y="3286425"/>
              <a:ext cx="216429" cy="228994"/>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grpSp>
      <p:sp>
        <p:nvSpPr>
          <p:cNvPr id="228" name="TextBox 227"/>
          <p:cNvSpPr txBox="1"/>
          <p:nvPr/>
        </p:nvSpPr>
        <p:spPr>
          <a:xfrm>
            <a:off x="3666611" y="4342564"/>
            <a:ext cx="2148024" cy="369332"/>
          </a:xfrm>
          <a:prstGeom prst="rect">
            <a:avLst/>
          </a:prstGeom>
          <a:solidFill>
            <a:srgbClr val="FFFF00"/>
          </a:solidFill>
        </p:spPr>
        <p:txBody>
          <a:bodyPr wrap="none" rtlCol="0">
            <a:spAutoFit/>
          </a:bodyPr>
          <a:lstStyle/>
          <a:p>
            <a:r>
              <a:rPr lang="en-US" dirty="0">
                <a:solidFill>
                  <a:srgbClr val="0070C0"/>
                </a:solidFill>
              </a:rPr>
              <a:t>EE1-5 residual blocks</a:t>
            </a:r>
          </a:p>
        </p:txBody>
      </p:sp>
      <p:cxnSp>
        <p:nvCxnSpPr>
          <p:cNvPr id="144" name="Elbow Connector 143"/>
          <p:cNvCxnSpPr/>
          <p:nvPr/>
        </p:nvCxnSpPr>
        <p:spPr>
          <a:xfrm flipV="1">
            <a:off x="10191990" y="1786625"/>
            <a:ext cx="1332867" cy="1095901"/>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05081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EE1-5 test results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97961467"/>
              </p:ext>
            </p:extLst>
          </p:nvPr>
        </p:nvGraphicFramePr>
        <p:xfrm>
          <a:off x="186267" y="1534876"/>
          <a:ext cx="11413065" cy="2268660"/>
        </p:xfrm>
        <a:graphic>
          <a:graphicData uri="http://schemas.openxmlformats.org/drawingml/2006/table">
            <a:tbl>
              <a:tblPr firstRow="1" firstCol="1" bandRow="1">
                <a:tableStyleId>{5C22544A-7EE6-4342-B048-85BDC9FD1C3A}</a:tableStyleId>
              </a:tblPr>
              <a:tblGrid>
                <a:gridCol w="2311400">
                  <a:extLst>
                    <a:ext uri="{9D8B030D-6E8A-4147-A177-3AD203B41FA5}">
                      <a16:colId xmlns="" xmlns:a16="http://schemas.microsoft.com/office/drawing/2014/main" val="20000"/>
                    </a:ext>
                  </a:extLst>
                </a:gridCol>
                <a:gridCol w="939800">
                  <a:extLst>
                    <a:ext uri="{9D8B030D-6E8A-4147-A177-3AD203B41FA5}">
                      <a16:colId xmlns="" xmlns:a16="http://schemas.microsoft.com/office/drawing/2014/main" val="20001"/>
                    </a:ext>
                  </a:extLst>
                </a:gridCol>
                <a:gridCol w="787400">
                  <a:extLst>
                    <a:ext uri="{9D8B030D-6E8A-4147-A177-3AD203B41FA5}">
                      <a16:colId xmlns="" xmlns:a16="http://schemas.microsoft.com/office/drawing/2014/main" val="20002"/>
                    </a:ext>
                  </a:extLst>
                </a:gridCol>
                <a:gridCol w="651933">
                  <a:extLst>
                    <a:ext uri="{9D8B030D-6E8A-4147-A177-3AD203B41FA5}">
                      <a16:colId xmlns="" xmlns:a16="http://schemas.microsoft.com/office/drawing/2014/main" val="20003"/>
                    </a:ext>
                  </a:extLst>
                </a:gridCol>
                <a:gridCol w="838200">
                  <a:extLst>
                    <a:ext uri="{9D8B030D-6E8A-4147-A177-3AD203B41FA5}">
                      <a16:colId xmlns="" xmlns:a16="http://schemas.microsoft.com/office/drawing/2014/main" val="20004"/>
                    </a:ext>
                  </a:extLst>
                </a:gridCol>
                <a:gridCol w="660400">
                  <a:extLst>
                    <a:ext uri="{9D8B030D-6E8A-4147-A177-3AD203B41FA5}">
                      <a16:colId xmlns="" xmlns:a16="http://schemas.microsoft.com/office/drawing/2014/main" val="20005"/>
                    </a:ext>
                  </a:extLst>
                </a:gridCol>
                <a:gridCol w="736600">
                  <a:extLst>
                    <a:ext uri="{9D8B030D-6E8A-4147-A177-3AD203B41FA5}">
                      <a16:colId xmlns="" xmlns:a16="http://schemas.microsoft.com/office/drawing/2014/main" val="20006"/>
                    </a:ext>
                  </a:extLst>
                </a:gridCol>
                <a:gridCol w="825473">
                  <a:extLst>
                    <a:ext uri="{9D8B030D-6E8A-4147-A177-3AD203B41FA5}">
                      <a16:colId xmlns="" xmlns:a16="http://schemas.microsoft.com/office/drawing/2014/main" val="20007"/>
                    </a:ext>
                  </a:extLst>
                </a:gridCol>
                <a:gridCol w="732195">
                  <a:extLst>
                    <a:ext uri="{9D8B030D-6E8A-4147-A177-3AD203B41FA5}">
                      <a16:colId xmlns="" xmlns:a16="http://schemas.microsoft.com/office/drawing/2014/main" val="20008"/>
                    </a:ext>
                  </a:extLst>
                </a:gridCol>
                <a:gridCol w="732195">
                  <a:extLst>
                    <a:ext uri="{9D8B030D-6E8A-4147-A177-3AD203B41FA5}">
                      <a16:colId xmlns="" xmlns:a16="http://schemas.microsoft.com/office/drawing/2014/main" val="20009"/>
                    </a:ext>
                  </a:extLst>
                </a:gridCol>
                <a:gridCol w="731313">
                  <a:extLst>
                    <a:ext uri="{9D8B030D-6E8A-4147-A177-3AD203B41FA5}">
                      <a16:colId xmlns="" xmlns:a16="http://schemas.microsoft.com/office/drawing/2014/main" val="20010"/>
                    </a:ext>
                  </a:extLst>
                </a:gridCol>
                <a:gridCol w="733078">
                  <a:extLst>
                    <a:ext uri="{9D8B030D-6E8A-4147-A177-3AD203B41FA5}">
                      <a16:colId xmlns="" xmlns:a16="http://schemas.microsoft.com/office/drawing/2014/main" val="20011"/>
                    </a:ext>
                  </a:extLst>
                </a:gridCol>
                <a:gridCol w="733078">
                  <a:extLst>
                    <a:ext uri="{9D8B030D-6E8A-4147-A177-3AD203B41FA5}">
                      <a16:colId xmlns="" xmlns:a16="http://schemas.microsoft.com/office/drawing/2014/main" val="20012"/>
                    </a:ext>
                  </a:extLst>
                </a:gridCol>
              </a:tblGrid>
              <a:tr h="392382">
                <a:tc rowSpan="2">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a:solidFill>
                            <a:schemeClr val="lt1"/>
                          </a:solidFill>
                          <a:effectLst/>
                          <a:latin typeface="Times New Roman" panose="02020603050405020304" pitchFamily="18" charset="0"/>
                          <a:ea typeface="DengXian"/>
                          <a:cs typeface="+mn-cs"/>
                        </a:rPr>
                        <a:t>Test</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rowSpan="2">
                  <a:txBody>
                    <a:bodyPr/>
                    <a:lstStyle/>
                    <a:p>
                      <a:pPr marL="0" marR="0" algn="ctr" hangingPunct="0">
                        <a:spcBef>
                          <a:spcPts val="12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0" kern="1200" dirty="0" err="1">
                          <a:solidFill>
                            <a:schemeClr val="lt1"/>
                          </a:solidFill>
                          <a:effectLst/>
                          <a:latin typeface="Times New Roman" panose="02020603050405020304" pitchFamily="18" charset="0"/>
                          <a:ea typeface="DengXian"/>
                          <a:cs typeface="+mn-cs"/>
                        </a:rPr>
                        <a:t>Architec-ture</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rowSpan="2">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0" kern="1200" dirty="0">
                          <a:solidFill>
                            <a:schemeClr val="lt1"/>
                          </a:solidFill>
                          <a:effectLst/>
                          <a:latin typeface="Times New Roman" panose="02020603050405020304" pitchFamily="18" charset="0"/>
                          <a:ea typeface="DengXian"/>
                          <a:cs typeface="+mn-cs"/>
                        </a:rPr>
                        <a:t>Res </a:t>
                      </a:r>
                    </a:p>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0" kern="1200" dirty="0">
                          <a:solidFill>
                            <a:schemeClr val="lt1"/>
                          </a:solidFill>
                          <a:effectLst/>
                          <a:latin typeface="Times New Roman" panose="02020603050405020304" pitchFamily="18" charset="0"/>
                          <a:ea typeface="DengXian"/>
                          <a:cs typeface="+mn-cs"/>
                        </a:rPr>
                        <a:t>Block</a:t>
                      </a:r>
                    </a:p>
                  </a:txBody>
                  <a:tcPr marL="0" marR="0" marT="0" marB="0"/>
                </a:tc>
                <a:tc rowSpan="2">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0" kern="1200" dirty="0" err="1">
                          <a:solidFill>
                            <a:schemeClr val="lt1"/>
                          </a:solidFill>
                          <a:effectLst/>
                          <a:latin typeface="Times New Roman" panose="02020603050405020304" pitchFamily="18" charset="0"/>
                          <a:ea typeface="DengXian"/>
                          <a:cs typeface="+mn-cs"/>
                        </a:rPr>
                        <a:t>Params</a:t>
                      </a:r>
                      <a:r>
                        <a:rPr lang="en-US" sz="1400" b="0" kern="1200" dirty="0">
                          <a:solidFill>
                            <a:schemeClr val="lt1"/>
                          </a:solidFill>
                          <a:effectLst/>
                          <a:latin typeface="Times New Roman" panose="02020603050405020304" pitchFamily="18" charset="0"/>
                          <a:ea typeface="DengXian"/>
                          <a:cs typeface="+mn-cs"/>
                        </a:rPr>
                        <a:t>, M</a:t>
                      </a:r>
                    </a:p>
                  </a:txBody>
                  <a:tcPr marL="0" marR="0" marT="0" marB="0"/>
                </a:tc>
                <a:tc rowSpan="2">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0" kern="1200" dirty="0" err="1">
                          <a:solidFill>
                            <a:schemeClr val="lt1"/>
                          </a:solidFill>
                          <a:effectLst/>
                          <a:latin typeface="Times New Roman" panose="02020603050405020304" pitchFamily="18" charset="0"/>
                          <a:ea typeface="DengXian"/>
                          <a:cs typeface="+mn-cs"/>
                        </a:rPr>
                        <a:t>kMAC</a:t>
                      </a:r>
                      <a:r>
                        <a:rPr lang="en-US" sz="1400" b="0" kern="1200" dirty="0">
                          <a:solidFill>
                            <a:schemeClr val="lt1"/>
                          </a:solidFill>
                          <a:effectLst/>
                          <a:latin typeface="Times New Roman" panose="02020603050405020304" pitchFamily="18" charset="0"/>
                          <a:ea typeface="DengXian"/>
                          <a:cs typeface="+mn-cs"/>
                        </a:rPr>
                        <a:t> /pixel</a:t>
                      </a:r>
                    </a:p>
                  </a:txBody>
                  <a:tcPr marL="0" marR="0" marT="0" marB="0"/>
                </a:tc>
                <a:tc rowSpan="2">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0" kern="1200" dirty="0">
                          <a:solidFill>
                            <a:schemeClr val="lt1"/>
                          </a:solidFill>
                          <a:effectLst/>
                          <a:latin typeface="Times New Roman" panose="02020603050405020304" pitchFamily="18" charset="0"/>
                          <a:ea typeface="DengXian"/>
                          <a:cs typeface="+mn-cs"/>
                        </a:rPr>
                        <a:t>Train. strategy</a:t>
                      </a:r>
                    </a:p>
                  </a:txBody>
                  <a:tcPr marL="0" marR="0" marT="0" marB="0"/>
                </a:tc>
                <a:tc rowSpan="2">
                  <a:txBody>
                    <a:bodyPr/>
                    <a:lstStyle/>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400" b="0" kern="1200" dirty="0">
                          <a:solidFill>
                            <a:schemeClr val="lt1"/>
                          </a:solidFill>
                          <a:effectLst/>
                          <a:latin typeface="Times New Roman" panose="02020603050405020304" pitchFamily="18" charset="0"/>
                          <a:ea typeface="DengXian"/>
                          <a:cs typeface="+mn-cs"/>
                        </a:rPr>
                        <a:t>Training set</a:t>
                      </a:r>
                    </a:p>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gridSpan="3">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a:solidFill>
                            <a:schemeClr val="lt1"/>
                          </a:solidFill>
                          <a:effectLst/>
                          <a:latin typeface="Times New Roman" panose="02020603050405020304" pitchFamily="18" charset="0"/>
                          <a:ea typeface="DengXian"/>
                          <a:cs typeface="+mn-cs"/>
                        </a:rPr>
                        <a:t>Random Access </a:t>
                      </a:r>
                      <a:endParaRPr lang="en-CA" sz="1400" b="0" kern="1200" dirty="0" smtClean="0">
                        <a:solidFill>
                          <a:schemeClr val="lt1"/>
                        </a:solidFill>
                        <a:effectLst/>
                        <a:latin typeface="Times New Roman" panose="02020603050405020304" pitchFamily="18" charset="0"/>
                        <a:ea typeface="DengXian"/>
                        <a:cs typeface="+mn-cs"/>
                      </a:endParaRPr>
                    </a:p>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smtClean="0">
                          <a:solidFill>
                            <a:schemeClr val="lt1"/>
                          </a:solidFill>
                          <a:effectLst/>
                          <a:latin typeface="Times New Roman" panose="02020603050405020304" pitchFamily="18" charset="0"/>
                          <a:ea typeface="DengXian"/>
                          <a:cs typeface="+mn-cs"/>
                        </a:rPr>
                        <a:t>vs </a:t>
                      </a:r>
                      <a:r>
                        <a:rPr lang="en-CA" sz="1400" b="0" kern="1200" dirty="0">
                          <a:solidFill>
                            <a:schemeClr val="lt1"/>
                          </a:solidFill>
                          <a:effectLst/>
                          <a:latin typeface="Times New Roman" panose="02020603050405020304" pitchFamily="18" charset="0"/>
                          <a:ea typeface="DengXian"/>
                          <a:cs typeface="+mn-cs"/>
                        </a:rPr>
                        <a:t>NNVC-5.0 anchor</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a:solidFill>
                            <a:schemeClr val="lt1"/>
                          </a:solidFill>
                          <a:effectLst/>
                          <a:latin typeface="Times New Roman" panose="02020603050405020304" pitchFamily="18" charset="0"/>
                          <a:ea typeface="DengXian"/>
                          <a:cs typeface="+mn-cs"/>
                        </a:rPr>
                        <a:t>All Intra </a:t>
                      </a:r>
                      <a:endParaRPr lang="en-CA" sz="1400" b="0" kern="1200" dirty="0" smtClean="0">
                        <a:solidFill>
                          <a:schemeClr val="lt1"/>
                        </a:solidFill>
                        <a:effectLst/>
                        <a:latin typeface="Times New Roman" panose="02020603050405020304" pitchFamily="18" charset="0"/>
                        <a:ea typeface="DengXian"/>
                        <a:cs typeface="+mn-cs"/>
                      </a:endParaRPr>
                    </a:p>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smtClean="0">
                          <a:solidFill>
                            <a:schemeClr val="lt1"/>
                          </a:solidFill>
                          <a:effectLst/>
                          <a:latin typeface="Times New Roman" panose="02020603050405020304" pitchFamily="18" charset="0"/>
                          <a:ea typeface="DengXian"/>
                          <a:cs typeface="+mn-cs"/>
                        </a:rPr>
                        <a:t>vs </a:t>
                      </a:r>
                      <a:r>
                        <a:rPr lang="en-CA" sz="1400" b="0" kern="1200" dirty="0">
                          <a:solidFill>
                            <a:schemeClr val="lt1"/>
                          </a:solidFill>
                          <a:effectLst/>
                          <a:latin typeface="Times New Roman" panose="02020603050405020304" pitchFamily="18" charset="0"/>
                          <a:ea typeface="DengXian"/>
                          <a:cs typeface="+mn-cs"/>
                        </a:rPr>
                        <a:t>NNVC-5.0 anchor</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96191">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Y</a:t>
                      </a:r>
                      <a:endParaRPr lang="en-US" sz="1400">
                        <a:effectLst/>
                        <a:latin typeface="Times New Roman" panose="02020603050405020304" pitchFamily="18" charset="0"/>
                        <a:ea typeface="DengXian"/>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Cb</a:t>
                      </a:r>
                      <a:endParaRPr lang="en-US" sz="1400">
                        <a:effectLst/>
                        <a:latin typeface="Times New Roman" panose="02020603050405020304" pitchFamily="18" charset="0"/>
                        <a:ea typeface="DengXian"/>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Cr</a:t>
                      </a:r>
                      <a:endParaRPr lang="en-US" sz="1400">
                        <a:effectLst/>
                        <a:latin typeface="Times New Roman" panose="02020603050405020304" pitchFamily="18" charset="0"/>
                        <a:ea typeface="DengXian"/>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Y</a:t>
                      </a:r>
                      <a:endParaRPr lang="en-US" sz="1400">
                        <a:effectLst/>
                        <a:latin typeface="Times New Roman" panose="02020603050405020304" pitchFamily="18" charset="0"/>
                        <a:ea typeface="DengXian"/>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Cb</a:t>
                      </a:r>
                      <a:endParaRPr lang="en-US" sz="1400">
                        <a:effectLst/>
                        <a:latin typeface="Times New Roman" panose="02020603050405020304" pitchFamily="18" charset="0"/>
                        <a:ea typeface="DengXian"/>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Cr</a:t>
                      </a:r>
                      <a:endParaRPr lang="en-US" sz="1400">
                        <a:effectLst/>
                        <a:latin typeface="Times New Roman" panose="02020603050405020304" pitchFamily="18" charset="0"/>
                        <a:ea typeface="DengXian"/>
                      </a:endParaRPr>
                    </a:p>
                  </a:txBody>
                  <a:tcPr marL="0" marR="0" marT="0" marB="0"/>
                </a:tc>
                <a:extLst>
                  <a:ext uri="{0D108BD9-81ED-4DB2-BD59-A6C34878D82A}">
                    <a16:rowId xmlns="" xmlns:a16="http://schemas.microsoft.com/office/drawing/2014/main" val="10001"/>
                  </a:ext>
                </a:extLst>
              </a:tr>
              <a:tr h="196191">
                <a:tc>
                  <a:txBody>
                    <a:bodyPr/>
                    <a:lstStyle/>
                    <a:p>
                      <a:pPr marL="0" marR="0" lvl="0" indent="0" algn="just"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CA" sz="1400" b="0" kern="1200" dirty="0" err="1">
                          <a:solidFill>
                            <a:schemeClr val="lt1"/>
                          </a:solidFill>
                          <a:effectLst/>
                          <a:latin typeface="Times New Roman" panose="02020603050405020304" pitchFamily="18" charset="0"/>
                          <a:ea typeface="DengXian"/>
                          <a:cs typeface="+mn-cs"/>
                        </a:rPr>
                        <a:t>NNIntra</a:t>
                      </a:r>
                      <a:r>
                        <a:rPr lang="en-CA" sz="1400" b="0" kern="1200" dirty="0">
                          <a:solidFill>
                            <a:schemeClr val="lt1"/>
                          </a:solidFill>
                          <a:effectLst/>
                          <a:latin typeface="Times New Roman" panose="02020603050405020304" pitchFamily="18" charset="0"/>
                          <a:ea typeface="DengXian"/>
                          <a:cs typeface="+mn-cs"/>
                        </a:rPr>
                        <a:t> &amp; EE1-0 (HOP)</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HOP</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HOP</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1.5</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477</a:t>
                      </a:r>
                    </a:p>
                  </a:txBody>
                  <a:tcPr marL="0" marR="0" marT="0" marB="0" anchor="b"/>
                </a:tc>
                <a:tc rowSpan="6">
                  <a:txBody>
                    <a:bodyPr/>
                    <a:lstStyle/>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400" dirty="0">
                          <a:effectLst/>
                          <a:latin typeface="Times New Roman" panose="02020603050405020304" pitchFamily="18" charset="0"/>
                          <a:ea typeface="DengXian"/>
                        </a:rPr>
                        <a:t>Filter set#0</a:t>
                      </a:r>
                    </a:p>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endParaRPr lang="en-US" sz="1400" dirty="0">
                        <a:effectLst/>
                        <a:latin typeface="Times New Roman" panose="02020603050405020304" pitchFamily="18" charset="0"/>
                        <a:ea typeface="DengXian"/>
                      </a:endParaRPr>
                    </a:p>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endParaRPr lang="en-US" sz="1400" dirty="0">
                        <a:effectLst/>
                        <a:latin typeface="Times New Roman" panose="02020603050405020304" pitchFamily="18" charset="0"/>
                        <a:ea typeface="DengXian"/>
                      </a:endParaRPr>
                    </a:p>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endParaRPr lang="en-US" sz="1400" dirty="0">
                        <a:effectLst/>
                        <a:latin typeface="Times New Roman" panose="02020603050405020304" pitchFamily="18" charset="0"/>
                        <a:ea typeface="DengXian"/>
                      </a:endParaRPr>
                    </a:p>
                  </a:txBody>
                  <a:tcPr marL="0" marR="0" marT="0" marB="0" anchor="b"/>
                </a:tc>
                <a:tc rowSpan="6">
                  <a:txBody>
                    <a:bodyPr/>
                    <a:lstStyle/>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400" dirty="0">
                          <a:effectLst/>
                          <a:latin typeface="Times New Roman" panose="02020603050405020304" pitchFamily="18" charset="0"/>
                          <a:ea typeface="DengXian"/>
                        </a:rPr>
                        <a:t>Filter set#0</a:t>
                      </a:r>
                    </a:p>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endParaRPr lang="en-US" sz="1400" dirty="0">
                        <a:effectLst/>
                        <a:latin typeface="Times New Roman" panose="02020603050405020304" pitchFamily="18" charset="0"/>
                        <a:ea typeface="DengXian"/>
                      </a:endParaRPr>
                    </a:p>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endParaRPr lang="en-US" sz="1400" dirty="0">
                        <a:effectLst/>
                        <a:latin typeface="Times New Roman" panose="02020603050405020304" pitchFamily="18" charset="0"/>
                        <a:ea typeface="DengXian"/>
                      </a:endParaRPr>
                    </a:p>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endParaRPr lang="en-US" sz="1400" dirty="0">
                        <a:effectLst/>
                        <a:latin typeface="Times New Roman" panose="02020603050405020304" pitchFamily="18" charset="0"/>
                        <a:ea typeface="DengXian"/>
                      </a:endParaRPr>
                    </a:p>
                  </a:txBody>
                  <a:tcPr marL="0" marR="0" marT="0"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bg2"/>
                        </a:solidFill>
                        <a:effectLst/>
                        <a:latin typeface="+mn-lt"/>
                        <a:ea typeface="+mn-ea"/>
                        <a:cs typeface="+mn-cs"/>
                      </a:endParaRP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bg2"/>
                        </a:solidFill>
                        <a:effectLst/>
                        <a:latin typeface="+mn-lt"/>
                        <a:ea typeface="+mn-ea"/>
                        <a:cs typeface="+mn-cs"/>
                      </a:endParaRP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bg2"/>
                        </a:solidFill>
                        <a:effectLst/>
                        <a:latin typeface="+mn-lt"/>
                        <a:ea typeface="+mn-ea"/>
                        <a:cs typeface="+mn-cs"/>
                      </a:endParaRP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bg2"/>
                        </a:solidFill>
                        <a:effectLst/>
                        <a:latin typeface="+mn-lt"/>
                        <a:ea typeface="+mn-ea"/>
                        <a:cs typeface="+mn-cs"/>
                      </a:endParaRP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bg2"/>
                        </a:solidFill>
                        <a:effectLst/>
                        <a:latin typeface="+mn-lt"/>
                        <a:ea typeface="+mn-ea"/>
                        <a:cs typeface="+mn-cs"/>
                      </a:endParaRP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bg2"/>
                        </a:solidFill>
                        <a:effectLst/>
                        <a:latin typeface="+mn-lt"/>
                        <a:ea typeface="+mn-ea"/>
                        <a:cs typeface="+mn-cs"/>
                      </a:endParaRPr>
                    </a:p>
                  </a:txBody>
                  <a:tcPr marL="9525" marR="9525" marT="9525" marB="0" anchor="ctr"/>
                </a:tc>
                <a:extLst>
                  <a:ext uri="{0D108BD9-81ED-4DB2-BD59-A6C34878D82A}">
                    <a16:rowId xmlns="" xmlns:a16="http://schemas.microsoft.com/office/drawing/2014/main" val="10002"/>
                  </a:ext>
                </a:extLst>
              </a:tr>
              <a:tr h="281139">
                <a:tc>
                  <a:txBody>
                    <a:bodyPr/>
                    <a:lstStyle/>
                    <a:p>
                      <a:pPr marL="0" marR="0" algn="just"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err="1">
                          <a:solidFill>
                            <a:schemeClr val="lt1"/>
                          </a:solidFill>
                          <a:effectLst/>
                          <a:latin typeface="Times New Roman" panose="02020603050405020304" pitchFamily="18" charset="0"/>
                          <a:ea typeface="DengXian"/>
                          <a:cs typeface="+mn-cs"/>
                        </a:rPr>
                        <a:t>NNIntra</a:t>
                      </a:r>
                      <a:r>
                        <a:rPr lang="en-CA" sz="1400" b="0" kern="1200" dirty="0">
                          <a:solidFill>
                            <a:schemeClr val="lt1"/>
                          </a:solidFill>
                          <a:effectLst/>
                          <a:latin typeface="Times New Roman" panose="02020603050405020304" pitchFamily="18" charset="0"/>
                          <a:ea typeface="DengXian"/>
                          <a:cs typeface="+mn-cs"/>
                        </a:rPr>
                        <a:t> &amp; EE1-1.5.1-subtest 1</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Filter set#0</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HOP</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1.4</a:t>
                      </a: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461</a:t>
                      </a: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a:txBody>
                    <a:bodyPr/>
                    <a:lstStyle/>
                    <a:p>
                      <a:pPr marL="0" marR="0" algn="ctr" defTabSz="914400" rtl="0" eaLnBrk="1"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-5.1%</a:t>
                      </a:r>
                      <a:endParaRPr lang="zh-CN" altLang="en-US" sz="1400" b="1" kern="1200" dirty="0">
                        <a:solidFill>
                          <a:schemeClr val="dk1"/>
                        </a:solidFill>
                        <a:effectLst/>
                        <a:latin typeface="+mn-lt"/>
                        <a:ea typeface="+mn-ea"/>
                        <a:cs typeface="+mn-cs"/>
                      </a:endParaRPr>
                    </a:p>
                  </a:txBody>
                  <a:tcPr marL="0" marR="0" marT="0" marB="0" anchor="ctr"/>
                </a:tc>
                <a:tc>
                  <a:txBody>
                    <a:bodyPr/>
                    <a:lstStyle/>
                    <a:p>
                      <a:pPr marL="0" marR="0" algn="ctr" defTabSz="914400" rtl="0" eaLnBrk="1"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0" kern="1200" dirty="0">
                          <a:solidFill>
                            <a:schemeClr val="dk1"/>
                          </a:solidFill>
                          <a:effectLst/>
                          <a:latin typeface="+mn-lt"/>
                          <a:ea typeface="+mn-ea"/>
                          <a:cs typeface="+mn-cs"/>
                        </a:rPr>
                        <a:t>-14.6%</a:t>
                      </a:r>
                      <a:endParaRPr lang="zh-CN" altLang="en-US" sz="1400" b="0" kern="1200" dirty="0">
                        <a:solidFill>
                          <a:schemeClr val="dk1"/>
                        </a:solidFill>
                        <a:effectLst/>
                        <a:latin typeface="+mn-lt"/>
                        <a:ea typeface="+mn-ea"/>
                        <a:cs typeface="+mn-cs"/>
                      </a:endParaRPr>
                    </a:p>
                  </a:txBody>
                  <a:tcPr marL="0" marR="0" marT="0" marB="0" anchor="ctr"/>
                </a:tc>
                <a:tc>
                  <a:txBody>
                    <a:bodyPr/>
                    <a:lstStyle/>
                    <a:p>
                      <a:pPr marL="0" marR="0" algn="ctr" defTabSz="914400" rtl="0" eaLnBrk="1"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0" kern="1200" dirty="0">
                          <a:solidFill>
                            <a:schemeClr val="dk1"/>
                          </a:solidFill>
                          <a:effectLst/>
                          <a:latin typeface="+mn-lt"/>
                          <a:ea typeface="+mn-ea"/>
                          <a:cs typeface="+mn-cs"/>
                        </a:rPr>
                        <a:t>-14.5%</a:t>
                      </a:r>
                      <a:endParaRPr lang="zh-CN" altLang="en-US" sz="1400" b="0" kern="1200" dirty="0">
                        <a:solidFill>
                          <a:schemeClr val="dk1"/>
                        </a:solidFill>
                        <a:effectLst/>
                        <a:latin typeface="+mn-lt"/>
                        <a:ea typeface="+mn-ea"/>
                        <a:cs typeface="+mn-cs"/>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effectLst/>
                        </a:rPr>
                        <a:t>-3.1%</a:t>
                      </a:r>
                      <a:endParaRPr lang="en-US" sz="1400" b="1"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-12.4%</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-13.5%</a:t>
                      </a:r>
                      <a:endParaRPr lang="en-US" sz="1400" dirty="0">
                        <a:effectLst/>
                        <a:latin typeface="Times New Roman" panose="02020603050405020304" pitchFamily="18" charset="0"/>
                        <a:ea typeface="DengXian"/>
                      </a:endParaRPr>
                    </a:p>
                  </a:txBody>
                  <a:tcPr marL="0" marR="0" marT="0" marB="0" anchor="ctr"/>
                </a:tc>
                <a:extLst>
                  <a:ext uri="{0D108BD9-81ED-4DB2-BD59-A6C34878D82A}">
                    <a16:rowId xmlns="" xmlns:a16="http://schemas.microsoft.com/office/drawing/2014/main" val="10003"/>
                  </a:ext>
                </a:extLst>
              </a:tr>
              <a:tr h="281139">
                <a:tc>
                  <a:txBody>
                    <a:bodyPr/>
                    <a:lstStyle/>
                    <a:p>
                      <a:pPr marL="0" marR="0" algn="just"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err="1">
                          <a:solidFill>
                            <a:schemeClr val="lt1"/>
                          </a:solidFill>
                          <a:effectLst/>
                          <a:latin typeface="Times New Roman" panose="02020603050405020304" pitchFamily="18" charset="0"/>
                          <a:ea typeface="DengXian"/>
                          <a:cs typeface="+mn-cs"/>
                        </a:rPr>
                        <a:t>NNIntra</a:t>
                      </a:r>
                      <a:r>
                        <a:rPr lang="en-CA" sz="1400" b="0" kern="1200" dirty="0">
                          <a:solidFill>
                            <a:schemeClr val="lt1"/>
                          </a:solidFill>
                          <a:effectLst/>
                          <a:latin typeface="Times New Roman" panose="02020603050405020304" pitchFamily="18" charset="0"/>
                          <a:ea typeface="DengXian"/>
                          <a:cs typeface="+mn-cs"/>
                        </a:rPr>
                        <a:t> &amp; EE1-1.5.1-subtest 2</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a:txBody>
                    <a:bodyPr/>
                    <a:lstStyle/>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400" dirty="0">
                          <a:effectLst/>
                          <a:latin typeface="Times New Roman" panose="02020603050405020304" pitchFamily="18" charset="0"/>
                          <a:ea typeface="DengXian"/>
                        </a:rPr>
                        <a:t>Filter set#0</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v2</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1.2</a:t>
                      </a: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402</a:t>
                      </a: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effectLst/>
                        </a:rPr>
                        <a:t>-4.8%</a:t>
                      </a:r>
                      <a:endParaRPr lang="en-US" sz="1400" b="1"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-14.9%</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-14.1%</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effectLst/>
                        </a:rPr>
                        <a:t>-2.8%</a:t>
                      </a:r>
                      <a:endParaRPr lang="en-US" sz="1400" b="1"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-12.0%</a:t>
                      </a:r>
                      <a:endParaRPr lang="en-US" sz="140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-13.0%</a:t>
                      </a:r>
                      <a:endParaRPr lang="en-US" sz="1400" dirty="0">
                        <a:effectLst/>
                        <a:latin typeface="Times New Roman" panose="02020603050405020304" pitchFamily="18" charset="0"/>
                        <a:ea typeface="DengXian"/>
                      </a:endParaRPr>
                    </a:p>
                  </a:txBody>
                  <a:tcPr marL="0" marR="0" marT="0" marB="0" anchor="ctr"/>
                </a:tc>
                <a:extLst>
                  <a:ext uri="{0D108BD9-81ED-4DB2-BD59-A6C34878D82A}">
                    <a16:rowId xmlns="" xmlns:a16="http://schemas.microsoft.com/office/drawing/2014/main" val="10004"/>
                  </a:ext>
                </a:extLst>
              </a:tr>
              <a:tr h="281139">
                <a:tc>
                  <a:txBody>
                    <a:bodyPr/>
                    <a:lstStyle/>
                    <a:p>
                      <a:pPr marL="0" marR="0" algn="just"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err="1">
                          <a:solidFill>
                            <a:schemeClr val="lt1"/>
                          </a:solidFill>
                          <a:effectLst/>
                          <a:latin typeface="Times New Roman" panose="02020603050405020304" pitchFamily="18" charset="0"/>
                          <a:ea typeface="DengXian"/>
                          <a:cs typeface="+mn-cs"/>
                        </a:rPr>
                        <a:t>NNIntra</a:t>
                      </a:r>
                      <a:r>
                        <a:rPr lang="en-CA" sz="1400" b="0" kern="1200" dirty="0">
                          <a:solidFill>
                            <a:schemeClr val="lt1"/>
                          </a:solidFill>
                          <a:effectLst/>
                          <a:latin typeface="Times New Roman" panose="02020603050405020304" pitchFamily="18" charset="0"/>
                          <a:ea typeface="DengXian"/>
                          <a:cs typeface="+mn-cs"/>
                        </a:rPr>
                        <a:t> &amp; EE1-1.5.1-subtest 3</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a:txBody>
                    <a:bodyPr/>
                    <a:lstStyle/>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400" dirty="0">
                          <a:effectLst/>
                          <a:latin typeface="Times New Roman" panose="02020603050405020304" pitchFamily="18" charset="0"/>
                          <a:ea typeface="DengXian"/>
                        </a:rPr>
                        <a:t>Filter set#0</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v3</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1.3</a:t>
                      </a: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408</a:t>
                      </a: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effectLst/>
                        </a:rPr>
                        <a:t>-5.0%</a:t>
                      </a:r>
                      <a:endParaRPr lang="en-US" sz="1400" b="1"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-14.2%</a:t>
                      </a:r>
                      <a:endParaRPr lang="en-US" sz="140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-13.8%</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effectLst/>
                        </a:rPr>
                        <a:t>-2.9%</a:t>
                      </a:r>
                      <a:endParaRPr lang="en-US" sz="1400" b="1"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-11.8%</a:t>
                      </a:r>
                      <a:endParaRPr lang="en-US" sz="140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-13.0%</a:t>
                      </a:r>
                      <a:endParaRPr lang="en-US" sz="1400">
                        <a:effectLst/>
                        <a:latin typeface="Times New Roman" panose="02020603050405020304" pitchFamily="18" charset="0"/>
                        <a:ea typeface="DengXian"/>
                      </a:endParaRPr>
                    </a:p>
                  </a:txBody>
                  <a:tcPr marL="0" marR="0" marT="0" marB="0" anchor="ctr"/>
                </a:tc>
                <a:extLst>
                  <a:ext uri="{0D108BD9-81ED-4DB2-BD59-A6C34878D82A}">
                    <a16:rowId xmlns="" xmlns:a16="http://schemas.microsoft.com/office/drawing/2014/main" val="10005"/>
                  </a:ext>
                </a:extLst>
              </a:tr>
              <a:tr h="281139">
                <a:tc>
                  <a:txBody>
                    <a:bodyPr/>
                    <a:lstStyle/>
                    <a:p>
                      <a:pPr marL="0" marR="0" algn="just"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err="1">
                          <a:solidFill>
                            <a:schemeClr val="lt1"/>
                          </a:solidFill>
                          <a:effectLst/>
                          <a:latin typeface="Times New Roman" panose="02020603050405020304" pitchFamily="18" charset="0"/>
                          <a:ea typeface="DengXian"/>
                          <a:cs typeface="+mn-cs"/>
                        </a:rPr>
                        <a:t>NNIntra</a:t>
                      </a:r>
                      <a:r>
                        <a:rPr lang="en-CA" sz="1400" b="0" kern="1200" dirty="0">
                          <a:solidFill>
                            <a:schemeClr val="lt1"/>
                          </a:solidFill>
                          <a:effectLst/>
                          <a:latin typeface="Times New Roman" panose="02020603050405020304" pitchFamily="18" charset="0"/>
                          <a:ea typeface="DengXian"/>
                          <a:cs typeface="+mn-cs"/>
                        </a:rPr>
                        <a:t> &amp; EE1-1.5.2-subtest 1</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HOP</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HOP</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1.5</a:t>
                      </a: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480</a:t>
                      </a: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effectLst/>
                        </a:rPr>
                        <a:t>-3.6%</a:t>
                      </a:r>
                      <a:endParaRPr lang="en-US" sz="1400" b="1"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-12.1%</a:t>
                      </a:r>
                      <a:endParaRPr lang="en-US" sz="140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-13.7%</a:t>
                      </a:r>
                      <a:endParaRPr lang="en-US" sz="140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effectLst/>
                        </a:rPr>
                        <a:t>-2.3%</a:t>
                      </a:r>
                      <a:endParaRPr lang="en-US" sz="1400" b="1"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-11.4%</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effectLst/>
                        </a:rPr>
                        <a:t>-12.2%</a:t>
                      </a:r>
                      <a:endParaRPr lang="en-US" sz="1400">
                        <a:effectLst/>
                        <a:latin typeface="Times New Roman" panose="02020603050405020304" pitchFamily="18" charset="0"/>
                        <a:ea typeface="DengXian"/>
                      </a:endParaRPr>
                    </a:p>
                  </a:txBody>
                  <a:tcPr marL="0" marR="0" marT="0" marB="0" anchor="ctr"/>
                </a:tc>
                <a:extLst>
                  <a:ext uri="{0D108BD9-81ED-4DB2-BD59-A6C34878D82A}">
                    <a16:rowId xmlns="" xmlns:a16="http://schemas.microsoft.com/office/drawing/2014/main" val="10006"/>
                  </a:ext>
                </a:extLst>
              </a:tr>
              <a:tr h="281139">
                <a:tc>
                  <a:txBody>
                    <a:bodyPr/>
                    <a:lstStyle/>
                    <a:p>
                      <a:pPr marL="0" marR="0" algn="just"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b="0" kern="1200" dirty="0" err="1">
                          <a:solidFill>
                            <a:schemeClr val="lt1"/>
                          </a:solidFill>
                          <a:effectLst/>
                          <a:latin typeface="Times New Roman" panose="02020603050405020304" pitchFamily="18" charset="0"/>
                          <a:ea typeface="DengXian"/>
                          <a:cs typeface="+mn-cs"/>
                        </a:rPr>
                        <a:t>NNIntra</a:t>
                      </a:r>
                      <a:r>
                        <a:rPr lang="en-CA" sz="1400" b="0" kern="1200" dirty="0">
                          <a:solidFill>
                            <a:schemeClr val="lt1"/>
                          </a:solidFill>
                          <a:effectLst/>
                          <a:latin typeface="Times New Roman" panose="02020603050405020304" pitchFamily="18" charset="0"/>
                          <a:ea typeface="DengXian"/>
                          <a:cs typeface="+mn-cs"/>
                        </a:rPr>
                        <a:t> &amp; EE1-1.5.2-subtest 2</a:t>
                      </a:r>
                      <a:endParaRPr lang="en-US" sz="1400" b="0" kern="1200" dirty="0">
                        <a:solidFill>
                          <a:schemeClr val="lt1"/>
                        </a:solidFill>
                        <a:effectLst/>
                        <a:latin typeface="Times New Roman" panose="02020603050405020304" pitchFamily="18" charset="0"/>
                        <a:ea typeface="DengXian"/>
                        <a:cs typeface="+mn-cs"/>
                      </a:endParaRPr>
                    </a:p>
                  </a:txBody>
                  <a:tcPr marL="0" marR="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latin typeface="Times New Roman" panose="02020603050405020304" pitchFamily="18" charset="0"/>
                          <a:ea typeface="DengXian"/>
                        </a:rPr>
                        <a:t>HOP+Split</a:t>
                      </a: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DengXian"/>
                        </a:rPr>
                        <a:t>HOP</a:t>
                      </a: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0.9</a:t>
                      </a:r>
                      <a:endParaRPr lang="en-US" sz="1400" dirty="0">
                        <a:effectLst/>
                        <a:latin typeface="Times New Roman" panose="02020603050405020304" pitchFamily="18" charset="0"/>
                        <a:ea typeface="DengXian"/>
                      </a:endParaRPr>
                    </a:p>
                  </a:txBody>
                  <a:tcPr marL="0" marR="0" marT="0"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316</a:t>
                      </a: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effectLst/>
                        <a:latin typeface="Times New Roman" panose="02020603050405020304" pitchFamily="18" charset="0"/>
                        <a:ea typeface="DengXian"/>
                      </a:endParaRPr>
                    </a:p>
                  </a:txBody>
                  <a:tcPr marL="0" marR="0" marT="0" marB="0" anchor="b"/>
                </a:tc>
                <a:tc>
                  <a:txBody>
                    <a:bodyPr/>
                    <a:lstStyle/>
                    <a:p>
                      <a:pPr marL="0" marR="0" algn="ctr" defTabSz="914400" rtl="0" eaLnBrk="1"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-3.1%</a:t>
                      </a:r>
                      <a:endParaRPr lang="zh-CN" altLang="en-US" sz="1400" b="1" kern="1200" dirty="0">
                        <a:solidFill>
                          <a:schemeClr val="dk1"/>
                        </a:solidFill>
                        <a:effectLst/>
                        <a:latin typeface="+mn-lt"/>
                        <a:ea typeface="+mn-ea"/>
                        <a:cs typeface="+mn-cs"/>
                      </a:endParaRPr>
                    </a:p>
                  </a:txBody>
                  <a:tcPr marL="0" marR="0" marT="0" marB="0" anchor="ctr"/>
                </a:tc>
                <a:tc>
                  <a:txBody>
                    <a:bodyPr/>
                    <a:lstStyle/>
                    <a:p>
                      <a:pPr marL="0" marR="0" algn="ctr" defTabSz="914400" rtl="0" eaLnBrk="1"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0" kern="1200" dirty="0">
                          <a:solidFill>
                            <a:schemeClr val="dk1"/>
                          </a:solidFill>
                          <a:effectLst/>
                          <a:latin typeface="+mn-lt"/>
                          <a:ea typeface="+mn-ea"/>
                          <a:cs typeface="+mn-cs"/>
                        </a:rPr>
                        <a:t>-11.6%</a:t>
                      </a:r>
                      <a:endParaRPr lang="zh-CN" altLang="en-US" sz="1400" b="0" kern="1200" dirty="0">
                        <a:solidFill>
                          <a:schemeClr val="dk1"/>
                        </a:solidFill>
                        <a:effectLst/>
                        <a:latin typeface="+mn-lt"/>
                        <a:ea typeface="+mn-ea"/>
                        <a:cs typeface="+mn-cs"/>
                      </a:endParaRPr>
                    </a:p>
                  </a:txBody>
                  <a:tcPr marL="0" marR="0" marT="0" marB="0" anchor="ctr"/>
                </a:tc>
                <a:tc>
                  <a:txBody>
                    <a:bodyPr/>
                    <a:lstStyle/>
                    <a:p>
                      <a:pPr marL="0" marR="0" algn="ctr" defTabSz="914400" rtl="0" eaLnBrk="1"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0" kern="1200" dirty="0">
                          <a:solidFill>
                            <a:schemeClr val="dk1"/>
                          </a:solidFill>
                          <a:effectLst/>
                          <a:latin typeface="+mn-lt"/>
                          <a:ea typeface="+mn-ea"/>
                          <a:cs typeface="+mn-cs"/>
                        </a:rPr>
                        <a:t>-11.5%</a:t>
                      </a:r>
                      <a:endParaRPr lang="zh-CN" altLang="en-US" sz="1400" b="0" kern="1200" dirty="0">
                        <a:solidFill>
                          <a:schemeClr val="dk1"/>
                        </a:solidFill>
                        <a:effectLst/>
                        <a:latin typeface="+mn-lt"/>
                        <a:ea typeface="+mn-ea"/>
                        <a:cs typeface="+mn-cs"/>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effectLst/>
                        </a:rPr>
                        <a:t>-2.0%</a:t>
                      </a:r>
                      <a:endParaRPr lang="en-US" sz="1400" b="1"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-10.6%</a:t>
                      </a:r>
                      <a:endParaRPr lang="en-US" sz="1400" dirty="0">
                        <a:effectLst/>
                        <a:latin typeface="Times New Roman" panose="02020603050405020304" pitchFamily="18" charset="0"/>
                        <a:ea typeface="DengXian"/>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effectLst/>
                        </a:rPr>
                        <a:t>-11.5%</a:t>
                      </a:r>
                      <a:endParaRPr lang="en-US" sz="1400" dirty="0">
                        <a:effectLst/>
                        <a:latin typeface="Times New Roman" panose="02020603050405020304" pitchFamily="18" charset="0"/>
                        <a:ea typeface="DengXian"/>
                      </a:endParaRPr>
                    </a:p>
                  </a:txBody>
                  <a:tcPr marL="0" marR="0" marT="0" marB="0" anchor="ctr"/>
                </a:tc>
                <a:extLst>
                  <a:ext uri="{0D108BD9-81ED-4DB2-BD59-A6C34878D82A}">
                    <a16:rowId xmlns="" xmlns:a16="http://schemas.microsoft.com/office/drawing/2014/main" val="10007"/>
                  </a:ext>
                </a:extLst>
              </a:tr>
            </a:tbl>
          </a:graphicData>
        </a:graphic>
      </p:graphicFrame>
      <p:sp>
        <p:nvSpPr>
          <p:cNvPr id="5" name="TextBox 4"/>
          <p:cNvSpPr txBox="1"/>
          <p:nvPr/>
        </p:nvSpPr>
        <p:spPr>
          <a:xfrm>
            <a:off x="5712052" y="4158609"/>
            <a:ext cx="6041975" cy="646331"/>
          </a:xfrm>
          <a:prstGeom prst="rect">
            <a:avLst/>
          </a:prstGeom>
          <a:noFill/>
        </p:spPr>
        <p:txBody>
          <a:bodyPr wrap="none" rtlCol="0">
            <a:spAutoFit/>
          </a:bodyPr>
          <a:lstStyle/>
          <a:p>
            <a:pPr algn="ctr"/>
            <a:r>
              <a:rPr lang="en-US" dirty="0"/>
              <a:t>Training strategy, training set </a:t>
            </a:r>
            <a:r>
              <a:rPr lang="en-US" u="sng" dirty="0"/>
              <a:t>different</a:t>
            </a:r>
            <a:r>
              <a:rPr lang="en-US" dirty="0"/>
              <a:t> from unified procedure.</a:t>
            </a:r>
          </a:p>
          <a:p>
            <a:pPr algn="ctr"/>
            <a:r>
              <a:rPr lang="en-US" dirty="0"/>
              <a:t>Not easy to compare results with EE1-0 and other tests in EE1</a:t>
            </a:r>
          </a:p>
        </p:txBody>
      </p:sp>
      <p:sp>
        <p:nvSpPr>
          <p:cNvPr id="6" name="Rectangle 5"/>
          <p:cNvSpPr/>
          <p:nvPr/>
        </p:nvSpPr>
        <p:spPr>
          <a:xfrm>
            <a:off x="2685725" y="6585098"/>
            <a:ext cx="7113407" cy="276999"/>
          </a:xfrm>
          <a:prstGeom prst="rect">
            <a:avLst/>
          </a:prstGeom>
        </p:spPr>
        <p:txBody>
          <a:bodyPr wrap="square">
            <a:spAutoFit/>
          </a:bodyPr>
          <a:lstStyle/>
          <a:p>
            <a:r>
              <a:rPr lang="en-CA" sz="1200" dirty="0">
                <a:highlight>
                  <a:srgbClr val="FFFF00"/>
                </a:highlight>
                <a:latin typeface="Times New Roman" panose="02020603050405020304" pitchFamily="18" charset="0"/>
                <a:ea typeface="DengXian"/>
              </a:rPr>
              <a:t>Suggestion </a:t>
            </a:r>
            <a:r>
              <a:rPr lang="en-CA" sz="1200" dirty="0">
                <a:latin typeface="Times New Roman" panose="02020603050405020304" pitchFamily="18" charset="0"/>
                <a:ea typeface="DengXian"/>
              </a:rPr>
              <a:t>: review in the BOG to plan study in EE1, e.g. utilizing HOP unified dataset and training process</a:t>
            </a:r>
            <a:endParaRPr lang="en-US" sz="1200" dirty="0"/>
          </a:p>
        </p:txBody>
      </p:sp>
    </p:spTree>
    <p:extLst>
      <p:ext uri="{BB962C8B-B14F-4D97-AF65-F5344CB8AC3E}">
        <p14:creationId xmlns:p14="http://schemas.microsoft.com/office/powerpoint/2010/main" val="892762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NN-filter for Low Operation point (LOP)</a:t>
            </a:r>
            <a:endParaRPr lang="en-US" dirty="0"/>
          </a:p>
        </p:txBody>
      </p:sp>
      <p:sp>
        <p:nvSpPr>
          <p:cNvPr id="5" name="Text Placeholder 4"/>
          <p:cNvSpPr>
            <a:spLocks noGrp="1"/>
          </p:cNvSpPr>
          <p:nvPr>
            <p:ph type="body" idx="1"/>
          </p:nvPr>
        </p:nvSpPr>
        <p:spPr/>
        <p:txBody>
          <a:bodyPr/>
          <a:lstStyle/>
          <a:p>
            <a:r>
              <a:rPr lang="en-US" dirty="0" smtClean="0"/>
              <a:t>EE1-4.x</a:t>
            </a:r>
            <a:endParaRPr lang="en-US" dirty="0"/>
          </a:p>
        </p:txBody>
      </p:sp>
    </p:spTree>
    <p:extLst>
      <p:ext uri="{BB962C8B-B14F-4D97-AF65-F5344CB8AC3E}">
        <p14:creationId xmlns:p14="http://schemas.microsoft.com/office/powerpoint/2010/main" val="38474797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774" y="364963"/>
            <a:ext cx="4442935" cy="1325563"/>
          </a:xfrm>
        </p:spPr>
        <p:txBody>
          <a:bodyPr/>
          <a:lstStyle/>
          <a:p>
            <a:r>
              <a:rPr lang="en-US" dirty="0"/>
              <a:t>EE1.4.1: LOP split architecture </a:t>
            </a:r>
          </a:p>
        </p:txBody>
      </p:sp>
      <p:pic>
        <p:nvPicPr>
          <p:cNvPr id="4" name="Content Placeholder 3"/>
          <p:cNvPicPr>
            <a:picLocks noGrp="1" noChangeAspect="1"/>
          </p:cNvPicPr>
          <p:nvPr>
            <p:ph idx="1"/>
          </p:nvPr>
        </p:nvPicPr>
        <p:blipFill>
          <a:blip r:embed="rId2"/>
          <a:stretch>
            <a:fillRect/>
          </a:stretch>
        </p:blipFill>
        <p:spPr>
          <a:xfrm>
            <a:off x="5585691" y="3896432"/>
            <a:ext cx="6606309" cy="2753908"/>
          </a:xfrm>
          <a:prstGeom prst="rect">
            <a:avLst/>
          </a:prstGeom>
        </p:spPr>
      </p:pic>
      <p:pic>
        <p:nvPicPr>
          <p:cNvPr id="5" name="Picture 4"/>
          <p:cNvPicPr>
            <a:picLocks noChangeAspect="1"/>
          </p:cNvPicPr>
          <p:nvPr/>
        </p:nvPicPr>
        <p:blipFill>
          <a:blip r:embed="rId3"/>
          <a:stretch>
            <a:fillRect/>
          </a:stretch>
        </p:blipFill>
        <p:spPr>
          <a:xfrm>
            <a:off x="5088600" y="119157"/>
            <a:ext cx="7103400" cy="3203735"/>
          </a:xfrm>
          <a:prstGeom prst="rect">
            <a:avLst/>
          </a:prstGeom>
        </p:spPr>
      </p:pic>
      <p:sp>
        <p:nvSpPr>
          <p:cNvPr id="7" name="TextBox 6"/>
          <p:cNvSpPr txBox="1"/>
          <p:nvPr/>
        </p:nvSpPr>
        <p:spPr>
          <a:xfrm>
            <a:off x="3766718" y="5541723"/>
            <a:ext cx="1730345" cy="830997"/>
          </a:xfrm>
          <a:prstGeom prst="rect">
            <a:avLst/>
          </a:prstGeom>
          <a:noFill/>
        </p:spPr>
        <p:txBody>
          <a:bodyPr wrap="none" rtlCol="0">
            <a:spAutoFit/>
          </a:bodyPr>
          <a:lstStyle/>
          <a:p>
            <a:r>
              <a:rPr lang="en-US" sz="1600" dirty="0">
                <a:solidFill>
                  <a:srgbClr val="C00000"/>
                </a:solidFill>
                <a:latin typeface="Times New Roman" panose="02020603050405020304" pitchFamily="18" charset="0"/>
                <a:cs typeface="Times New Roman" panose="02020603050405020304" pitchFamily="18" charset="0"/>
              </a:rPr>
              <a:t>LOP in NNVC-5.0</a:t>
            </a:r>
            <a:endParaRPr lang="en-US" sz="1600" b="1" dirty="0">
              <a:solidFill>
                <a:srgbClr val="C00000"/>
              </a:solidFill>
              <a:latin typeface="Times New Roman" panose="02020603050405020304" pitchFamily="18" charset="0"/>
              <a:cs typeface="Times New Roman" panose="02020603050405020304" pitchFamily="18" charset="0"/>
            </a:endParaRPr>
          </a:p>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16 </a:t>
            </a:r>
          </a:p>
          <a:p>
            <a:r>
              <a:rPr lang="en-US" sz="1600" dirty="0" err="1">
                <a:solidFill>
                  <a:srgbClr val="0070C0"/>
                </a:solidFill>
                <a:latin typeface="Times New Roman" panose="02020603050405020304" pitchFamily="18" charset="0"/>
                <a:cs typeface="Times New Roman" panose="02020603050405020304" pitchFamily="18" charset="0"/>
              </a:rPr>
              <a:t>Params</a:t>
            </a:r>
            <a:r>
              <a:rPr lang="en-US" sz="1600" dirty="0">
                <a:solidFill>
                  <a:srgbClr val="0070C0"/>
                </a:solidFill>
                <a:latin typeface="Times New Roman" panose="02020603050405020304" pitchFamily="18" charset="0"/>
                <a:cs typeface="Times New Roman" panose="02020603050405020304" pitchFamily="18" charset="0"/>
              </a:rPr>
              <a:t>: 0.21 M</a:t>
            </a:r>
          </a:p>
        </p:txBody>
      </p:sp>
      <p:sp>
        <p:nvSpPr>
          <p:cNvPr id="8" name="TextBox 7"/>
          <p:cNvSpPr txBox="1"/>
          <p:nvPr/>
        </p:nvSpPr>
        <p:spPr>
          <a:xfrm>
            <a:off x="4004347" y="2491895"/>
            <a:ext cx="1492716" cy="830997"/>
          </a:xfrm>
          <a:prstGeom prst="rect">
            <a:avLst/>
          </a:prstGeom>
          <a:noFill/>
        </p:spPr>
        <p:txBody>
          <a:bodyPr wrap="none" rtlCol="0">
            <a:spAutoFit/>
          </a:bodyPr>
          <a:lstStyle/>
          <a:p>
            <a:r>
              <a:rPr lang="en-US" sz="1600" dirty="0">
                <a:solidFill>
                  <a:srgbClr val="C00000"/>
                </a:solidFill>
                <a:latin typeface="Times New Roman" panose="02020603050405020304" pitchFamily="18" charset="0"/>
                <a:cs typeface="Times New Roman" panose="02020603050405020304" pitchFamily="18" charset="0"/>
              </a:rPr>
              <a:t>EE1-4.1</a:t>
            </a:r>
            <a:endParaRPr lang="en-US" sz="1600" b="1" dirty="0">
              <a:solidFill>
                <a:srgbClr val="C00000"/>
              </a:solidFill>
              <a:latin typeface="Times New Roman" panose="02020603050405020304" pitchFamily="18" charset="0"/>
              <a:cs typeface="Times New Roman" panose="02020603050405020304" pitchFamily="18" charset="0"/>
            </a:endParaRPr>
          </a:p>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10 </a:t>
            </a:r>
          </a:p>
          <a:p>
            <a:r>
              <a:rPr lang="en-US" sz="1600" dirty="0" err="1">
                <a:solidFill>
                  <a:srgbClr val="0070C0"/>
                </a:solidFill>
                <a:latin typeface="Times New Roman" panose="02020603050405020304" pitchFamily="18" charset="0"/>
                <a:cs typeface="Times New Roman" panose="02020603050405020304" pitchFamily="18" charset="0"/>
              </a:rPr>
              <a:t>Params</a:t>
            </a:r>
            <a:r>
              <a:rPr lang="en-US" sz="1600" dirty="0">
                <a:solidFill>
                  <a:srgbClr val="0070C0"/>
                </a:solidFill>
                <a:latin typeface="Times New Roman" panose="02020603050405020304" pitchFamily="18" charset="0"/>
                <a:cs typeface="Times New Roman" panose="02020603050405020304" pitchFamily="18" charset="0"/>
              </a:rPr>
              <a:t>: 0.13 M</a:t>
            </a:r>
          </a:p>
        </p:txBody>
      </p:sp>
      <p:graphicFrame>
        <p:nvGraphicFramePr>
          <p:cNvPr id="12" name="Table 11"/>
          <p:cNvGraphicFramePr>
            <a:graphicFrameLocks noGrp="1"/>
          </p:cNvGraphicFramePr>
          <p:nvPr>
            <p:extLst>
              <p:ext uri="{D42A27DB-BD31-4B8C-83A1-F6EECF244321}">
                <p14:modId xmlns:p14="http://schemas.microsoft.com/office/powerpoint/2010/main" val="4235944830"/>
              </p:ext>
            </p:extLst>
          </p:nvPr>
        </p:nvGraphicFramePr>
        <p:xfrm>
          <a:off x="6256165" y="3360753"/>
          <a:ext cx="4768270" cy="274320"/>
        </p:xfrm>
        <a:graphic>
          <a:graphicData uri="http://schemas.openxmlformats.org/drawingml/2006/table">
            <a:tbl>
              <a:tblPr firstRow="1" firstCol="1" bandRow="1">
                <a:tableStyleId>{5C22544A-7EE6-4342-B048-85BDC9FD1C3A}</a:tableStyleId>
              </a:tblPr>
              <a:tblGrid>
                <a:gridCol w="1507835">
                  <a:extLst>
                    <a:ext uri="{9D8B030D-6E8A-4147-A177-3AD203B41FA5}">
                      <a16:colId xmlns="" xmlns:a16="http://schemas.microsoft.com/office/drawing/2014/main" val="20000"/>
                    </a:ext>
                  </a:extLst>
                </a:gridCol>
                <a:gridCol w="275307">
                  <a:extLst>
                    <a:ext uri="{9D8B030D-6E8A-4147-A177-3AD203B41FA5}">
                      <a16:colId xmlns="" xmlns:a16="http://schemas.microsoft.com/office/drawing/2014/main" val="20001"/>
                    </a:ext>
                  </a:extLst>
                </a:gridCol>
                <a:gridCol w="284166">
                  <a:extLst>
                    <a:ext uri="{9D8B030D-6E8A-4147-A177-3AD203B41FA5}">
                      <a16:colId xmlns="" xmlns:a16="http://schemas.microsoft.com/office/drawing/2014/main" val="20002"/>
                    </a:ext>
                  </a:extLst>
                </a:gridCol>
                <a:gridCol w="350471">
                  <a:extLst>
                    <a:ext uri="{9D8B030D-6E8A-4147-A177-3AD203B41FA5}">
                      <a16:colId xmlns="" xmlns:a16="http://schemas.microsoft.com/office/drawing/2014/main" val="20003"/>
                    </a:ext>
                  </a:extLst>
                </a:gridCol>
                <a:gridCol w="341000">
                  <a:extLst>
                    <a:ext uri="{9D8B030D-6E8A-4147-A177-3AD203B41FA5}">
                      <a16:colId xmlns="" xmlns:a16="http://schemas.microsoft.com/office/drawing/2014/main" val="20004"/>
                    </a:ext>
                  </a:extLst>
                </a:gridCol>
                <a:gridCol w="331527">
                  <a:extLst>
                    <a:ext uri="{9D8B030D-6E8A-4147-A177-3AD203B41FA5}">
                      <a16:colId xmlns="" xmlns:a16="http://schemas.microsoft.com/office/drawing/2014/main" val="20005"/>
                    </a:ext>
                  </a:extLst>
                </a:gridCol>
                <a:gridCol w="369416">
                  <a:extLst>
                    <a:ext uri="{9D8B030D-6E8A-4147-A177-3AD203B41FA5}">
                      <a16:colId xmlns="" xmlns:a16="http://schemas.microsoft.com/office/drawing/2014/main" val="20006"/>
                    </a:ext>
                  </a:extLst>
                </a:gridCol>
                <a:gridCol w="293639">
                  <a:extLst>
                    <a:ext uri="{9D8B030D-6E8A-4147-A177-3AD203B41FA5}">
                      <a16:colId xmlns="" xmlns:a16="http://schemas.microsoft.com/office/drawing/2014/main" val="20007"/>
                    </a:ext>
                  </a:extLst>
                </a:gridCol>
                <a:gridCol w="284166">
                  <a:extLst>
                    <a:ext uri="{9D8B030D-6E8A-4147-A177-3AD203B41FA5}">
                      <a16:colId xmlns="" xmlns:a16="http://schemas.microsoft.com/office/drawing/2014/main" val="20008"/>
                    </a:ext>
                  </a:extLst>
                </a:gridCol>
                <a:gridCol w="305872">
                  <a:extLst>
                    <a:ext uri="{9D8B030D-6E8A-4147-A177-3AD203B41FA5}">
                      <a16:colId xmlns="" xmlns:a16="http://schemas.microsoft.com/office/drawing/2014/main" val="20009"/>
                    </a:ext>
                  </a:extLst>
                </a:gridCol>
                <a:gridCol w="424871">
                  <a:extLst>
                    <a:ext uri="{9D8B030D-6E8A-4147-A177-3AD203B41FA5}">
                      <a16:colId xmlns="" xmlns:a16="http://schemas.microsoft.com/office/drawing/2014/main" val="20010"/>
                    </a:ext>
                  </a:extLst>
                </a:gridCol>
              </a:tblGrid>
              <a:tr h="0">
                <a:tc>
                  <a:txBody>
                    <a:bodyPr/>
                    <a:lstStyle/>
                    <a:p>
                      <a:pPr marL="0" marR="0" algn="just"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Model/</a:t>
                      </a:r>
                      <a:r>
                        <a:rPr lang="en-US" sz="900" dirty="0" err="1">
                          <a:effectLst/>
                        </a:rPr>
                        <a:t>Exp</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K</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Ky</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Kc</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M</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My</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Mc</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Ry</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Rc</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Nc</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kmac</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 xmlns:a16="http://schemas.microsoft.com/office/drawing/2014/main" val="10000"/>
                  </a:ext>
                </a:extLst>
              </a:tr>
              <a:tr h="0">
                <a:tc>
                  <a:txBody>
                    <a:bodyPr/>
                    <a:lstStyle/>
                    <a:p>
                      <a:pPr marL="0" marR="0"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split luma chroma (16L, 16C)</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32</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64</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48</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16</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9.9</a:t>
                      </a:r>
                      <a:endParaRPr lang="en-US" sz="11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 xmlns:a16="http://schemas.microsoft.com/office/drawing/2014/main" val="10001"/>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303167132"/>
              </p:ext>
            </p:extLst>
          </p:nvPr>
        </p:nvGraphicFramePr>
        <p:xfrm>
          <a:off x="86653" y="3343563"/>
          <a:ext cx="4588296" cy="1062990"/>
        </p:xfrm>
        <a:graphic>
          <a:graphicData uri="http://schemas.openxmlformats.org/drawingml/2006/table">
            <a:tbl>
              <a:tblPr>
                <a:tableStyleId>{5C22544A-7EE6-4342-B048-85BDC9FD1C3A}</a:tableStyleId>
              </a:tblPr>
              <a:tblGrid>
                <a:gridCol w="1688649">
                  <a:extLst>
                    <a:ext uri="{9D8B030D-6E8A-4147-A177-3AD203B41FA5}">
                      <a16:colId xmlns="" xmlns:a16="http://schemas.microsoft.com/office/drawing/2014/main" val="20000"/>
                    </a:ext>
                  </a:extLst>
                </a:gridCol>
                <a:gridCol w="530167">
                  <a:extLst>
                    <a:ext uri="{9D8B030D-6E8A-4147-A177-3AD203B41FA5}">
                      <a16:colId xmlns="" xmlns:a16="http://schemas.microsoft.com/office/drawing/2014/main" val="20001"/>
                    </a:ext>
                  </a:extLst>
                </a:gridCol>
                <a:gridCol w="534410">
                  <a:extLst>
                    <a:ext uri="{9D8B030D-6E8A-4147-A177-3AD203B41FA5}">
                      <a16:colId xmlns="" xmlns:a16="http://schemas.microsoft.com/office/drawing/2014/main" val="20002"/>
                    </a:ext>
                  </a:extLst>
                </a:gridCol>
                <a:gridCol w="483328">
                  <a:extLst>
                    <a:ext uri="{9D8B030D-6E8A-4147-A177-3AD203B41FA5}">
                      <a16:colId xmlns="" xmlns:a16="http://schemas.microsoft.com/office/drawing/2014/main" val="20003"/>
                    </a:ext>
                  </a:extLst>
                </a:gridCol>
                <a:gridCol w="436173">
                  <a:extLst>
                    <a:ext uri="{9D8B030D-6E8A-4147-A177-3AD203B41FA5}">
                      <a16:colId xmlns="" xmlns:a16="http://schemas.microsoft.com/office/drawing/2014/main" val="20004"/>
                    </a:ext>
                  </a:extLst>
                </a:gridCol>
                <a:gridCol w="486748">
                  <a:extLst>
                    <a:ext uri="{9D8B030D-6E8A-4147-A177-3AD203B41FA5}">
                      <a16:colId xmlns="" xmlns:a16="http://schemas.microsoft.com/office/drawing/2014/main" val="20005"/>
                    </a:ext>
                  </a:extLst>
                </a:gridCol>
                <a:gridCol w="428821">
                  <a:extLst>
                    <a:ext uri="{9D8B030D-6E8A-4147-A177-3AD203B41FA5}">
                      <a16:colId xmlns="" xmlns:a16="http://schemas.microsoft.com/office/drawing/2014/main" val="20006"/>
                    </a:ext>
                  </a:extLst>
                </a:gridCol>
              </a:tblGrid>
              <a:tr h="157627">
                <a:tc rowSpan="2">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 </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p>
                      <a:pPr algn="ctr" fontAlgn="b">
                        <a:spcAft>
                          <a:spcPts val="600"/>
                        </a:spcAft>
                      </a:pPr>
                      <a:r>
                        <a:rPr lang="en-US" sz="1100" u="none" strike="noStrike" dirty="0">
                          <a:effectLst/>
                          <a:latin typeface="Times New Roman" panose="02020603050405020304" pitchFamily="18" charset="0"/>
                          <a:cs typeface="Times New Roman" panose="02020603050405020304" pitchFamily="18" charset="0"/>
                        </a:rPr>
                        <a:t>Contribution</a:t>
                      </a:r>
                    </a:p>
                  </a:txBody>
                  <a:tcPr marL="9525" marR="9525" marT="9525" marB="0" anchor="b"/>
                </a:tc>
                <a:tc gridSpan="3">
                  <a:txBody>
                    <a:bodyPr/>
                    <a:lstStyle/>
                    <a:p>
                      <a:pPr algn="ctr" fontAlgn="b"/>
                      <a:r>
                        <a:rPr lang="en-US" sz="1100" b="1" u="none" strike="noStrike" dirty="0">
                          <a:effectLst/>
                          <a:latin typeface="Times New Roman" panose="02020603050405020304" pitchFamily="18" charset="0"/>
                          <a:cs typeface="Times New Roman" panose="02020603050405020304" pitchFamily="18" charset="0"/>
                        </a:rPr>
                        <a:t>Random Access vs VVC</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hMerge="1">
                  <a:txBody>
                    <a:bodyPr/>
                    <a:lstStyle/>
                    <a:p>
                      <a:endParaRPr lang="en-US"/>
                    </a:p>
                  </a:txBody>
                  <a:tcPr/>
                </a:tc>
                <a:tc hMerge="1">
                  <a:txBody>
                    <a:bodyPr/>
                    <a:lstStyle/>
                    <a:p>
                      <a:endParaRPr lang="en-US"/>
                    </a:p>
                  </a:txBody>
                  <a:tcPr/>
                </a:tc>
                <a:tc gridSpan="3">
                  <a:txBody>
                    <a:bodyPr/>
                    <a:lstStyle/>
                    <a:p>
                      <a:pPr algn="ctr" fontAlgn="b"/>
                      <a:r>
                        <a:rPr lang="en-US" sz="1100" b="1" u="none" strike="noStrike" dirty="0">
                          <a:effectLst/>
                          <a:latin typeface="Times New Roman" panose="02020603050405020304" pitchFamily="18" charset="0"/>
                          <a:cs typeface="Times New Roman" panose="02020603050405020304" pitchFamily="18" charset="0"/>
                        </a:rPr>
                        <a:t>All Intra  vs VVC</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39123">
                <a:tc vMerge="1">
                  <a:txBody>
                    <a:bodyPr/>
                    <a:lstStyle/>
                    <a:p>
                      <a:pPr algn="ctr" fontAlgn="b"/>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Y</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err="1">
                          <a:effectLst/>
                          <a:latin typeface="Times New Roman" panose="02020603050405020304" pitchFamily="18" charset="0"/>
                          <a:cs typeface="Times New Roman" panose="02020603050405020304" pitchFamily="18" charset="0"/>
                        </a:rPr>
                        <a:t>Cb</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Cr</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Y</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err="1">
                          <a:effectLst/>
                          <a:latin typeface="Times New Roman" panose="02020603050405020304" pitchFamily="18" charset="0"/>
                          <a:cs typeface="Times New Roman" panose="02020603050405020304" pitchFamily="18" charset="0"/>
                        </a:rPr>
                        <a:t>Cb</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Cr</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 xmlns:a16="http://schemas.microsoft.com/office/drawing/2014/main" val="10001"/>
                  </a:ext>
                </a:extLst>
              </a:tr>
              <a:tr h="157627">
                <a:tc>
                  <a:txBody>
                    <a:bodyPr/>
                    <a:lstStyle/>
                    <a:p>
                      <a:pPr algn="l" fontAlgn="b"/>
                      <a:r>
                        <a:rPr lang="en-US" sz="1100" u="none" strike="noStrike" dirty="0" err="1">
                          <a:effectLst/>
                          <a:latin typeface="Times New Roman" panose="02020603050405020304" pitchFamily="18" charset="0"/>
                          <a:cs typeface="Times New Roman" panose="02020603050405020304" pitchFamily="18" charset="0"/>
                        </a:rPr>
                        <a:t>NNIntra</a:t>
                      </a:r>
                      <a:r>
                        <a:rPr lang="en-US" sz="1100" u="none" strike="noStrike" dirty="0">
                          <a:effectLst/>
                          <a:latin typeface="Times New Roman" panose="02020603050405020304" pitchFamily="18" charset="0"/>
                          <a:cs typeface="Times New Roman" panose="02020603050405020304" pitchFamily="18" charset="0"/>
                        </a:rPr>
                        <a:t> &amp;  </a:t>
                      </a:r>
                      <a:r>
                        <a:rPr lang="en-US" sz="1100" u="none" strike="noStrike" dirty="0">
                          <a:solidFill>
                            <a:srgbClr val="C00000"/>
                          </a:solidFill>
                          <a:effectLst/>
                          <a:latin typeface="Times New Roman" panose="02020603050405020304" pitchFamily="18" charset="0"/>
                          <a:cs typeface="Times New Roman" panose="02020603050405020304" pitchFamily="18" charset="0"/>
                        </a:rPr>
                        <a:t>EE1-4.1</a:t>
                      </a:r>
                      <a:endParaRPr lang="en-US" sz="11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cs typeface="+mn-cs"/>
                        </a:rPr>
                        <a:t>-6.2%</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-10.9%</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-9.4%</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cs typeface="+mn-cs"/>
                        </a:rPr>
                        <a:t>-7.5%</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-11.0%</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-10.8%</a:t>
                      </a:r>
                    </a:p>
                  </a:txBody>
                  <a:tcPr marL="9525" marR="9525" marT="9525" marB="0" anchor="ctr"/>
                </a:tc>
                <a:extLst>
                  <a:ext uri="{0D108BD9-81ED-4DB2-BD59-A6C34878D82A}">
                    <a16:rowId xmlns="" xmlns:a16="http://schemas.microsoft.com/office/drawing/2014/main" val="10002"/>
                  </a:ext>
                </a:extLst>
              </a:tr>
              <a:tr h="157627">
                <a:tc>
                  <a:txBody>
                    <a:bodyPr/>
                    <a:lstStyle/>
                    <a:p>
                      <a:pPr algn="l" fontAlgn="b"/>
                      <a:r>
                        <a:rPr lang="en-US" sz="1100" u="none" strike="noStrike" dirty="0" err="1">
                          <a:effectLst/>
                          <a:latin typeface="Times New Roman" panose="02020603050405020304" pitchFamily="18" charset="0"/>
                          <a:cs typeface="Times New Roman" panose="02020603050405020304" pitchFamily="18" charset="0"/>
                        </a:rPr>
                        <a:t>NNIntra</a:t>
                      </a:r>
                      <a:r>
                        <a:rPr lang="en-US" sz="1100" u="none" strike="noStrike" dirty="0">
                          <a:effectLst/>
                          <a:latin typeface="Times New Roman" panose="02020603050405020304" pitchFamily="18" charset="0"/>
                          <a:cs typeface="Times New Roman" panose="02020603050405020304" pitchFamily="18" charset="0"/>
                        </a:rPr>
                        <a:t> &amp; LOP NNVC-5.0</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cs typeface="+mn-cs"/>
                        </a:rPr>
                        <a:t>-6.6%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-7.7%</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-7.3%</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cs typeface="+mn-cs"/>
                        </a:rPr>
                        <a:t>-7.8%</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-8.6%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-8.9%</a:t>
                      </a:r>
                    </a:p>
                  </a:txBody>
                  <a:tcPr marL="9525" marR="9525" marT="9525" marB="0" anchor="ctr"/>
                </a:tc>
                <a:extLst>
                  <a:ext uri="{0D108BD9-81ED-4DB2-BD59-A6C34878D82A}">
                    <a16:rowId xmlns="" xmlns:a16="http://schemas.microsoft.com/office/drawing/2014/main" val="10003"/>
                  </a:ext>
                </a:extLst>
              </a:tr>
              <a:tr h="157627">
                <a:tc>
                  <a:txBody>
                    <a:bodyPr/>
                    <a:lstStyle/>
                    <a:p>
                      <a:pPr algn="l" fontAlgn="b"/>
                      <a:r>
                        <a:rPr lang="en-US" sz="1100" u="none" strike="noStrike" dirty="0" err="1">
                          <a:solidFill>
                            <a:schemeClr val="bg1">
                              <a:lumMod val="50000"/>
                            </a:schemeClr>
                          </a:solidFill>
                          <a:effectLst/>
                          <a:latin typeface="Times New Roman" panose="02020603050405020304" pitchFamily="18" charset="0"/>
                          <a:cs typeface="Times New Roman" panose="02020603050405020304" pitchFamily="18" charset="0"/>
                        </a:rPr>
                        <a:t>NNIntra</a:t>
                      </a:r>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 </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1">
                              <a:lumMod val="50000"/>
                            </a:schemeClr>
                          </a:solidFill>
                          <a:effectLst/>
                          <a:latin typeface="Times New Roman" panose="02020603050405020304" pitchFamily="18" charset="0"/>
                          <a:ea typeface="Times New Roman" panose="02020603050405020304" pitchFamily="18" charset="0"/>
                          <a:cs typeface="+mn-cs"/>
                        </a:rPr>
                        <a:t>-1.8%</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-0.5%</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-0.9%</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1">
                              <a:lumMod val="50000"/>
                            </a:schemeClr>
                          </a:solidFill>
                          <a:effectLst/>
                          <a:latin typeface="Times New Roman" panose="02020603050405020304" pitchFamily="18" charset="0"/>
                          <a:ea typeface="Times New Roman" panose="02020603050405020304" pitchFamily="18" charset="0"/>
                          <a:cs typeface="+mn-cs"/>
                        </a:rPr>
                        <a:t>-3.6%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a:solidFill>
                            <a:schemeClr val="bg1">
                              <a:lumMod val="50000"/>
                            </a:schemeClr>
                          </a:solidFill>
                          <a:effectLst/>
                          <a:latin typeface="Times New Roman" panose="02020603050405020304" pitchFamily="18" charset="0"/>
                          <a:ea typeface="Times New Roman" panose="02020603050405020304" pitchFamily="18" charset="0"/>
                          <a:cs typeface="+mn-cs"/>
                        </a:rPr>
                        <a:t>-3.2%</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-3.3%</a:t>
                      </a:r>
                    </a:p>
                  </a:txBody>
                  <a:tcPr marL="9525" marR="9525" marT="9525" marB="0" anchor="ctr"/>
                </a:tc>
                <a:extLst>
                  <a:ext uri="{0D108BD9-81ED-4DB2-BD59-A6C34878D82A}">
                    <a16:rowId xmlns="" xmlns:a16="http://schemas.microsoft.com/office/drawing/2014/main" val="10004"/>
                  </a:ext>
                </a:extLst>
              </a:tr>
              <a:tr h="157627">
                <a:tc>
                  <a:txBody>
                    <a:bodyPr/>
                    <a:lstStyle/>
                    <a:p>
                      <a:pPr algn="l" fontAlgn="b"/>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LOP NNVC5.0</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1">
                              <a:lumMod val="50000"/>
                            </a:schemeClr>
                          </a:solidFill>
                          <a:effectLst/>
                          <a:latin typeface="Times New Roman" panose="02020603050405020304" pitchFamily="18" charset="0"/>
                          <a:ea typeface="Times New Roman" panose="02020603050405020304" pitchFamily="18" charset="0"/>
                          <a:cs typeface="+mn-cs"/>
                        </a:rPr>
                        <a:t>-5.2%</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-7.5%</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-6.6%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1">
                              <a:lumMod val="50000"/>
                            </a:schemeClr>
                          </a:solidFill>
                          <a:effectLst/>
                          <a:latin typeface="Times New Roman" panose="02020603050405020304" pitchFamily="18" charset="0"/>
                          <a:ea typeface="Times New Roman" panose="02020603050405020304" pitchFamily="18" charset="0"/>
                          <a:cs typeface="+mn-cs"/>
                        </a:rPr>
                        <a:t>-4.6%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-5.7%</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-5.7%</a:t>
                      </a:r>
                    </a:p>
                  </a:txBody>
                  <a:tcPr marL="9525" marR="9525" marT="9525" marB="0" anchor="ctr"/>
                </a:tc>
                <a:extLst>
                  <a:ext uri="{0D108BD9-81ED-4DB2-BD59-A6C34878D82A}">
                    <a16:rowId xmlns="" xmlns:a16="http://schemas.microsoft.com/office/drawing/2014/main" val="10005"/>
                  </a:ext>
                </a:extLst>
              </a:tr>
            </a:tbl>
          </a:graphicData>
        </a:graphic>
      </p:graphicFrame>
      <p:sp>
        <p:nvSpPr>
          <p:cNvPr id="3" name="Rectangle 2"/>
          <p:cNvSpPr/>
          <p:nvPr/>
        </p:nvSpPr>
        <p:spPr>
          <a:xfrm>
            <a:off x="3285066" y="6519535"/>
            <a:ext cx="6096000" cy="276999"/>
          </a:xfrm>
          <a:prstGeom prst="rect">
            <a:avLst/>
          </a:prstGeom>
        </p:spPr>
        <p:txBody>
          <a:bodyPr>
            <a:spAutoFit/>
          </a:bodyPr>
          <a:lstStyle/>
          <a:p>
            <a:r>
              <a:rPr lang="en-CA" sz="1200" dirty="0">
                <a:highlight>
                  <a:srgbClr val="FFFF00"/>
                </a:highlight>
                <a:latin typeface="Times New Roman" panose="02020603050405020304" pitchFamily="18" charset="0"/>
                <a:ea typeface="DengXian"/>
              </a:rPr>
              <a:t>Suggestion</a:t>
            </a:r>
            <a:r>
              <a:rPr lang="en-CA" sz="1100" dirty="0">
                <a:latin typeface="Times New Roman" panose="02020603050405020304" pitchFamily="18" charset="0"/>
                <a:ea typeface="DengXian"/>
              </a:rPr>
              <a:t>: to continue study in EE1, provide quantized model and cross-check training</a:t>
            </a:r>
            <a:endParaRPr lang="en-US" sz="1100" dirty="0"/>
          </a:p>
        </p:txBody>
      </p:sp>
    </p:spTree>
    <p:extLst>
      <p:ext uri="{BB962C8B-B14F-4D97-AF65-F5344CB8AC3E}">
        <p14:creationId xmlns:p14="http://schemas.microsoft.com/office/powerpoint/2010/main" val="29876001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496" y="1177767"/>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[3]</a:t>
            </a:r>
          </a:p>
        </p:txBody>
      </p:sp>
      <p:sp>
        <p:nvSpPr>
          <p:cNvPr id="5" name="Rectangle 4"/>
          <p:cNvSpPr/>
          <p:nvPr/>
        </p:nvSpPr>
        <p:spPr>
          <a:xfrm>
            <a:off x="245498" y="1991648"/>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Pred</a:t>
            </a:r>
            <a:r>
              <a:rPr lang="en-US" sz="1600" dirty="0">
                <a:solidFill>
                  <a:schemeClr val="tx1"/>
                </a:solidFill>
              </a:rPr>
              <a:t> [3]</a:t>
            </a:r>
          </a:p>
        </p:txBody>
      </p:sp>
      <p:sp>
        <p:nvSpPr>
          <p:cNvPr id="6" name="Rectangle 5"/>
          <p:cNvSpPr/>
          <p:nvPr/>
        </p:nvSpPr>
        <p:spPr>
          <a:xfrm>
            <a:off x="245497" y="280552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BS [3]</a:t>
            </a:r>
          </a:p>
        </p:txBody>
      </p:sp>
      <p:sp>
        <p:nvSpPr>
          <p:cNvPr id="7" name="Rectangle 6"/>
          <p:cNvSpPr/>
          <p:nvPr/>
        </p:nvSpPr>
        <p:spPr>
          <a:xfrm>
            <a:off x="245496" y="3605179"/>
            <a:ext cx="507999" cy="721469"/>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QPbase</a:t>
            </a:r>
            <a:endParaRPr lang="en-US" sz="1600" dirty="0">
              <a:solidFill>
                <a:schemeClr val="tx1"/>
              </a:solidFill>
            </a:endParaRPr>
          </a:p>
          <a:p>
            <a:pPr algn="ctr"/>
            <a:r>
              <a:rPr lang="en-US" sz="1600" dirty="0">
                <a:solidFill>
                  <a:schemeClr val="tx1"/>
                </a:solidFill>
              </a:rPr>
              <a:t>[1]</a:t>
            </a:r>
          </a:p>
        </p:txBody>
      </p:sp>
      <p:sp>
        <p:nvSpPr>
          <p:cNvPr id="8" name="Rectangle 7"/>
          <p:cNvSpPr/>
          <p:nvPr/>
        </p:nvSpPr>
        <p:spPr>
          <a:xfrm>
            <a:off x="245496" y="443329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QPslice</a:t>
            </a:r>
            <a:r>
              <a:rPr lang="en-US" sz="1600" dirty="0">
                <a:solidFill>
                  <a:schemeClr val="tx1"/>
                </a:solidFill>
              </a:rPr>
              <a:t>[1]</a:t>
            </a:r>
          </a:p>
        </p:txBody>
      </p:sp>
      <p:sp>
        <p:nvSpPr>
          <p:cNvPr id="9" name="Rectangle 8"/>
          <p:cNvSpPr/>
          <p:nvPr/>
        </p:nvSpPr>
        <p:spPr>
          <a:xfrm>
            <a:off x="1020467" y="1177767"/>
            <a:ext cx="507998"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1</a:t>
            </a:r>
            <a:endParaRPr lang="en-US" sz="1600" dirty="0">
              <a:solidFill>
                <a:srgbClr val="FF0000"/>
              </a:solidFill>
            </a:endParaRPr>
          </a:p>
        </p:txBody>
      </p:sp>
      <p:sp>
        <p:nvSpPr>
          <p:cNvPr id="10" name="Rectangle 9"/>
          <p:cNvSpPr/>
          <p:nvPr/>
        </p:nvSpPr>
        <p:spPr>
          <a:xfrm>
            <a:off x="1020468"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2</a:t>
            </a:r>
            <a:endParaRPr lang="en-US" sz="1600" dirty="0">
              <a:solidFill>
                <a:srgbClr val="FF0000"/>
              </a:solidFill>
            </a:endParaRPr>
          </a:p>
        </p:txBody>
      </p:sp>
      <p:sp>
        <p:nvSpPr>
          <p:cNvPr id="11" name="Rectangle 10"/>
          <p:cNvSpPr/>
          <p:nvPr/>
        </p:nvSpPr>
        <p:spPr>
          <a:xfrm>
            <a:off x="1020467"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3</a:t>
            </a:r>
            <a:endParaRPr lang="en-US" sz="1600" dirty="0">
              <a:solidFill>
                <a:srgbClr val="FF0000"/>
              </a:solidFill>
            </a:endParaRPr>
          </a:p>
        </p:txBody>
      </p:sp>
      <p:sp>
        <p:nvSpPr>
          <p:cNvPr id="12" name="Rectangle 11"/>
          <p:cNvSpPr/>
          <p:nvPr/>
        </p:nvSpPr>
        <p:spPr>
          <a:xfrm>
            <a:off x="1020466"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4</a:t>
            </a:r>
            <a:endParaRPr lang="en-US" sz="1600" dirty="0">
              <a:solidFill>
                <a:srgbClr val="FF0000"/>
              </a:solidFill>
            </a:endParaRPr>
          </a:p>
        </p:txBody>
      </p:sp>
      <p:sp>
        <p:nvSpPr>
          <p:cNvPr id="13" name="Rectangle 12"/>
          <p:cNvSpPr/>
          <p:nvPr/>
        </p:nvSpPr>
        <p:spPr>
          <a:xfrm>
            <a:off x="1020466"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a:solidFill>
                  <a:schemeClr val="tx1"/>
                </a:solidFill>
              </a:rPr>
              <a:t>1</a:t>
            </a:r>
            <a:r>
              <a:rPr lang="en-US" sz="1600">
                <a:solidFill>
                  <a:schemeClr val="tx1"/>
                </a:solidFill>
                <a:sym typeface="Symbol" panose="05050102010706020507" pitchFamily="18" charset="2"/>
              </a:rPr>
              <a:t></a:t>
            </a:r>
            <a:r>
              <a:rPr lang="en-US" sz="1600">
                <a:solidFill>
                  <a:schemeClr val="tx1"/>
                </a:solidFill>
              </a:rPr>
              <a:t>1,</a:t>
            </a:r>
            <a:r>
              <a:rPr lang="en-US" sz="1600">
                <a:solidFill>
                  <a:srgbClr val="FF0000"/>
                </a:solidFill>
              </a:rPr>
              <a:t>d</a:t>
            </a:r>
            <a:r>
              <a:rPr lang="en-US" sz="1600" baseline="-25000">
                <a:solidFill>
                  <a:srgbClr val="FF0000"/>
                </a:solidFill>
              </a:rPr>
              <a:t>4</a:t>
            </a:r>
            <a:endParaRPr lang="en-US" sz="1600" dirty="0">
              <a:solidFill>
                <a:srgbClr val="FF0000"/>
              </a:solidFill>
            </a:endParaRPr>
          </a:p>
        </p:txBody>
      </p:sp>
      <p:sp>
        <p:nvSpPr>
          <p:cNvPr id="14" name="Rectangle 13"/>
          <p:cNvSpPr/>
          <p:nvPr/>
        </p:nvSpPr>
        <p:spPr>
          <a:xfrm>
            <a:off x="1810208" y="1177767"/>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5" name="Rectangle 14"/>
          <p:cNvSpPr/>
          <p:nvPr/>
        </p:nvSpPr>
        <p:spPr>
          <a:xfrm>
            <a:off x="1810210"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6" name="Rectangle 15"/>
          <p:cNvSpPr/>
          <p:nvPr/>
        </p:nvSpPr>
        <p:spPr>
          <a:xfrm>
            <a:off x="1810209"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7" name="Rectangle 16"/>
          <p:cNvSpPr/>
          <p:nvPr/>
        </p:nvSpPr>
        <p:spPr>
          <a:xfrm>
            <a:off x="1810208"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8" name="Rectangle 17"/>
          <p:cNvSpPr/>
          <p:nvPr/>
        </p:nvSpPr>
        <p:spPr>
          <a:xfrm>
            <a:off x="1810208"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9" name="Rectangle 18"/>
          <p:cNvSpPr/>
          <p:nvPr/>
        </p:nvSpPr>
        <p:spPr>
          <a:xfrm>
            <a:off x="2599951" y="2675106"/>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d</a:t>
            </a:r>
            <a:r>
              <a:rPr lang="en-US" sz="1600" baseline="-25000" dirty="0">
                <a:solidFill>
                  <a:srgbClr val="FF0000"/>
                </a:solidFill>
              </a:rPr>
              <a:t>6</a:t>
            </a:r>
            <a:r>
              <a:rPr lang="en-US" sz="1600" dirty="0">
                <a:solidFill>
                  <a:schemeClr val="tx1"/>
                </a:solidFill>
              </a:rPr>
              <a:t>  </a:t>
            </a:r>
          </a:p>
        </p:txBody>
      </p:sp>
      <p:sp>
        <p:nvSpPr>
          <p:cNvPr id="20" name="Rectangle 19"/>
          <p:cNvSpPr/>
          <p:nvPr/>
        </p:nvSpPr>
        <p:spPr>
          <a:xfrm>
            <a:off x="3350419" y="2681591"/>
            <a:ext cx="507999" cy="93781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21" name="Straight Arrow Connector 20"/>
          <p:cNvCxnSpPr>
            <a:stCxn id="4" idx="3"/>
            <a:endCxn id="9" idx="1"/>
          </p:cNvCxnSpPr>
          <p:nvPr/>
        </p:nvCxnSpPr>
        <p:spPr>
          <a:xfrm>
            <a:off x="753495" y="1522739"/>
            <a:ext cx="2669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53495" y="2365803"/>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53495" y="317193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753495" y="4000049"/>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8" idx="3"/>
          </p:cNvCxnSpPr>
          <p:nvPr/>
        </p:nvCxnSpPr>
        <p:spPr>
          <a:xfrm flipV="1">
            <a:off x="753495" y="477826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543237" y="152273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543237" y="2365802"/>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543237"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1543237" y="400004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543237" y="4778261"/>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3096420" y="315896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a:stCxn id="14" idx="3"/>
            <a:endCxn id="19" idx="1"/>
          </p:cNvCxnSpPr>
          <p:nvPr/>
        </p:nvCxnSpPr>
        <p:spPr>
          <a:xfrm>
            <a:off x="2318207" y="1522739"/>
            <a:ext cx="281744" cy="162451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15" idx="3"/>
            <a:endCxn id="19" idx="1"/>
          </p:cNvCxnSpPr>
          <p:nvPr/>
        </p:nvCxnSpPr>
        <p:spPr>
          <a:xfrm>
            <a:off x="2318209" y="2336620"/>
            <a:ext cx="281742" cy="81063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Elbow Connector 33"/>
          <p:cNvCxnSpPr>
            <a:stCxn id="16" idx="3"/>
            <a:endCxn id="19" idx="1"/>
          </p:cNvCxnSpPr>
          <p:nvPr/>
        </p:nvCxnSpPr>
        <p:spPr>
          <a:xfrm flipV="1">
            <a:off x="2318208" y="3147258"/>
            <a:ext cx="281743" cy="324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17" idx="3"/>
            <a:endCxn id="19" idx="1"/>
          </p:cNvCxnSpPr>
          <p:nvPr/>
        </p:nvCxnSpPr>
        <p:spPr>
          <a:xfrm flipV="1">
            <a:off x="2318207" y="3147258"/>
            <a:ext cx="281744" cy="817124"/>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a:stCxn id="18" idx="3"/>
            <a:endCxn id="19" idx="1"/>
          </p:cNvCxnSpPr>
          <p:nvPr/>
        </p:nvCxnSpPr>
        <p:spPr>
          <a:xfrm flipV="1">
            <a:off x="2318207" y="3147258"/>
            <a:ext cx="281744" cy="163100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4103407" y="2681591"/>
            <a:ext cx="507999" cy="9378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a:t>
            </a:r>
            <a:r>
              <a:rPr lang="en-US" sz="1600" dirty="0">
                <a:solidFill>
                  <a:schemeClr val="tx1"/>
                </a:solidFill>
                <a:sym typeface="Symbol" panose="05050102010706020507" pitchFamily="18" charset="2"/>
              </a:rPr>
              <a:t>2</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endParaRPr lang="en-US" sz="1600" dirty="0">
              <a:solidFill>
                <a:schemeClr val="tx1"/>
              </a:solidFill>
            </a:endParaRPr>
          </a:p>
        </p:txBody>
      </p:sp>
      <p:sp>
        <p:nvSpPr>
          <p:cNvPr id="38" name="Rectangle 37"/>
          <p:cNvSpPr/>
          <p:nvPr/>
        </p:nvSpPr>
        <p:spPr>
          <a:xfrm>
            <a:off x="4853875" y="2675107"/>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39" name="Straight Arrow Connector 38"/>
          <p:cNvCxnSpPr/>
          <p:nvPr/>
        </p:nvCxnSpPr>
        <p:spPr>
          <a:xfrm>
            <a:off x="4599876" y="3150501"/>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858418" y="314599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361874"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5625945" y="2597285"/>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p>
        </p:txBody>
      </p:sp>
      <p:sp>
        <p:nvSpPr>
          <p:cNvPr id="43" name="Rectangle 42"/>
          <p:cNvSpPr/>
          <p:nvPr/>
        </p:nvSpPr>
        <p:spPr>
          <a:xfrm>
            <a:off x="7176587" y="2597285"/>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p>
        </p:txBody>
      </p:sp>
      <p:sp>
        <p:nvSpPr>
          <p:cNvPr id="44" name="Rectangle 43"/>
          <p:cNvSpPr/>
          <p:nvPr/>
        </p:nvSpPr>
        <p:spPr>
          <a:xfrm>
            <a:off x="6656233" y="2822832"/>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cxnSp>
        <p:nvCxnSpPr>
          <p:cNvPr id="45" name="Straight Arrow Connector 44"/>
          <p:cNvCxnSpPr/>
          <p:nvPr/>
        </p:nvCxnSpPr>
        <p:spPr>
          <a:xfrm>
            <a:off x="8146840" y="323931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8413811" y="272347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a:t>
            </a:r>
          </a:p>
        </p:txBody>
      </p:sp>
      <p:sp>
        <p:nvSpPr>
          <p:cNvPr id="47" name="Rectangle 46"/>
          <p:cNvSpPr/>
          <p:nvPr/>
        </p:nvSpPr>
        <p:spPr>
          <a:xfrm>
            <a:off x="9188781" y="2752116"/>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48" name="Rectangle 47"/>
          <p:cNvSpPr/>
          <p:nvPr/>
        </p:nvSpPr>
        <p:spPr>
          <a:xfrm>
            <a:off x="9976722" y="2723473"/>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3, 6</a:t>
            </a:r>
          </a:p>
        </p:txBody>
      </p:sp>
      <p:cxnSp>
        <p:nvCxnSpPr>
          <p:cNvPr id="49" name="Straight Arrow Connector 48"/>
          <p:cNvCxnSpPr/>
          <p:nvPr/>
        </p:nvCxnSpPr>
        <p:spPr>
          <a:xfrm>
            <a:off x="8921810" y="323931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9696780" y="3245795"/>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10764663" y="269978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Pixel Shuffle</a:t>
            </a:r>
          </a:p>
        </p:txBody>
      </p:sp>
      <p:cxnSp>
        <p:nvCxnSpPr>
          <p:cNvPr id="52" name="Straight Arrow Connector 51"/>
          <p:cNvCxnSpPr/>
          <p:nvPr/>
        </p:nvCxnSpPr>
        <p:spPr>
          <a:xfrm>
            <a:off x="10484721" y="322210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11539630" y="1783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Y</a:t>
            </a:r>
          </a:p>
        </p:txBody>
      </p:sp>
      <p:sp>
        <p:nvSpPr>
          <p:cNvPr id="54" name="Rectangle 53"/>
          <p:cNvSpPr/>
          <p:nvPr/>
        </p:nvSpPr>
        <p:spPr>
          <a:xfrm>
            <a:off x="11539631" y="432664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UV [2]</a:t>
            </a:r>
          </a:p>
        </p:txBody>
      </p:sp>
      <p:cxnSp>
        <p:nvCxnSpPr>
          <p:cNvPr id="55" name="Elbow Connector 54"/>
          <p:cNvCxnSpPr>
            <a:stCxn id="51" idx="3"/>
            <a:endCxn id="53" idx="1"/>
          </p:cNvCxnSpPr>
          <p:nvPr/>
        </p:nvCxnSpPr>
        <p:spPr>
          <a:xfrm flipV="1">
            <a:off x="11272662" y="2128374"/>
            <a:ext cx="266968" cy="104356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Elbow Connector 55"/>
          <p:cNvCxnSpPr>
            <a:endCxn id="54" idx="1"/>
          </p:cNvCxnSpPr>
          <p:nvPr/>
        </p:nvCxnSpPr>
        <p:spPr>
          <a:xfrm rot="16200000" flipH="1">
            <a:off x="10380237" y="3512226"/>
            <a:ext cx="1432311" cy="88647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rot="5400000">
            <a:off x="1711129" y="163660"/>
            <a:ext cx="507999" cy="706156"/>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a:solidFill>
                  <a:schemeClr val="tx1"/>
                </a:solidFill>
              </a:rPr>
              <a:t> UV [2]</a:t>
            </a:r>
          </a:p>
        </p:txBody>
      </p:sp>
      <p:sp>
        <p:nvSpPr>
          <p:cNvPr id="58" name="Rectangle 57"/>
          <p:cNvSpPr/>
          <p:nvPr/>
        </p:nvSpPr>
        <p:spPr>
          <a:xfrm rot="5400000">
            <a:off x="245495" y="18753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err="1">
                <a:solidFill>
                  <a:schemeClr val="tx1"/>
                </a:solidFill>
              </a:rPr>
              <a:t>Y</a:t>
            </a:r>
            <a:endParaRPr lang="en-US" sz="1600" dirty="0">
              <a:solidFill>
                <a:schemeClr val="tx1"/>
              </a:solidFill>
            </a:endParaRPr>
          </a:p>
        </p:txBody>
      </p:sp>
      <p:cxnSp>
        <p:nvCxnSpPr>
          <p:cNvPr id="59" name="Elbow Connector 58"/>
          <p:cNvCxnSpPr>
            <a:stCxn id="57" idx="3"/>
            <a:endCxn id="4" idx="0"/>
          </p:cNvCxnSpPr>
          <p:nvPr/>
        </p:nvCxnSpPr>
        <p:spPr>
          <a:xfrm rot="5400000">
            <a:off x="1028799" y="241436"/>
            <a:ext cx="407029" cy="146563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1033759" y="679674"/>
            <a:ext cx="481412"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r>
              <a:rPr lang="en-US" sz="1600" dirty="0">
                <a:solidFill>
                  <a:schemeClr val="tx1"/>
                </a:solidFill>
                <a:sym typeface="Symbol" panose="05050102010706020507" pitchFamily="18" charset="2"/>
              </a:rPr>
              <a:t></a:t>
            </a:r>
            <a:endParaRPr lang="en-US" sz="1600" dirty="0">
              <a:solidFill>
                <a:schemeClr val="tx1"/>
              </a:solidFill>
            </a:endParaRPr>
          </a:p>
        </p:txBody>
      </p:sp>
      <p:cxnSp>
        <p:nvCxnSpPr>
          <p:cNvPr id="61" name="Straight Arrow Connector 60"/>
          <p:cNvCxnSpPr>
            <a:stCxn id="58" idx="3"/>
            <a:endCxn id="4" idx="0"/>
          </p:cNvCxnSpPr>
          <p:nvPr/>
        </p:nvCxnSpPr>
        <p:spPr>
          <a:xfrm>
            <a:off x="499494" y="786502"/>
            <a:ext cx="2" cy="3912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rot="16200000">
            <a:off x="11133276" y="2990490"/>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63" name="Left Brace 62"/>
          <p:cNvSpPr/>
          <p:nvPr/>
        </p:nvSpPr>
        <p:spPr>
          <a:xfrm rot="5400000">
            <a:off x="6782518" y="1555863"/>
            <a:ext cx="384406" cy="153958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64" name="TextBox 63"/>
          <p:cNvSpPr txBox="1"/>
          <p:nvPr/>
        </p:nvSpPr>
        <p:spPr>
          <a:xfrm>
            <a:off x="6830319" y="1751971"/>
            <a:ext cx="364202" cy="338554"/>
          </a:xfrm>
          <a:prstGeom prst="rect">
            <a:avLst/>
          </a:prstGeom>
          <a:noFill/>
        </p:spPr>
        <p:txBody>
          <a:bodyPr wrap="none" rtlCol="0">
            <a:spAutoFit/>
          </a:bodyPr>
          <a:lstStyle/>
          <a:p>
            <a:r>
              <a:rPr lang="en-US" sz="1600" dirty="0">
                <a:solidFill>
                  <a:srgbClr val="FF0000"/>
                </a:solidFill>
              </a:rPr>
              <a:t>N </a:t>
            </a:r>
            <a:endParaRPr lang="en-US" sz="1600" dirty="0"/>
          </a:p>
        </p:txBody>
      </p:sp>
      <p:sp>
        <p:nvSpPr>
          <p:cNvPr id="65" name="Rectangle 64"/>
          <p:cNvSpPr/>
          <p:nvPr/>
        </p:nvSpPr>
        <p:spPr>
          <a:xfrm>
            <a:off x="4417063" y="4044001"/>
            <a:ext cx="506843" cy="123244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21</a:t>
            </a:r>
            <a:endParaRPr lang="en-US" sz="1600" dirty="0">
              <a:solidFill>
                <a:schemeClr val="tx1"/>
              </a:solidFill>
            </a:endParaRPr>
          </a:p>
        </p:txBody>
      </p:sp>
      <p:sp>
        <p:nvSpPr>
          <p:cNvPr id="66" name="Rectangle 65"/>
          <p:cNvSpPr/>
          <p:nvPr/>
        </p:nvSpPr>
        <p:spPr>
          <a:xfrm>
            <a:off x="3462003" y="4748000"/>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67" name="Rectangle 66"/>
          <p:cNvSpPr/>
          <p:nvPr/>
        </p:nvSpPr>
        <p:spPr>
          <a:xfrm>
            <a:off x="7106053" y="4982179"/>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r>
              <a:rPr lang="en-US" sz="1600" dirty="0">
                <a:solidFill>
                  <a:schemeClr val="tx1"/>
                </a:solidFill>
              </a:rPr>
              <a:t>+</a:t>
            </a:r>
            <a:r>
              <a:rPr lang="en-US" sz="1600" dirty="0">
                <a:solidFill>
                  <a:srgbClr val="FF0000"/>
                </a:solidFill>
              </a:rPr>
              <a:t>C</a:t>
            </a:r>
            <a:r>
              <a:rPr lang="en-US" sz="1600" baseline="-25000" dirty="0">
                <a:solidFill>
                  <a:srgbClr val="FF0000"/>
                </a:solidFill>
                <a:sym typeface="Symbol" panose="05050102010706020507" pitchFamily="18" charset="2"/>
              </a:rPr>
              <a:t>22</a:t>
            </a:r>
            <a:r>
              <a:rPr lang="en-US" sz="1600" dirty="0">
                <a:solidFill>
                  <a:srgbClr val="FF0000"/>
                </a:solidFill>
              </a:rPr>
              <a:t>)</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chemeClr val="tx1"/>
              </a:solidFill>
            </a:endParaRPr>
          </a:p>
        </p:txBody>
      </p:sp>
      <p:sp>
        <p:nvSpPr>
          <p:cNvPr id="68" name="Rectangle 67"/>
          <p:cNvSpPr/>
          <p:nvPr/>
        </p:nvSpPr>
        <p:spPr>
          <a:xfrm>
            <a:off x="4460521" y="5422721"/>
            <a:ext cx="506843" cy="11895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endParaRPr lang="en-US" sz="1600" dirty="0">
              <a:solidFill>
                <a:schemeClr val="tx1"/>
              </a:solidFill>
            </a:endParaRPr>
          </a:p>
        </p:txBody>
      </p:sp>
      <p:cxnSp>
        <p:nvCxnSpPr>
          <p:cNvPr id="69" name="Elbow Connector 68"/>
          <p:cNvCxnSpPr>
            <a:stCxn id="66" idx="3"/>
            <a:endCxn id="68" idx="1"/>
          </p:cNvCxnSpPr>
          <p:nvPr/>
        </p:nvCxnSpPr>
        <p:spPr>
          <a:xfrm>
            <a:off x="3843468" y="5211863"/>
            <a:ext cx="617053" cy="805639"/>
          </a:xfrm>
          <a:prstGeom prst="bentConnector3">
            <a:avLst>
              <a:gd name="adj1" fmla="val 4527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Elbow Connector 69"/>
          <p:cNvCxnSpPr>
            <a:stCxn id="68" idx="3"/>
            <a:endCxn id="67" idx="1"/>
          </p:cNvCxnSpPr>
          <p:nvPr/>
        </p:nvCxnSpPr>
        <p:spPr>
          <a:xfrm flipV="1">
            <a:off x="4967364" y="5637806"/>
            <a:ext cx="2138689" cy="379696"/>
          </a:xfrm>
          <a:prstGeom prst="bentConnector3">
            <a:avLst>
              <a:gd name="adj1" fmla="val 4868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Elbow Connector 70"/>
          <p:cNvCxnSpPr>
            <a:stCxn id="66" idx="3"/>
            <a:endCxn id="65" idx="1"/>
          </p:cNvCxnSpPr>
          <p:nvPr/>
        </p:nvCxnSpPr>
        <p:spPr>
          <a:xfrm flipV="1">
            <a:off x="3843468" y="4660223"/>
            <a:ext cx="573595" cy="551640"/>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Elbow Connector 71"/>
          <p:cNvCxnSpPr>
            <a:stCxn id="65" idx="3"/>
            <a:endCxn id="67" idx="1"/>
          </p:cNvCxnSpPr>
          <p:nvPr/>
        </p:nvCxnSpPr>
        <p:spPr>
          <a:xfrm>
            <a:off x="4923906" y="4660223"/>
            <a:ext cx="2182147" cy="97758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5178483" y="4079994"/>
            <a:ext cx="506843" cy="118239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baseline="-25000" dirty="0">
                <a:solidFill>
                  <a:srgbClr val="FF0000"/>
                </a:solidFill>
              </a:rPr>
              <a:t>21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22</a:t>
            </a:r>
            <a:endParaRPr lang="en-US" sz="1600" dirty="0">
              <a:solidFill>
                <a:schemeClr val="tx1"/>
              </a:solidFill>
            </a:endParaRPr>
          </a:p>
        </p:txBody>
      </p:sp>
      <p:cxnSp>
        <p:nvCxnSpPr>
          <p:cNvPr id="74" name="Straight Arrow Connector 73"/>
          <p:cNvCxnSpPr>
            <a:stCxn id="67" idx="3"/>
          </p:cNvCxnSpPr>
          <p:nvPr/>
        </p:nvCxnSpPr>
        <p:spPr>
          <a:xfrm flipV="1">
            <a:off x="7612896" y="5623752"/>
            <a:ext cx="2233785" cy="140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7957902" y="4965790"/>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31</a:t>
            </a:r>
            <a:endParaRPr lang="en-US" sz="1600" dirty="0">
              <a:solidFill>
                <a:schemeClr val="tx1"/>
              </a:solidFill>
            </a:endParaRPr>
          </a:p>
        </p:txBody>
      </p:sp>
      <p:sp>
        <p:nvSpPr>
          <p:cNvPr id="76" name="Rectangle 75"/>
          <p:cNvSpPr/>
          <p:nvPr/>
        </p:nvSpPr>
        <p:spPr>
          <a:xfrm>
            <a:off x="8632479" y="4965790"/>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rPr>
              <a:t>31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rgbClr val="FF0000"/>
              </a:solidFill>
            </a:endParaRPr>
          </a:p>
        </p:txBody>
      </p:sp>
      <p:sp>
        <p:nvSpPr>
          <p:cNvPr id="77" name="Rectangle 76"/>
          <p:cNvSpPr/>
          <p:nvPr/>
        </p:nvSpPr>
        <p:spPr>
          <a:xfrm>
            <a:off x="6172873" y="5033797"/>
            <a:ext cx="507999" cy="1142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78" name="Rectangle 77"/>
          <p:cNvSpPr/>
          <p:nvPr/>
        </p:nvSpPr>
        <p:spPr>
          <a:xfrm>
            <a:off x="4020910" y="3993011"/>
            <a:ext cx="5248607" cy="2619271"/>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9" name="Rectangle 78"/>
          <p:cNvSpPr/>
          <p:nvPr/>
        </p:nvSpPr>
        <p:spPr>
          <a:xfrm>
            <a:off x="6757020" y="4175674"/>
            <a:ext cx="1701107" cy="338554"/>
          </a:xfrm>
          <a:prstGeom prst="rect">
            <a:avLst/>
          </a:prstGeom>
        </p:spPr>
        <p:txBody>
          <a:bodyPr wrap="none">
            <a:spAutoFit/>
          </a:bodyPr>
          <a:lstStyle/>
          <a:p>
            <a:pPr algn="ctr"/>
            <a:r>
              <a:rPr lang="en-US" sz="1600" dirty="0">
                <a:solidFill>
                  <a:schemeClr val="tx1"/>
                </a:solidFill>
              </a:rPr>
              <a:t>Back Bone Block </a:t>
            </a:r>
            <a:r>
              <a:rPr lang="en-US" sz="1600" dirty="0">
                <a:solidFill>
                  <a:srgbClr val="FF0000"/>
                </a:solidFill>
              </a:rPr>
              <a:t>C</a:t>
            </a:r>
          </a:p>
        </p:txBody>
      </p:sp>
      <p:sp>
        <p:nvSpPr>
          <p:cNvPr id="80" name="Rectangle 79"/>
          <p:cNvSpPr/>
          <p:nvPr/>
        </p:nvSpPr>
        <p:spPr>
          <a:xfrm>
            <a:off x="9481907" y="5157554"/>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81" name="Rectangle 80"/>
          <p:cNvSpPr/>
          <p:nvPr/>
        </p:nvSpPr>
        <p:spPr>
          <a:xfrm rot="16200000">
            <a:off x="10249591" y="4254061"/>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82" name="Rectangle 81"/>
          <p:cNvSpPr/>
          <p:nvPr/>
        </p:nvSpPr>
        <p:spPr>
          <a:xfrm>
            <a:off x="256065" y="5261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IPB [1]</a:t>
            </a:r>
          </a:p>
        </p:txBody>
      </p:sp>
      <p:sp>
        <p:nvSpPr>
          <p:cNvPr id="83" name="Rectangle 82"/>
          <p:cNvSpPr/>
          <p:nvPr/>
        </p:nvSpPr>
        <p:spPr>
          <a:xfrm>
            <a:off x="1031035"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5</a:t>
            </a:r>
            <a:endParaRPr lang="en-US" sz="1600" dirty="0">
              <a:solidFill>
                <a:srgbClr val="FF0000"/>
              </a:solidFill>
            </a:endParaRPr>
          </a:p>
        </p:txBody>
      </p:sp>
      <p:sp>
        <p:nvSpPr>
          <p:cNvPr id="84" name="Rectangle 83"/>
          <p:cNvSpPr/>
          <p:nvPr/>
        </p:nvSpPr>
        <p:spPr>
          <a:xfrm>
            <a:off x="1820777"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85" name="Straight Arrow Connector 84"/>
          <p:cNvCxnSpPr>
            <a:stCxn id="82" idx="3"/>
          </p:cNvCxnSpPr>
          <p:nvPr/>
        </p:nvCxnSpPr>
        <p:spPr>
          <a:xfrm flipV="1">
            <a:off x="764064" y="5606373"/>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V="1">
            <a:off x="1553806" y="560637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a:stCxn id="84" idx="3"/>
            <a:endCxn id="19" idx="1"/>
          </p:cNvCxnSpPr>
          <p:nvPr/>
        </p:nvCxnSpPr>
        <p:spPr>
          <a:xfrm flipV="1">
            <a:off x="2328776" y="3147258"/>
            <a:ext cx="271175" cy="245911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41278" y="6216163"/>
            <a:ext cx="1479251" cy="584775"/>
          </a:xfrm>
          <a:prstGeom prst="rect">
            <a:avLst/>
          </a:prstGeom>
          <a:noFill/>
        </p:spPr>
        <p:txBody>
          <a:bodyPr wrap="none" rtlCol="0">
            <a:spAutoFit/>
          </a:bodyPr>
          <a:lstStyle/>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477</a:t>
            </a:r>
          </a:p>
          <a:p>
            <a:r>
              <a:rPr lang="en-US" sz="1600" dirty="0" err="1">
                <a:solidFill>
                  <a:srgbClr val="0070C0"/>
                </a:solidFill>
                <a:latin typeface="Times New Roman" panose="02020603050405020304" pitchFamily="18" charset="0"/>
                <a:cs typeface="Times New Roman" panose="02020603050405020304" pitchFamily="18" charset="0"/>
              </a:rPr>
              <a:t>Params</a:t>
            </a:r>
            <a:r>
              <a:rPr lang="en-US" sz="1600" dirty="0">
                <a:solidFill>
                  <a:srgbClr val="0070C0"/>
                </a:solidFill>
                <a:latin typeface="Times New Roman" panose="02020603050405020304" pitchFamily="18" charset="0"/>
                <a:cs typeface="Times New Roman" panose="02020603050405020304" pitchFamily="18" charset="0"/>
              </a:rPr>
              <a:t>: 1.45 M</a:t>
            </a:r>
          </a:p>
        </p:txBody>
      </p:sp>
      <p:sp>
        <p:nvSpPr>
          <p:cNvPr id="90" name="TextBox 89"/>
          <p:cNvSpPr txBox="1"/>
          <p:nvPr/>
        </p:nvSpPr>
        <p:spPr>
          <a:xfrm>
            <a:off x="2701450" y="25758"/>
            <a:ext cx="2452018" cy="369332"/>
          </a:xfrm>
          <a:prstGeom prst="rect">
            <a:avLst/>
          </a:prstGeom>
          <a:solidFill>
            <a:srgbClr val="FFFF00"/>
          </a:solidFill>
        </p:spPr>
        <p:txBody>
          <a:bodyPr wrap="none" rtlCol="0">
            <a:spAutoFit/>
          </a:bodyPr>
          <a:lstStyle/>
          <a:p>
            <a:r>
              <a:rPr lang="en-US" dirty="0">
                <a:solidFill>
                  <a:srgbClr val="0070C0"/>
                </a:solidFill>
              </a:rPr>
              <a:t>EE1-0 Unified HOP Filter</a:t>
            </a:r>
          </a:p>
        </p:txBody>
      </p:sp>
      <p:sp>
        <p:nvSpPr>
          <p:cNvPr id="91" name="TextBox 90"/>
          <p:cNvSpPr txBox="1"/>
          <p:nvPr/>
        </p:nvSpPr>
        <p:spPr>
          <a:xfrm>
            <a:off x="5299677" y="238750"/>
            <a:ext cx="3036520" cy="1569660"/>
          </a:xfrm>
          <a:prstGeom prst="rect">
            <a:avLst/>
          </a:prstGeom>
          <a:solidFill>
            <a:schemeClr val="bg1"/>
          </a:solidFill>
        </p:spPr>
        <p:txBody>
          <a:bodyPr wrap="square" rtlCol="0">
            <a:spAutoFit/>
          </a:bodyPr>
          <a:lstStyle/>
          <a:p>
            <a:pPr algn="ctr"/>
            <a:r>
              <a:rPr lang="en-US" sz="1600" u="sng" dirty="0"/>
              <a:t>Parameters selection</a:t>
            </a:r>
            <a:r>
              <a:rPr lang="en-US" sz="1600" dirty="0"/>
              <a:t>:</a:t>
            </a:r>
          </a:p>
          <a:p>
            <a:r>
              <a:rPr lang="en-US" sz="1600" dirty="0">
                <a:solidFill>
                  <a:srgbClr val="FF0000"/>
                </a:solidFill>
              </a:rPr>
              <a:t>d</a:t>
            </a:r>
            <a:r>
              <a:rPr lang="en-US" sz="1600" baseline="-25000" dirty="0">
                <a:solidFill>
                  <a:srgbClr val="FF0000"/>
                </a:solidFill>
              </a:rPr>
              <a:t>1 </a:t>
            </a:r>
            <a:r>
              <a:rPr lang="en-US" sz="1600" dirty="0"/>
              <a:t>=</a:t>
            </a:r>
            <a:r>
              <a:rPr lang="en-US" sz="1600" dirty="0">
                <a:solidFill>
                  <a:srgbClr val="FF0000"/>
                </a:solidFill>
              </a:rPr>
              <a:t>12*</a:t>
            </a:r>
            <a:r>
              <a:rPr lang="en-US" sz="1600" dirty="0"/>
              <a:t>16	</a:t>
            </a:r>
            <a:r>
              <a:rPr lang="en-US" sz="1600" dirty="0">
                <a:solidFill>
                  <a:srgbClr val="FF0000"/>
                </a:solidFill>
              </a:rPr>
              <a:t>C   </a:t>
            </a:r>
            <a:r>
              <a:rPr lang="en-US" sz="1600" dirty="0"/>
              <a:t>= </a:t>
            </a:r>
            <a:r>
              <a:rPr lang="en-US" sz="1600" dirty="0">
                <a:solidFill>
                  <a:srgbClr val="FF0000"/>
                </a:solidFill>
              </a:rPr>
              <a:t>4*</a:t>
            </a:r>
            <a:r>
              <a:rPr lang="en-US" sz="1600" dirty="0"/>
              <a:t>16     </a:t>
            </a:r>
            <a:r>
              <a:rPr lang="en-US" sz="1600" dirty="0">
                <a:solidFill>
                  <a:srgbClr val="FF0000"/>
                </a:solidFill>
              </a:rPr>
              <a:t>N </a:t>
            </a:r>
            <a:r>
              <a:rPr lang="en-US" sz="1600" dirty="0"/>
              <a:t>= 24</a:t>
            </a:r>
          </a:p>
          <a:p>
            <a:r>
              <a:rPr lang="en-US" sz="1600" dirty="0">
                <a:solidFill>
                  <a:srgbClr val="FF0000"/>
                </a:solidFill>
              </a:rPr>
              <a:t>d</a:t>
            </a:r>
            <a:r>
              <a:rPr lang="en-US" sz="1600" baseline="-25000" dirty="0">
                <a:solidFill>
                  <a:srgbClr val="FF0000"/>
                </a:solidFill>
              </a:rPr>
              <a:t>2 </a:t>
            </a:r>
            <a:r>
              <a:rPr lang="en-US" sz="1600" dirty="0"/>
              <a:t>= </a:t>
            </a:r>
            <a:r>
              <a:rPr lang="en-US" sz="1600" dirty="0">
                <a:solidFill>
                  <a:srgbClr val="FF0000"/>
                </a:solidFill>
              </a:rPr>
              <a:t>2*</a:t>
            </a:r>
            <a:r>
              <a:rPr lang="en-US" sz="1600" dirty="0"/>
              <a:t>16	</a:t>
            </a:r>
            <a:r>
              <a:rPr lang="en-US" sz="1600" dirty="0">
                <a:solidFill>
                  <a:srgbClr val="FF0000"/>
                </a:solidFill>
              </a:rPr>
              <a:t>C</a:t>
            </a:r>
            <a:r>
              <a:rPr lang="en-US" sz="1600" baseline="-25000" dirty="0">
                <a:solidFill>
                  <a:srgbClr val="FF0000"/>
                </a:solidFill>
              </a:rPr>
              <a:t>1  </a:t>
            </a:r>
            <a:r>
              <a:rPr lang="en-US" sz="1600" dirty="0"/>
              <a:t>=</a:t>
            </a:r>
            <a:r>
              <a:rPr lang="en-US" sz="1600" dirty="0">
                <a:solidFill>
                  <a:srgbClr val="FF0000"/>
                </a:solidFill>
              </a:rPr>
              <a:t>10*</a:t>
            </a:r>
            <a:r>
              <a:rPr lang="en-US" sz="1600" dirty="0"/>
              <a:t>16    </a:t>
            </a:r>
            <a:r>
              <a:rPr lang="en-US" sz="1600" dirty="0">
                <a:solidFill>
                  <a:srgbClr val="FF0000"/>
                </a:solidFill>
              </a:rPr>
              <a:t>d</a:t>
            </a:r>
            <a:r>
              <a:rPr lang="en-US" sz="1600" baseline="-25000" dirty="0">
                <a:solidFill>
                  <a:srgbClr val="FF0000"/>
                </a:solidFill>
              </a:rPr>
              <a:t>6 </a:t>
            </a:r>
            <a:r>
              <a:rPr lang="en-US" sz="1600" dirty="0"/>
              <a:t>= </a:t>
            </a:r>
            <a:r>
              <a:rPr lang="en-US" sz="1600" dirty="0">
                <a:solidFill>
                  <a:srgbClr val="FF0000"/>
                </a:solidFill>
              </a:rPr>
              <a:t>3*</a:t>
            </a:r>
            <a:r>
              <a:rPr lang="en-US" sz="1600" dirty="0"/>
              <a:t>16</a:t>
            </a:r>
          </a:p>
          <a:p>
            <a:r>
              <a:rPr lang="en-US" sz="1600" dirty="0">
                <a:solidFill>
                  <a:srgbClr val="FF0000"/>
                </a:solidFill>
              </a:rPr>
              <a:t>d</a:t>
            </a:r>
            <a:r>
              <a:rPr lang="en-US" sz="1600" baseline="-25000" dirty="0">
                <a:solidFill>
                  <a:srgbClr val="FF0000"/>
                </a:solidFill>
              </a:rPr>
              <a:t>3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21</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4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22</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5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31</a:t>
            </a:r>
            <a:r>
              <a:rPr lang="en-US" sz="1600" dirty="0"/>
              <a:t>= </a:t>
            </a:r>
            <a:r>
              <a:rPr lang="en-US" sz="1600" dirty="0">
                <a:solidFill>
                  <a:srgbClr val="FF0000"/>
                </a:solidFill>
              </a:rPr>
              <a:t>4*</a:t>
            </a:r>
            <a:r>
              <a:rPr lang="en-US" sz="1600" dirty="0"/>
              <a:t>16</a:t>
            </a:r>
          </a:p>
        </p:txBody>
      </p:sp>
    </p:spTree>
    <p:extLst>
      <p:ext uri="{BB962C8B-B14F-4D97-AF65-F5344CB8AC3E}">
        <p14:creationId xmlns:p14="http://schemas.microsoft.com/office/powerpoint/2010/main" val="28062077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496" y="1177767"/>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[3]</a:t>
            </a:r>
          </a:p>
        </p:txBody>
      </p:sp>
      <p:sp>
        <p:nvSpPr>
          <p:cNvPr id="5" name="Rectangle 4"/>
          <p:cNvSpPr/>
          <p:nvPr/>
        </p:nvSpPr>
        <p:spPr>
          <a:xfrm>
            <a:off x="245498" y="1991648"/>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Pred</a:t>
            </a:r>
            <a:r>
              <a:rPr lang="en-US" sz="1600" dirty="0">
                <a:solidFill>
                  <a:schemeClr val="tx1"/>
                </a:solidFill>
              </a:rPr>
              <a:t> [3]</a:t>
            </a:r>
          </a:p>
        </p:txBody>
      </p:sp>
      <p:sp>
        <p:nvSpPr>
          <p:cNvPr id="6" name="Rectangle 5"/>
          <p:cNvSpPr/>
          <p:nvPr/>
        </p:nvSpPr>
        <p:spPr>
          <a:xfrm>
            <a:off x="245497" y="280552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BS [3]</a:t>
            </a:r>
          </a:p>
        </p:txBody>
      </p:sp>
      <p:sp>
        <p:nvSpPr>
          <p:cNvPr id="7" name="Rectangle 6"/>
          <p:cNvSpPr/>
          <p:nvPr/>
        </p:nvSpPr>
        <p:spPr>
          <a:xfrm>
            <a:off x="245496" y="3605179"/>
            <a:ext cx="507999" cy="721469"/>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QPbase</a:t>
            </a:r>
            <a:endParaRPr lang="en-US" sz="1600" dirty="0">
              <a:solidFill>
                <a:schemeClr val="tx1"/>
              </a:solidFill>
            </a:endParaRPr>
          </a:p>
          <a:p>
            <a:pPr algn="ctr"/>
            <a:r>
              <a:rPr lang="en-US" sz="1600" dirty="0">
                <a:solidFill>
                  <a:schemeClr val="tx1"/>
                </a:solidFill>
              </a:rPr>
              <a:t>[1]</a:t>
            </a:r>
          </a:p>
        </p:txBody>
      </p:sp>
      <p:sp>
        <p:nvSpPr>
          <p:cNvPr id="8" name="Rectangle 7"/>
          <p:cNvSpPr/>
          <p:nvPr/>
        </p:nvSpPr>
        <p:spPr>
          <a:xfrm>
            <a:off x="245496" y="443329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QPslice</a:t>
            </a:r>
            <a:r>
              <a:rPr lang="en-US" sz="1600" dirty="0">
                <a:solidFill>
                  <a:schemeClr val="tx1"/>
                </a:solidFill>
              </a:rPr>
              <a:t>[1]</a:t>
            </a:r>
          </a:p>
        </p:txBody>
      </p:sp>
      <p:sp>
        <p:nvSpPr>
          <p:cNvPr id="9" name="Rectangle 8"/>
          <p:cNvSpPr/>
          <p:nvPr/>
        </p:nvSpPr>
        <p:spPr>
          <a:xfrm>
            <a:off x="1020467" y="1177767"/>
            <a:ext cx="507998"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1</a:t>
            </a:r>
            <a:endParaRPr lang="en-US" sz="1600" dirty="0">
              <a:solidFill>
                <a:srgbClr val="FF0000"/>
              </a:solidFill>
            </a:endParaRPr>
          </a:p>
        </p:txBody>
      </p:sp>
      <p:sp>
        <p:nvSpPr>
          <p:cNvPr id="10" name="Rectangle 9"/>
          <p:cNvSpPr/>
          <p:nvPr/>
        </p:nvSpPr>
        <p:spPr>
          <a:xfrm>
            <a:off x="1020468"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2</a:t>
            </a:r>
            <a:endParaRPr lang="en-US" sz="1600" dirty="0">
              <a:solidFill>
                <a:srgbClr val="FF0000"/>
              </a:solidFill>
            </a:endParaRPr>
          </a:p>
        </p:txBody>
      </p:sp>
      <p:sp>
        <p:nvSpPr>
          <p:cNvPr id="11" name="Rectangle 10"/>
          <p:cNvSpPr/>
          <p:nvPr/>
        </p:nvSpPr>
        <p:spPr>
          <a:xfrm>
            <a:off x="1020467"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3</a:t>
            </a:r>
            <a:endParaRPr lang="en-US" sz="1600" dirty="0">
              <a:solidFill>
                <a:srgbClr val="FF0000"/>
              </a:solidFill>
            </a:endParaRPr>
          </a:p>
        </p:txBody>
      </p:sp>
      <p:sp>
        <p:nvSpPr>
          <p:cNvPr id="12" name="Rectangle 11"/>
          <p:cNvSpPr/>
          <p:nvPr/>
        </p:nvSpPr>
        <p:spPr>
          <a:xfrm>
            <a:off x="1020466"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4</a:t>
            </a:r>
            <a:endParaRPr lang="en-US" sz="1600" dirty="0">
              <a:solidFill>
                <a:srgbClr val="FF0000"/>
              </a:solidFill>
            </a:endParaRPr>
          </a:p>
        </p:txBody>
      </p:sp>
      <p:sp>
        <p:nvSpPr>
          <p:cNvPr id="13" name="Rectangle 12"/>
          <p:cNvSpPr/>
          <p:nvPr/>
        </p:nvSpPr>
        <p:spPr>
          <a:xfrm>
            <a:off x="1020466"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a:solidFill>
                  <a:schemeClr val="tx1"/>
                </a:solidFill>
              </a:rPr>
              <a:t>1</a:t>
            </a:r>
            <a:r>
              <a:rPr lang="en-US" sz="1600">
                <a:solidFill>
                  <a:schemeClr val="tx1"/>
                </a:solidFill>
                <a:sym typeface="Symbol" panose="05050102010706020507" pitchFamily="18" charset="2"/>
              </a:rPr>
              <a:t></a:t>
            </a:r>
            <a:r>
              <a:rPr lang="en-US" sz="1600">
                <a:solidFill>
                  <a:schemeClr val="tx1"/>
                </a:solidFill>
              </a:rPr>
              <a:t>1,</a:t>
            </a:r>
            <a:r>
              <a:rPr lang="en-US" sz="1600">
                <a:solidFill>
                  <a:srgbClr val="FF0000"/>
                </a:solidFill>
              </a:rPr>
              <a:t>d</a:t>
            </a:r>
            <a:r>
              <a:rPr lang="en-US" sz="1600" baseline="-25000">
                <a:solidFill>
                  <a:srgbClr val="FF0000"/>
                </a:solidFill>
              </a:rPr>
              <a:t>4</a:t>
            </a:r>
            <a:endParaRPr lang="en-US" sz="1600" dirty="0">
              <a:solidFill>
                <a:srgbClr val="FF0000"/>
              </a:solidFill>
            </a:endParaRPr>
          </a:p>
        </p:txBody>
      </p:sp>
      <p:sp>
        <p:nvSpPr>
          <p:cNvPr id="19" name="Rectangle 18"/>
          <p:cNvSpPr/>
          <p:nvPr/>
        </p:nvSpPr>
        <p:spPr>
          <a:xfrm>
            <a:off x="2019956" y="2681590"/>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d</a:t>
            </a:r>
            <a:r>
              <a:rPr lang="en-US" sz="1600" baseline="-25000" dirty="0">
                <a:solidFill>
                  <a:srgbClr val="FF0000"/>
                </a:solidFill>
              </a:rPr>
              <a:t>6</a:t>
            </a:r>
            <a:r>
              <a:rPr lang="en-US" sz="1600" dirty="0">
                <a:solidFill>
                  <a:schemeClr val="tx1"/>
                </a:solidFill>
              </a:rPr>
              <a:t>  </a:t>
            </a:r>
          </a:p>
        </p:txBody>
      </p:sp>
      <p:sp>
        <p:nvSpPr>
          <p:cNvPr id="20" name="Rectangle 19"/>
          <p:cNvSpPr/>
          <p:nvPr/>
        </p:nvSpPr>
        <p:spPr>
          <a:xfrm>
            <a:off x="2770424" y="2688075"/>
            <a:ext cx="507999" cy="93781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21" name="Straight Arrow Connector 20"/>
          <p:cNvCxnSpPr>
            <a:stCxn id="4" idx="3"/>
            <a:endCxn id="9" idx="1"/>
          </p:cNvCxnSpPr>
          <p:nvPr/>
        </p:nvCxnSpPr>
        <p:spPr>
          <a:xfrm>
            <a:off x="753495" y="1522739"/>
            <a:ext cx="2669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53495" y="2365803"/>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53495" y="317193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753495" y="4000049"/>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8" idx="3"/>
          </p:cNvCxnSpPr>
          <p:nvPr/>
        </p:nvCxnSpPr>
        <p:spPr>
          <a:xfrm flipV="1">
            <a:off x="753495" y="477826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2516425" y="3165451"/>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a:endCxn id="19" idx="1"/>
          </p:cNvCxnSpPr>
          <p:nvPr/>
        </p:nvCxnSpPr>
        <p:spPr>
          <a:xfrm>
            <a:off x="1738212" y="1529223"/>
            <a:ext cx="281744" cy="162451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endCxn id="19" idx="1"/>
          </p:cNvCxnSpPr>
          <p:nvPr/>
        </p:nvCxnSpPr>
        <p:spPr>
          <a:xfrm>
            <a:off x="1738214" y="2343104"/>
            <a:ext cx="281742" cy="81063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p:cNvCxnSpPr>
            <a:endCxn id="19" idx="1"/>
          </p:cNvCxnSpPr>
          <p:nvPr/>
        </p:nvCxnSpPr>
        <p:spPr>
          <a:xfrm flipV="1">
            <a:off x="1738212" y="3153742"/>
            <a:ext cx="281744" cy="817124"/>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a:endCxn id="19" idx="1"/>
          </p:cNvCxnSpPr>
          <p:nvPr/>
        </p:nvCxnSpPr>
        <p:spPr>
          <a:xfrm flipV="1">
            <a:off x="1738212" y="3153742"/>
            <a:ext cx="281744" cy="163100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3523412" y="2688075"/>
            <a:ext cx="507999" cy="9378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a:t>
            </a:r>
            <a:r>
              <a:rPr lang="en-US" sz="1600" dirty="0">
                <a:solidFill>
                  <a:schemeClr val="tx1"/>
                </a:solidFill>
                <a:sym typeface="Symbol" panose="05050102010706020507" pitchFamily="18" charset="2"/>
              </a:rPr>
              <a:t>2</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endParaRPr lang="en-US" sz="1600" dirty="0">
              <a:solidFill>
                <a:schemeClr val="tx1"/>
              </a:solidFill>
            </a:endParaRPr>
          </a:p>
        </p:txBody>
      </p:sp>
      <p:sp>
        <p:nvSpPr>
          <p:cNvPr id="38" name="Rectangle 37"/>
          <p:cNvSpPr/>
          <p:nvPr/>
        </p:nvSpPr>
        <p:spPr>
          <a:xfrm>
            <a:off x="4273880" y="2681591"/>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39" name="Straight Arrow Connector 38"/>
          <p:cNvCxnSpPr/>
          <p:nvPr/>
        </p:nvCxnSpPr>
        <p:spPr>
          <a:xfrm>
            <a:off x="4019881" y="3156985"/>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278423" y="3152482"/>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4781879" y="317842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5045950" y="2603769"/>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p>
        </p:txBody>
      </p:sp>
      <p:sp>
        <p:nvSpPr>
          <p:cNvPr id="43" name="Rectangle 42"/>
          <p:cNvSpPr/>
          <p:nvPr/>
        </p:nvSpPr>
        <p:spPr>
          <a:xfrm>
            <a:off x="6596592" y="2603769"/>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p>
        </p:txBody>
      </p:sp>
      <p:sp>
        <p:nvSpPr>
          <p:cNvPr id="44" name="Rectangle 43"/>
          <p:cNvSpPr/>
          <p:nvPr/>
        </p:nvSpPr>
        <p:spPr>
          <a:xfrm>
            <a:off x="6076238" y="2829316"/>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cxnSp>
        <p:nvCxnSpPr>
          <p:cNvPr id="45" name="Straight Arrow Connector 44"/>
          <p:cNvCxnSpPr>
            <a:stCxn id="43" idx="3"/>
            <a:endCxn id="48" idx="1"/>
          </p:cNvCxnSpPr>
          <p:nvPr/>
        </p:nvCxnSpPr>
        <p:spPr>
          <a:xfrm flipV="1">
            <a:off x="7566845" y="3214091"/>
            <a:ext cx="2469145" cy="3170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9431801" y="2748423"/>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48" name="Rectangle 47"/>
          <p:cNvSpPr/>
          <p:nvPr/>
        </p:nvSpPr>
        <p:spPr>
          <a:xfrm>
            <a:off x="10035990" y="2741939"/>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3, 6</a:t>
            </a:r>
          </a:p>
        </p:txBody>
      </p:sp>
      <p:cxnSp>
        <p:nvCxnSpPr>
          <p:cNvPr id="49" name="Straight Arrow Connector 48"/>
          <p:cNvCxnSpPr/>
          <p:nvPr/>
        </p:nvCxnSpPr>
        <p:spPr>
          <a:xfrm>
            <a:off x="8921810" y="323931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10764663" y="269978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Pixel Shuffle</a:t>
            </a:r>
          </a:p>
        </p:txBody>
      </p:sp>
      <p:cxnSp>
        <p:nvCxnSpPr>
          <p:cNvPr id="52" name="Straight Arrow Connector 51"/>
          <p:cNvCxnSpPr/>
          <p:nvPr/>
        </p:nvCxnSpPr>
        <p:spPr>
          <a:xfrm>
            <a:off x="10484721" y="322210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11539630" y="1783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Y</a:t>
            </a:r>
          </a:p>
        </p:txBody>
      </p:sp>
      <p:sp>
        <p:nvSpPr>
          <p:cNvPr id="54" name="Rectangle 53"/>
          <p:cNvSpPr/>
          <p:nvPr/>
        </p:nvSpPr>
        <p:spPr>
          <a:xfrm>
            <a:off x="11539631" y="432664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UV [2]</a:t>
            </a:r>
          </a:p>
        </p:txBody>
      </p:sp>
      <p:cxnSp>
        <p:nvCxnSpPr>
          <p:cNvPr id="55" name="Elbow Connector 54"/>
          <p:cNvCxnSpPr>
            <a:stCxn id="51" idx="3"/>
            <a:endCxn id="53" idx="1"/>
          </p:cNvCxnSpPr>
          <p:nvPr/>
        </p:nvCxnSpPr>
        <p:spPr>
          <a:xfrm flipV="1">
            <a:off x="11272662" y="2128374"/>
            <a:ext cx="266968" cy="1043562"/>
          </a:xfrm>
          <a:prstGeom prst="bentConnector3">
            <a:avLst>
              <a:gd name="adj1" fmla="val 7201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Elbow Connector 55"/>
          <p:cNvCxnSpPr>
            <a:endCxn id="54" idx="1"/>
          </p:cNvCxnSpPr>
          <p:nvPr/>
        </p:nvCxnSpPr>
        <p:spPr>
          <a:xfrm rot="16200000" flipH="1">
            <a:off x="10380237" y="3512226"/>
            <a:ext cx="1432311" cy="88647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rot="5400000">
            <a:off x="1711129" y="163660"/>
            <a:ext cx="507999" cy="706156"/>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a:solidFill>
                  <a:schemeClr val="tx1"/>
                </a:solidFill>
              </a:rPr>
              <a:t> UV [2]</a:t>
            </a:r>
          </a:p>
        </p:txBody>
      </p:sp>
      <p:sp>
        <p:nvSpPr>
          <p:cNvPr id="58" name="Rectangle 57"/>
          <p:cNvSpPr/>
          <p:nvPr/>
        </p:nvSpPr>
        <p:spPr>
          <a:xfrm rot="5400000">
            <a:off x="245495" y="18753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err="1">
                <a:solidFill>
                  <a:schemeClr val="tx1"/>
                </a:solidFill>
              </a:rPr>
              <a:t>Y</a:t>
            </a:r>
            <a:endParaRPr lang="en-US" sz="1600" dirty="0">
              <a:solidFill>
                <a:schemeClr val="tx1"/>
              </a:solidFill>
            </a:endParaRPr>
          </a:p>
        </p:txBody>
      </p:sp>
      <p:cxnSp>
        <p:nvCxnSpPr>
          <p:cNvPr id="59" name="Elbow Connector 58"/>
          <p:cNvCxnSpPr>
            <a:stCxn id="57" idx="3"/>
            <a:endCxn id="4" idx="0"/>
          </p:cNvCxnSpPr>
          <p:nvPr/>
        </p:nvCxnSpPr>
        <p:spPr>
          <a:xfrm rot="5400000">
            <a:off x="1028799" y="241436"/>
            <a:ext cx="407029" cy="146563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1033759" y="679674"/>
            <a:ext cx="481412"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r>
              <a:rPr lang="en-US" sz="1600" dirty="0">
                <a:solidFill>
                  <a:schemeClr val="tx1"/>
                </a:solidFill>
                <a:sym typeface="Symbol" panose="05050102010706020507" pitchFamily="18" charset="2"/>
              </a:rPr>
              <a:t></a:t>
            </a:r>
            <a:endParaRPr lang="en-US" sz="1600" dirty="0">
              <a:solidFill>
                <a:schemeClr val="tx1"/>
              </a:solidFill>
            </a:endParaRPr>
          </a:p>
        </p:txBody>
      </p:sp>
      <p:cxnSp>
        <p:nvCxnSpPr>
          <p:cNvPr id="61" name="Straight Arrow Connector 60"/>
          <p:cNvCxnSpPr>
            <a:stCxn id="58" idx="3"/>
            <a:endCxn id="4" idx="0"/>
          </p:cNvCxnSpPr>
          <p:nvPr/>
        </p:nvCxnSpPr>
        <p:spPr>
          <a:xfrm>
            <a:off x="499494" y="786502"/>
            <a:ext cx="2" cy="3912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rot="16200000">
            <a:off x="11133276" y="2990490"/>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63" name="Left Brace 62"/>
          <p:cNvSpPr/>
          <p:nvPr/>
        </p:nvSpPr>
        <p:spPr>
          <a:xfrm rot="5400000">
            <a:off x="6202523" y="1562347"/>
            <a:ext cx="384406" cy="153958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64" name="TextBox 63"/>
          <p:cNvSpPr txBox="1"/>
          <p:nvPr/>
        </p:nvSpPr>
        <p:spPr>
          <a:xfrm>
            <a:off x="6250324" y="1758455"/>
            <a:ext cx="364202" cy="338554"/>
          </a:xfrm>
          <a:prstGeom prst="rect">
            <a:avLst/>
          </a:prstGeom>
          <a:noFill/>
        </p:spPr>
        <p:txBody>
          <a:bodyPr wrap="none" rtlCol="0">
            <a:spAutoFit/>
          </a:bodyPr>
          <a:lstStyle/>
          <a:p>
            <a:r>
              <a:rPr lang="en-US" sz="1600" dirty="0">
                <a:solidFill>
                  <a:srgbClr val="FF0000"/>
                </a:solidFill>
              </a:rPr>
              <a:t>N </a:t>
            </a:r>
            <a:endParaRPr lang="en-US" sz="1600" dirty="0"/>
          </a:p>
        </p:txBody>
      </p:sp>
      <p:sp>
        <p:nvSpPr>
          <p:cNvPr id="81" name="Rectangle 80"/>
          <p:cNvSpPr/>
          <p:nvPr/>
        </p:nvSpPr>
        <p:spPr>
          <a:xfrm rot="16200000">
            <a:off x="10249591" y="4254061"/>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82" name="Rectangle 81"/>
          <p:cNvSpPr/>
          <p:nvPr/>
        </p:nvSpPr>
        <p:spPr>
          <a:xfrm>
            <a:off x="256065" y="5261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IPB [1]</a:t>
            </a:r>
          </a:p>
        </p:txBody>
      </p:sp>
      <p:sp>
        <p:nvSpPr>
          <p:cNvPr id="83" name="Rectangle 82"/>
          <p:cNvSpPr/>
          <p:nvPr/>
        </p:nvSpPr>
        <p:spPr>
          <a:xfrm>
            <a:off x="1031035"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5</a:t>
            </a:r>
            <a:endParaRPr lang="en-US" sz="1600" dirty="0">
              <a:solidFill>
                <a:srgbClr val="FF0000"/>
              </a:solidFill>
            </a:endParaRPr>
          </a:p>
        </p:txBody>
      </p:sp>
      <p:cxnSp>
        <p:nvCxnSpPr>
          <p:cNvPr id="85" name="Straight Arrow Connector 84"/>
          <p:cNvCxnSpPr>
            <a:stCxn id="82" idx="3"/>
          </p:cNvCxnSpPr>
          <p:nvPr/>
        </p:nvCxnSpPr>
        <p:spPr>
          <a:xfrm flipV="1">
            <a:off x="764064" y="5606373"/>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a:endCxn id="19" idx="1"/>
          </p:cNvCxnSpPr>
          <p:nvPr/>
        </p:nvCxnSpPr>
        <p:spPr>
          <a:xfrm flipV="1">
            <a:off x="1748781" y="3153742"/>
            <a:ext cx="271175" cy="245911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2701450" y="25758"/>
            <a:ext cx="2575192" cy="369332"/>
          </a:xfrm>
          <a:prstGeom prst="rect">
            <a:avLst/>
          </a:prstGeom>
          <a:solidFill>
            <a:srgbClr val="FFFF00"/>
          </a:solidFill>
        </p:spPr>
        <p:txBody>
          <a:bodyPr wrap="none" rtlCol="0">
            <a:spAutoFit/>
          </a:bodyPr>
          <a:lstStyle/>
          <a:p>
            <a:r>
              <a:rPr lang="en-US" dirty="0">
                <a:solidFill>
                  <a:srgbClr val="0070C0"/>
                </a:solidFill>
              </a:rPr>
              <a:t>EE1-4.4 Unified LOP Filter</a:t>
            </a:r>
          </a:p>
        </p:txBody>
      </p:sp>
      <p:sp>
        <p:nvSpPr>
          <p:cNvPr id="94" name="TextBox 93"/>
          <p:cNvSpPr txBox="1"/>
          <p:nvPr/>
        </p:nvSpPr>
        <p:spPr>
          <a:xfrm>
            <a:off x="41278" y="6216163"/>
            <a:ext cx="1479251" cy="584775"/>
          </a:xfrm>
          <a:prstGeom prst="rect">
            <a:avLst/>
          </a:prstGeom>
          <a:noFill/>
        </p:spPr>
        <p:txBody>
          <a:bodyPr wrap="none" rtlCol="0">
            <a:spAutoFit/>
          </a:bodyPr>
          <a:lstStyle/>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18.7</a:t>
            </a:r>
          </a:p>
          <a:p>
            <a:r>
              <a:rPr lang="en-US" sz="1600" dirty="0" err="1">
                <a:solidFill>
                  <a:srgbClr val="0070C0"/>
                </a:solidFill>
                <a:latin typeface="Times New Roman" panose="02020603050405020304" pitchFamily="18" charset="0"/>
                <a:cs typeface="Times New Roman" panose="02020603050405020304" pitchFamily="18" charset="0"/>
              </a:rPr>
              <a:t>Params</a:t>
            </a:r>
            <a:r>
              <a:rPr lang="en-US" sz="1600" dirty="0">
                <a:solidFill>
                  <a:srgbClr val="0070C0"/>
                </a:solidFill>
                <a:latin typeface="Times New Roman" panose="02020603050405020304" pitchFamily="18" charset="0"/>
                <a:cs typeface="Times New Roman" panose="02020603050405020304" pitchFamily="18" charset="0"/>
              </a:rPr>
              <a:t>: 0.05 M</a:t>
            </a:r>
          </a:p>
        </p:txBody>
      </p:sp>
      <p:sp>
        <p:nvSpPr>
          <p:cNvPr id="126" name="Rectangle 125"/>
          <p:cNvSpPr/>
          <p:nvPr/>
        </p:nvSpPr>
        <p:spPr>
          <a:xfrm>
            <a:off x="7656062" y="2558862"/>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rgbClr val="0070C0"/>
                </a:solidFill>
              </a:rPr>
              <a:t>sep</a:t>
            </a:r>
            <a:r>
              <a:rPr lang="en-US" sz="1600" dirty="0" err="1">
                <a:solidFill>
                  <a:schemeClr val="tx1"/>
                </a:solidFill>
              </a:rPr>
              <a:t>CONV</a:t>
            </a:r>
            <a:r>
              <a:rPr lang="en-US" sz="1600" dirty="0">
                <a:solidFill>
                  <a:schemeClr val="tx1"/>
                </a:solidFill>
              </a:rPr>
              <a:t>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31</a:t>
            </a:r>
            <a:endParaRPr lang="en-US" sz="1600" dirty="0">
              <a:solidFill>
                <a:schemeClr val="tx1"/>
              </a:solidFill>
            </a:endParaRPr>
          </a:p>
        </p:txBody>
      </p:sp>
      <p:sp>
        <p:nvSpPr>
          <p:cNvPr id="127" name="Rectangle 126"/>
          <p:cNvSpPr/>
          <p:nvPr/>
        </p:nvSpPr>
        <p:spPr>
          <a:xfrm>
            <a:off x="8252577" y="2558862"/>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rgbClr val="0070C0"/>
                </a:solidFill>
              </a:rPr>
              <a:t>sep</a:t>
            </a:r>
            <a:r>
              <a:rPr lang="en-US" sz="1600" dirty="0" err="1">
                <a:solidFill>
                  <a:schemeClr val="tx1"/>
                </a:solidFill>
              </a:rPr>
              <a:t>CONV</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rPr>
              <a:t>31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rgbClr val="FF0000"/>
              </a:solidFill>
            </a:endParaRPr>
          </a:p>
        </p:txBody>
      </p:sp>
      <p:sp>
        <p:nvSpPr>
          <p:cNvPr id="128" name="Rectangle 127"/>
          <p:cNvSpPr/>
          <p:nvPr/>
        </p:nvSpPr>
        <p:spPr>
          <a:xfrm>
            <a:off x="8847333" y="2747115"/>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C</a:t>
            </a:r>
            <a:r>
              <a:rPr lang="en-US" sz="1600" dirty="0">
                <a:solidFill>
                  <a:schemeClr val="tx1"/>
                </a:solidFill>
              </a:rPr>
              <a:t>  </a:t>
            </a:r>
          </a:p>
        </p:txBody>
      </p:sp>
      <p:cxnSp>
        <p:nvCxnSpPr>
          <p:cNvPr id="133" name="Straight Arrow Connector 132"/>
          <p:cNvCxnSpPr/>
          <p:nvPr/>
        </p:nvCxnSpPr>
        <p:spPr>
          <a:xfrm>
            <a:off x="1522860" y="2336617"/>
            <a:ext cx="25184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134"/>
          <p:cNvCxnSpPr/>
          <p:nvPr/>
        </p:nvCxnSpPr>
        <p:spPr>
          <a:xfrm>
            <a:off x="1522860" y="1529766"/>
            <a:ext cx="25184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6" name="Straight Arrow Connector 135"/>
          <p:cNvCxnSpPr/>
          <p:nvPr/>
        </p:nvCxnSpPr>
        <p:spPr>
          <a:xfrm>
            <a:off x="1547796" y="3971409"/>
            <a:ext cx="25184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Straight Arrow Connector 136"/>
          <p:cNvCxnSpPr/>
          <p:nvPr/>
        </p:nvCxnSpPr>
        <p:spPr>
          <a:xfrm>
            <a:off x="1515171" y="4785336"/>
            <a:ext cx="25184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p:nvPr/>
        </p:nvCxnSpPr>
        <p:spPr>
          <a:xfrm>
            <a:off x="1554025" y="5612858"/>
            <a:ext cx="25184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p:cNvCxnSpPr>
            <a:stCxn id="11" idx="3"/>
          </p:cNvCxnSpPr>
          <p:nvPr/>
        </p:nvCxnSpPr>
        <p:spPr>
          <a:xfrm>
            <a:off x="1528466" y="3150501"/>
            <a:ext cx="490395" cy="648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3" name="Rectangle 162"/>
          <p:cNvSpPr/>
          <p:nvPr/>
        </p:nvSpPr>
        <p:spPr>
          <a:xfrm>
            <a:off x="1586451" y="1402411"/>
            <a:ext cx="214286" cy="4470927"/>
          </a:xfrm>
          <a:prstGeom prst="rect">
            <a:avLst/>
          </a:prstGeom>
          <a:solidFill>
            <a:srgbClr val="FFFF00">
              <a:alpha val="11000"/>
            </a:srgbClr>
          </a:solid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600" dirty="0">
              <a:solidFill>
                <a:schemeClr val="tx1"/>
              </a:solidFill>
            </a:endParaRPr>
          </a:p>
        </p:txBody>
      </p:sp>
      <p:sp>
        <p:nvSpPr>
          <p:cNvPr id="164" name="Rectangle 163"/>
          <p:cNvSpPr/>
          <p:nvPr/>
        </p:nvSpPr>
        <p:spPr>
          <a:xfrm>
            <a:off x="7584321" y="2405061"/>
            <a:ext cx="1781774" cy="1526704"/>
          </a:xfrm>
          <a:prstGeom prst="rect">
            <a:avLst/>
          </a:prstGeom>
          <a:solidFill>
            <a:srgbClr val="FFFF00">
              <a:alpha val="11000"/>
            </a:srgbClr>
          </a:solid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600" dirty="0">
              <a:solidFill>
                <a:schemeClr val="tx1"/>
              </a:solidFill>
            </a:endParaRPr>
          </a:p>
        </p:txBody>
      </p:sp>
      <p:sp>
        <p:nvSpPr>
          <p:cNvPr id="86" name="Rectangle 85"/>
          <p:cNvSpPr/>
          <p:nvPr/>
        </p:nvSpPr>
        <p:spPr>
          <a:xfrm>
            <a:off x="3462003" y="4748000"/>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90" name="Rectangle 89"/>
          <p:cNvSpPr/>
          <p:nvPr/>
        </p:nvSpPr>
        <p:spPr>
          <a:xfrm>
            <a:off x="7106053" y="4982179"/>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r>
              <a:rPr lang="en-US" sz="1600" dirty="0">
                <a:solidFill>
                  <a:schemeClr val="tx1"/>
                </a:solidFill>
              </a:rPr>
              <a:t>+</a:t>
            </a:r>
            <a:r>
              <a:rPr lang="en-US" sz="1600" strike="sngStrike" dirty="0">
                <a:solidFill>
                  <a:schemeClr val="bg1">
                    <a:lumMod val="95000"/>
                  </a:schemeClr>
                </a:solidFill>
              </a:rPr>
              <a:t>C</a:t>
            </a:r>
            <a:r>
              <a:rPr lang="en-US" sz="1600" strike="sngStrike" baseline="-25000" dirty="0">
                <a:solidFill>
                  <a:schemeClr val="bg1">
                    <a:lumMod val="95000"/>
                  </a:schemeClr>
                </a:solidFill>
                <a:sym typeface="Symbol" panose="05050102010706020507" pitchFamily="18" charset="2"/>
              </a:rPr>
              <a:t>22</a:t>
            </a:r>
            <a:r>
              <a:rPr lang="en-US" sz="1600" dirty="0">
                <a:solidFill>
                  <a:srgbClr val="FF0000"/>
                </a:solidFill>
              </a:rPr>
              <a:t>)</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chemeClr val="tx1"/>
              </a:solidFill>
            </a:endParaRPr>
          </a:p>
        </p:txBody>
      </p:sp>
      <p:sp>
        <p:nvSpPr>
          <p:cNvPr id="91" name="Rectangle 90"/>
          <p:cNvSpPr/>
          <p:nvPr/>
        </p:nvSpPr>
        <p:spPr>
          <a:xfrm>
            <a:off x="4460521" y="5422721"/>
            <a:ext cx="506843" cy="11895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endParaRPr lang="en-US" sz="1600" dirty="0">
              <a:solidFill>
                <a:schemeClr val="tx1"/>
              </a:solidFill>
            </a:endParaRPr>
          </a:p>
        </p:txBody>
      </p:sp>
      <p:cxnSp>
        <p:nvCxnSpPr>
          <p:cNvPr id="92" name="Elbow Connector 91"/>
          <p:cNvCxnSpPr>
            <a:stCxn id="86" idx="3"/>
            <a:endCxn id="91" idx="1"/>
          </p:cNvCxnSpPr>
          <p:nvPr/>
        </p:nvCxnSpPr>
        <p:spPr>
          <a:xfrm>
            <a:off x="3843468" y="5211863"/>
            <a:ext cx="617053" cy="805639"/>
          </a:xfrm>
          <a:prstGeom prst="bentConnector3">
            <a:avLst>
              <a:gd name="adj1" fmla="val 4527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3" name="Elbow Connector 92"/>
          <p:cNvCxnSpPr>
            <a:stCxn id="91" idx="3"/>
            <a:endCxn id="90" idx="1"/>
          </p:cNvCxnSpPr>
          <p:nvPr/>
        </p:nvCxnSpPr>
        <p:spPr>
          <a:xfrm flipV="1">
            <a:off x="4967364" y="5637806"/>
            <a:ext cx="2138689" cy="379696"/>
          </a:xfrm>
          <a:prstGeom prst="bentConnector3">
            <a:avLst>
              <a:gd name="adj1" fmla="val 4868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a:stCxn id="90" idx="3"/>
          </p:cNvCxnSpPr>
          <p:nvPr/>
        </p:nvCxnSpPr>
        <p:spPr>
          <a:xfrm flipV="1">
            <a:off x="7612896" y="5623752"/>
            <a:ext cx="2233785" cy="140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9" name="Rectangle 98"/>
          <p:cNvSpPr/>
          <p:nvPr/>
        </p:nvSpPr>
        <p:spPr>
          <a:xfrm>
            <a:off x="7957902" y="4965790"/>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rgbClr val="0070C0"/>
                </a:solidFill>
              </a:rPr>
              <a:t>sep</a:t>
            </a:r>
            <a:r>
              <a:rPr lang="en-US" sz="1600" dirty="0" err="1">
                <a:solidFill>
                  <a:schemeClr val="tx1"/>
                </a:solidFill>
              </a:rPr>
              <a:t>CONV</a:t>
            </a:r>
            <a:r>
              <a:rPr lang="en-US" sz="1600" dirty="0">
                <a:solidFill>
                  <a:schemeClr val="tx1"/>
                </a:solidFill>
              </a:rPr>
              <a:t>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31</a:t>
            </a:r>
            <a:endParaRPr lang="en-US" sz="1600" dirty="0">
              <a:solidFill>
                <a:schemeClr val="tx1"/>
              </a:solidFill>
            </a:endParaRPr>
          </a:p>
        </p:txBody>
      </p:sp>
      <p:sp>
        <p:nvSpPr>
          <p:cNvPr id="100" name="Rectangle 99"/>
          <p:cNvSpPr/>
          <p:nvPr/>
        </p:nvSpPr>
        <p:spPr>
          <a:xfrm>
            <a:off x="8632479" y="4965790"/>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rgbClr val="0070C0"/>
                </a:solidFill>
              </a:rPr>
              <a:t>sep</a:t>
            </a:r>
            <a:r>
              <a:rPr lang="en-US" sz="1600" dirty="0" err="1">
                <a:solidFill>
                  <a:schemeClr val="tx1"/>
                </a:solidFill>
              </a:rPr>
              <a:t>CONV</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rPr>
              <a:t>31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rgbClr val="FF0000"/>
              </a:solidFill>
            </a:endParaRPr>
          </a:p>
        </p:txBody>
      </p:sp>
      <p:sp>
        <p:nvSpPr>
          <p:cNvPr id="101" name="Rectangle 100"/>
          <p:cNvSpPr/>
          <p:nvPr/>
        </p:nvSpPr>
        <p:spPr>
          <a:xfrm>
            <a:off x="6172873" y="5033797"/>
            <a:ext cx="507999" cy="1142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02" name="Rectangle 101"/>
          <p:cNvSpPr/>
          <p:nvPr/>
        </p:nvSpPr>
        <p:spPr>
          <a:xfrm>
            <a:off x="4020910" y="3993011"/>
            <a:ext cx="5248607" cy="2619271"/>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3" name="Rectangle 102"/>
          <p:cNvSpPr/>
          <p:nvPr/>
        </p:nvSpPr>
        <p:spPr>
          <a:xfrm>
            <a:off x="6757020" y="4175674"/>
            <a:ext cx="1701107" cy="338554"/>
          </a:xfrm>
          <a:prstGeom prst="rect">
            <a:avLst/>
          </a:prstGeom>
        </p:spPr>
        <p:txBody>
          <a:bodyPr wrap="none">
            <a:spAutoFit/>
          </a:bodyPr>
          <a:lstStyle/>
          <a:p>
            <a:pPr algn="ctr"/>
            <a:r>
              <a:rPr lang="en-US" sz="1600" dirty="0">
                <a:solidFill>
                  <a:schemeClr val="tx1"/>
                </a:solidFill>
              </a:rPr>
              <a:t>Back Bone Block </a:t>
            </a:r>
            <a:r>
              <a:rPr lang="en-US" sz="1600" dirty="0">
                <a:solidFill>
                  <a:srgbClr val="FF0000"/>
                </a:solidFill>
              </a:rPr>
              <a:t>C</a:t>
            </a:r>
          </a:p>
        </p:txBody>
      </p:sp>
      <p:sp>
        <p:nvSpPr>
          <p:cNvPr id="104" name="Rectangle 103"/>
          <p:cNvSpPr/>
          <p:nvPr/>
        </p:nvSpPr>
        <p:spPr>
          <a:xfrm>
            <a:off x="9481907" y="5157554"/>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106" name="Rectangle 105"/>
          <p:cNvSpPr/>
          <p:nvPr/>
        </p:nvSpPr>
        <p:spPr>
          <a:xfrm>
            <a:off x="7700334" y="4867427"/>
            <a:ext cx="1654998" cy="1526704"/>
          </a:xfrm>
          <a:prstGeom prst="rect">
            <a:avLst/>
          </a:prstGeom>
          <a:solidFill>
            <a:srgbClr val="FFFF00">
              <a:alpha val="11000"/>
            </a:srgbClr>
          </a:solid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600" dirty="0">
              <a:solidFill>
                <a:schemeClr val="tx1"/>
              </a:solidFill>
            </a:endParaRPr>
          </a:p>
        </p:txBody>
      </p:sp>
      <p:sp>
        <p:nvSpPr>
          <p:cNvPr id="107" name="Rectangle 106"/>
          <p:cNvSpPr/>
          <p:nvPr/>
        </p:nvSpPr>
        <p:spPr>
          <a:xfrm>
            <a:off x="4130265" y="4038953"/>
            <a:ext cx="1945973" cy="1237491"/>
          </a:xfrm>
          <a:prstGeom prst="rect">
            <a:avLst/>
          </a:prstGeom>
          <a:solidFill>
            <a:srgbClr val="FFFF00">
              <a:alpha val="11000"/>
            </a:srgbClr>
          </a:solid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600" dirty="0">
              <a:solidFill>
                <a:schemeClr val="tx1"/>
              </a:solidFill>
            </a:endParaRPr>
          </a:p>
        </p:txBody>
      </p:sp>
      <p:sp>
        <p:nvSpPr>
          <p:cNvPr id="108" name="Rectangle 107"/>
          <p:cNvSpPr/>
          <p:nvPr/>
        </p:nvSpPr>
        <p:spPr>
          <a:xfrm>
            <a:off x="7400513" y="5483548"/>
            <a:ext cx="166332" cy="278622"/>
          </a:xfrm>
          <a:prstGeom prst="rect">
            <a:avLst/>
          </a:prstGeom>
          <a:solidFill>
            <a:srgbClr val="FFFF00">
              <a:alpha val="11000"/>
            </a:srgbClr>
          </a:solid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600" dirty="0">
              <a:solidFill>
                <a:schemeClr val="tx1"/>
              </a:solidFill>
            </a:endParaRPr>
          </a:p>
        </p:txBody>
      </p:sp>
      <p:pic>
        <p:nvPicPr>
          <p:cNvPr id="2" name="Picture 1" descr="A white sheet with black text and red numbers&#10;&#10;Description automatically generated">
            <a:extLst>
              <a:ext uri="{FF2B5EF4-FFF2-40B4-BE49-F238E27FC236}">
                <a16:creationId xmlns="" xmlns:a16="http://schemas.microsoft.com/office/drawing/2014/main" id="{F46B16DC-9877-FC19-6A47-21F6D58DBF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0223" y="608026"/>
            <a:ext cx="3267665" cy="1544344"/>
          </a:xfrm>
          <a:prstGeom prst="rect">
            <a:avLst/>
          </a:prstGeom>
        </p:spPr>
      </p:pic>
      <p:graphicFrame>
        <p:nvGraphicFramePr>
          <p:cNvPr id="3" name="Table 2">
            <a:extLst>
              <a:ext uri="{FF2B5EF4-FFF2-40B4-BE49-F238E27FC236}">
                <a16:creationId xmlns="" xmlns:a16="http://schemas.microsoft.com/office/drawing/2014/main" id="{AD60F819-4E0A-424E-0FAF-AB29996D4663}"/>
              </a:ext>
            </a:extLst>
          </p:cNvPr>
          <p:cNvGraphicFramePr>
            <a:graphicFrameLocks noGrp="1"/>
          </p:cNvGraphicFramePr>
          <p:nvPr>
            <p:extLst>
              <p:ext uri="{D42A27DB-BD31-4B8C-83A1-F6EECF244321}">
                <p14:modId xmlns:p14="http://schemas.microsoft.com/office/powerpoint/2010/main" val="747260858"/>
              </p:ext>
            </p:extLst>
          </p:nvPr>
        </p:nvGraphicFramePr>
        <p:xfrm>
          <a:off x="6702981" y="345446"/>
          <a:ext cx="4588296" cy="1062990"/>
        </p:xfrm>
        <a:graphic>
          <a:graphicData uri="http://schemas.openxmlformats.org/drawingml/2006/table">
            <a:tbl>
              <a:tblPr>
                <a:tableStyleId>{5C22544A-7EE6-4342-B048-85BDC9FD1C3A}</a:tableStyleId>
              </a:tblPr>
              <a:tblGrid>
                <a:gridCol w="1688649">
                  <a:extLst>
                    <a:ext uri="{9D8B030D-6E8A-4147-A177-3AD203B41FA5}">
                      <a16:colId xmlns="" xmlns:a16="http://schemas.microsoft.com/office/drawing/2014/main" val="20000"/>
                    </a:ext>
                  </a:extLst>
                </a:gridCol>
                <a:gridCol w="530167">
                  <a:extLst>
                    <a:ext uri="{9D8B030D-6E8A-4147-A177-3AD203B41FA5}">
                      <a16:colId xmlns="" xmlns:a16="http://schemas.microsoft.com/office/drawing/2014/main" val="20001"/>
                    </a:ext>
                  </a:extLst>
                </a:gridCol>
                <a:gridCol w="534410">
                  <a:extLst>
                    <a:ext uri="{9D8B030D-6E8A-4147-A177-3AD203B41FA5}">
                      <a16:colId xmlns="" xmlns:a16="http://schemas.microsoft.com/office/drawing/2014/main" val="20002"/>
                    </a:ext>
                  </a:extLst>
                </a:gridCol>
                <a:gridCol w="483328">
                  <a:extLst>
                    <a:ext uri="{9D8B030D-6E8A-4147-A177-3AD203B41FA5}">
                      <a16:colId xmlns="" xmlns:a16="http://schemas.microsoft.com/office/drawing/2014/main" val="20003"/>
                    </a:ext>
                  </a:extLst>
                </a:gridCol>
                <a:gridCol w="436173">
                  <a:extLst>
                    <a:ext uri="{9D8B030D-6E8A-4147-A177-3AD203B41FA5}">
                      <a16:colId xmlns="" xmlns:a16="http://schemas.microsoft.com/office/drawing/2014/main" val="20004"/>
                    </a:ext>
                  </a:extLst>
                </a:gridCol>
                <a:gridCol w="486748">
                  <a:extLst>
                    <a:ext uri="{9D8B030D-6E8A-4147-A177-3AD203B41FA5}">
                      <a16:colId xmlns="" xmlns:a16="http://schemas.microsoft.com/office/drawing/2014/main" val="20005"/>
                    </a:ext>
                  </a:extLst>
                </a:gridCol>
                <a:gridCol w="428821">
                  <a:extLst>
                    <a:ext uri="{9D8B030D-6E8A-4147-A177-3AD203B41FA5}">
                      <a16:colId xmlns="" xmlns:a16="http://schemas.microsoft.com/office/drawing/2014/main" val="20006"/>
                    </a:ext>
                  </a:extLst>
                </a:gridCol>
              </a:tblGrid>
              <a:tr h="157627">
                <a:tc rowSpan="2">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 </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p>
                      <a:pPr algn="ctr" fontAlgn="b">
                        <a:spcAft>
                          <a:spcPts val="600"/>
                        </a:spcAft>
                      </a:pPr>
                      <a:r>
                        <a:rPr lang="en-US" sz="1100" u="none" strike="noStrike" dirty="0">
                          <a:effectLst/>
                          <a:latin typeface="Times New Roman" panose="02020603050405020304" pitchFamily="18" charset="0"/>
                          <a:cs typeface="Times New Roman" panose="02020603050405020304" pitchFamily="18" charset="0"/>
                        </a:rPr>
                        <a:t>Contribution</a:t>
                      </a:r>
                    </a:p>
                  </a:txBody>
                  <a:tcPr marL="9525" marR="9525" marT="9525" marB="0" anchor="b"/>
                </a:tc>
                <a:tc gridSpan="3">
                  <a:txBody>
                    <a:bodyPr/>
                    <a:lstStyle/>
                    <a:p>
                      <a:pPr algn="ctr" fontAlgn="b"/>
                      <a:r>
                        <a:rPr lang="en-US" sz="1100" b="1" u="none" strike="noStrike" dirty="0">
                          <a:effectLst/>
                          <a:latin typeface="Times New Roman" panose="02020603050405020304" pitchFamily="18" charset="0"/>
                          <a:cs typeface="Times New Roman" panose="02020603050405020304" pitchFamily="18" charset="0"/>
                        </a:rPr>
                        <a:t>Random Access vs VVC</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hMerge="1">
                  <a:txBody>
                    <a:bodyPr/>
                    <a:lstStyle/>
                    <a:p>
                      <a:endParaRPr lang="en-US"/>
                    </a:p>
                  </a:txBody>
                  <a:tcPr/>
                </a:tc>
                <a:tc hMerge="1">
                  <a:txBody>
                    <a:bodyPr/>
                    <a:lstStyle/>
                    <a:p>
                      <a:endParaRPr lang="en-US"/>
                    </a:p>
                  </a:txBody>
                  <a:tcPr/>
                </a:tc>
                <a:tc gridSpan="3">
                  <a:txBody>
                    <a:bodyPr/>
                    <a:lstStyle/>
                    <a:p>
                      <a:pPr algn="ctr" fontAlgn="b"/>
                      <a:r>
                        <a:rPr lang="en-US" sz="1100" b="1" u="none" strike="noStrike" dirty="0">
                          <a:effectLst/>
                          <a:latin typeface="Times New Roman" panose="02020603050405020304" pitchFamily="18" charset="0"/>
                          <a:cs typeface="Times New Roman" panose="02020603050405020304" pitchFamily="18" charset="0"/>
                        </a:rPr>
                        <a:t>All Intra  vs VVC</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39123">
                <a:tc vMerge="1">
                  <a:txBody>
                    <a:bodyPr/>
                    <a:lstStyle/>
                    <a:p>
                      <a:pPr algn="ctr" fontAlgn="b"/>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Y</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err="1">
                          <a:effectLst/>
                          <a:latin typeface="Times New Roman" panose="02020603050405020304" pitchFamily="18" charset="0"/>
                          <a:cs typeface="Times New Roman" panose="02020603050405020304" pitchFamily="18" charset="0"/>
                        </a:rPr>
                        <a:t>Cb</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Cr</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Y</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err="1">
                          <a:effectLst/>
                          <a:latin typeface="Times New Roman" panose="02020603050405020304" pitchFamily="18" charset="0"/>
                          <a:cs typeface="Times New Roman" panose="02020603050405020304" pitchFamily="18" charset="0"/>
                        </a:rPr>
                        <a:t>Cb</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Cr</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 xmlns:a16="http://schemas.microsoft.com/office/drawing/2014/main" val="10001"/>
                  </a:ext>
                </a:extLst>
              </a:tr>
              <a:tr h="157627">
                <a:tc>
                  <a:txBody>
                    <a:bodyPr/>
                    <a:lstStyle/>
                    <a:p>
                      <a:pPr algn="l" fontAlgn="b"/>
                      <a:r>
                        <a:rPr lang="en-US" sz="1100" u="none" strike="noStrike" dirty="0" err="1">
                          <a:effectLst/>
                          <a:latin typeface="Times New Roman" panose="02020603050405020304" pitchFamily="18" charset="0"/>
                          <a:cs typeface="Times New Roman" panose="02020603050405020304" pitchFamily="18" charset="0"/>
                        </a:rPr>
                        <a:t>NNIntra</a:t>
                      </a:r>
                      <a:r>
                        <a:rPr lang="en-US" sz="1100" u="none" strike="noStrike" dirty="0">
                          <a:effectLst/>
                          <a:latin typeface="Times New Roman" panose="02020603050405020304" pitchFamily="18" charset="0"/>
                          <a:cs typeface="Times New Roman" panose="02020603050405020304" pitchFamily="18" charset="0"/>
                        </a:rPr>
                        <a:t> &amp;  </a:t>
                      </a:r>
                      <a:r>
                        <a:rPr lang="en-US" sz="1100" u="none" strike="noStrike" dirty="0">
                          <a:solidFill>
                            <a:srgbClr val="C00000"/>
                          </a:solidFill>
                          <a:effectLst/>
                          <a:latin typeface="Times New Roman" panose="02020603050405020304" pitchFamily="18" charset="0"/>
                          <a:cs typeface="Times New Roman" panose="02020603050405020304" pitchFamily="18" charset="0"/>
                        </a:rPr>
                        <a:t>EE1-4.4</a:t>
                      </a:r>
                      <a:endParaRPr lang="en-US" sz="1100" b="1" i="0" u="none" strike="noStrike" dirty="0">
                        <a:solidFill>
                          <a:srgbClr val="C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b="1" kern="1200" dirty="0">
                        <a:solidFill>
                          <a:srgbClr val="000000"/>
                        </a:solidFill>
                        <a:effectLst/>
                        <a:latin typeface="Times New Roman" panose="02020603050405020304" pitchFamily="18" charset="0"/>
                        <a:ea typeface="Times New Roman" panose="02020603050405020304" pitchFamily="18" charset="0"/>
                        <a:cs typeface="+mn-cs"/>
                      </a:endParaRP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kern="1200" dirty="0">
                        <a:solidFill>
                          <a:srgbClr val="000000"/>
                        </a:solidFill>
                        <a:effectLst/>
                        <a:latin typeface="Times New Roman" panose="02020603050405020304" pitchFamily="18" charset="0"/>
                        <a:ea typeface="Times New Roman" panose="02020603050405020304" pitchFamily="18" charset="0"/>
                        <a:cs typeface="+mn-cs"/>
                      </a:endParaRP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kern="1200" dirty="0">
                        <a:solidFill>
                          <a:srgbClr val="000000"/>
                        </a:solidFill>
                        <a:effectLst/>
                        <a:latin typeface="Times New Roman" panose="02020603050405020304" pitchFamily="18" charset="0"/>
                        <a:ea typeface="Times New Roman" panose="02020603050405020304" pitchFamily="18" charset="0"/>
                        <a:cs typeface="+mn-cs"/>
                      </a:endParaRP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cs typeface="+mn-cs"/>
                        </a:rPr>
                        <a:t>-7.7%</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-13.6%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-14.3%</a:t>
                      </a:r>
                    </a:p>
                  </a:txBody>
                  <a:tcPr marL="9525" marR="9525" marT="9525" marB="0" anchor="ctr"/>
                </a:tc>
                <a:extLst>
                  <a:ext uri="{0D108BD9-81ED-4DB2-BD59-A6C34878D82A}">
                    <a16:rowId xmlns="" xmlns:a16="http://schemas.microsoft.com/office/drawing/2014/main" val="10002"/>
                  </a:ext>
                </a:extLst>
              </a:tr>
              <a:tr h="157627">
                <a:tc>
                  <a:txBody>
                    <a:bodyPr/>
                    <a:lstStyle/>
                    <a:p>
                      <a:pPr algn="l" fontAlgn="b"/>
                      <a:r>
                        <a:rPr lang="en-US" sz="1100" u="none" strike="noStrike" dirty="0" err="1">
                          <a:solidFill>
                            <a:schemeClr val="bg2">
                              <a:lumMod val="50000"/>
                            </a:schemeClr>
                          </a:solidFill>
                          <a:effectLst/>
                          <a:latin typeface="Times New Roman" panose="02020603050405020304" pitchFamily="18" charset="0"/>
                          <a:cs typeface="Times New Roman" panose="02020603050405020304" pitchFamily="18" charset="0"/>
                        </a:rPr>
                        <a:t>NNIntra</a:t>
                      </a:r>
                      <a:r>
                        <a:rPr lang="en-US" sz="1100" u="none" strike="noStrike" dirty="0">
                          <a:solidFill>
                            <a:schemeClr val="bg2">
                              <a:lumMod val="50000"/>
                            </a:schemeClr>
                          </a:solidFill>
                          <a:effectLst/>
                          <a:latin typeface="Times New Roman" panose="02020603050405020304" pitchFamily="18" charset="0"/>
                          <a:cs typeface="Times New Roman" panose="02020603050405020304" pitchFamily="18" charset="0"/>
                        </a:rPr>
                        <a:t> &amp; LOP NNVC-5.0</a:t>
                      </a:r>
                      <a:endParaRPr lang="en-US" sz="1100" b="1" i="0" u="none" strike="noStrike" dirty="0">
                        <a:solidFill>
                          <a:schemeClr val="bg2">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2">
                              <a:lumMod val="50000"/>
                            </a:schemeClr>
                          </a:solidFill>
                          <a:effectLst/>
                          <a:latin typeface="Times New Roman" panose="02020603050405020304" pitchFamily="18" charset="0"/>
                          <a:ea typeface="Times New Roman" panose="02020603050405020304" pitchFamily="18" charset="0"/>
                          <a:cs typeface="+mn-cs"/>
                        </a:rPr>
                        <a:t>-6.6%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2">
                              <a:lumMod val="50000"/>
                            </a:schemeClr>
                          </a:solidFill>
                          <a:effectLst/>
                          <a:latin typeface="Times New Roman" panose="02020603050405020304" pitchFamily="18" charset="0"/>
                          <a:ea typeface="Times New Roman" panose="02020603050405020304" pitchFamily="18" charset="0"/>
                          <a:cs typeface="+mn-cs"/>
                        </a:rPr>
                        <a:t>-7.7%</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2">
                              <a:lumMod val="50000"/>
                            </a:schemeClr>
                          </a:solidFill>
                          <a:effectLst/>
                          <a:latin typeface="Times New Roman" panose="02020603050405020304" pitchFamily="18" charset="0"/>
                          <a:ea typeface="Times New Roman" panose="02020603050405020304" pitchFamily="18" charset="0"/>
                          <a:cs typeface="+mn-cs"/>
                        </a:rPr>
                        <a:t>-7.3%</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2">
                              <a:lumMod val="50000"/>
                            </a:schemeClr>
                          </a:solidFill>
                          <a:effectLst/>
                          <a:latin typeface="Times New Roman" panose="02020603050405020304" pitchFamily="18" charset="0"/>
                          <a:ea typeface="Times New Roman" panose="02020603050405020304" pitchFamily="18" charset="0"/>
                          <a:cs typeface="+mn-cs"/>
                        </a:rPr>
                        <a:t>-7.8%</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2">
                              <a:lumMod val="50000"/>
                            </a:schemeClr>
                          </a:solidFill>
                          <a:effectLst/>
                          <a:latin typeface="Times New Roman" panose="02020603050405020304" pitchFamily="18" charset="0"/>
                          <a:ea typeface="Times New Roman" panose="02020603050405020304" pitchFamily="18" charset="0"/>
                          <a:cs typeface="+mn-cs"/>
                        </a:rPr>
                        <a:t>-8.6%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2">
                              <a:lumMod val="50000"/>
                            </a:schemeClr>
                          </a:solidFill>
                          <a:effectLst/>
                          <a:latin typeface="Times New Roman" panose="02020603050405020304" pitchFamily="18" charset="0"/>
                          <a:ea typeface="Times New Roman" panose="02020603050405020304" pitchFamily="18" charset="0"/>
                          <a:cs typeface="+mn-cs"/>
                        </a:rPr>
                        <a:t>-8.9%</a:t>
                      </a:r>
                    </a:p>
                  </a:txBody>
                  <a:tcPr marL="9525" marR="9525" marT="9525" marB="0" anchor="ctr"/>
                </a:tc>
                <a:extLst>
                  <a:ext uri="{0D108BD9-81ED-4DB2-BD59-A6C34878D82A}">
                    <a16:rowId xmlns="" xmlns:a16="http://schemas.microsoft.com/office/drawing/2014/main" val="10003"/>
                  </a:ext>
                </a:extLst>
              </a:tr>
              <a:tr h="157627">
                <a:tc>
                  <a:txBody>
                    <a:bodyPr/>
                    <a:lstStyle/>
                    <a:p>
                      <a:pPr algn="l" fontAlgn="b"/>
                      <a:r>
                        <a:rPr lang="en-US" sz="1100" u="none" strike="noStrike" dirty="0" err="1">
                          <a:solidFill>
                            <a:schemeClr val="bg1">
                              <a:lumMod val="50000"/>
                            </a:schemeClr>
                          </a:solidFill>
                          <a:effectLst/>
                          <a:latin typeface="Times New Roman" panose="02020603050405020304" pitchFamily="18" charset="0"/>
                          <a:cs typeface="Times New Roman" panose="02020603050405020304" pitchFamily="18" charset="0"/>
                        </a:rPr>
                        <a:t>NNIntra</a:t>
                      </a:r>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 </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1">
                              <a:lumMod val="50000"/>
                            </a:schemeClr>
                          </a:solidFill>
                          <a:effectLst/>
                          <a:latin typeface="Times New Roman" panose="02020603050405020304" pitchFamily="18" charset="0"/>
                          <a:ea typeface="Times New Roman" panose="02020603050405020304" pitchFamily="18" charset="0"/>
                          <a:cs typeface="+mn-cs"/>
                        </a:rPr>
                        <a:t>-1.8%</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-0.5%</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-0.9%</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1">
                              <a:lumMod val="50000"/>
                            </a:schemeClr>
                          </a:solidFill>
                          <a:effectLst/>
                          <a:latin typeface="Times New Roman" panose="02020603050405020304" pitchFamily="18" charset="0"/>
                          <a:ea typeface="Times New Roman" panose="02020603050405020304" pitchFamily="18" charset="0"/>
                          <a:cs typeface="+mn-cs"/>
                        </a:rPr>
                        <a:t>-3.6%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-3.2%</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-3.3%</a:t>
                      </a:r>
                    </a:p>
                  </a:txBody>
                  <a:tcPr marL="9525" marR="9525" marT="9525" marB="0" anchor="ctr"/>
                </a:tc>
                <a:extLst>
                  <a:ext uri="{0D108BD9-81ED-4DB2-BD59-A6C34878D82A}">
                    <a16:rowId xmlns="" xmlns:a16="http://schemas.microsoft.com/office/drawing/2014/main" val="10004"/>
                  </a:ext>
                </a:extLst>
              </a:tr>
              <a:tr h="157627">
                <a:tc>
                  <a:txBody>
                    <a:bodyPr/>
                    <a:lstStyle/>
                    <a:p>
                      <a:pPr algn="l" fontAlgn="b"/>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LOP NNVC5.0</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1">
                              <a:lumMod val="50000"/>
                            </a:schemeClr>
                          </a:solidFill>
                          <a:effectLst/>
                          <a:latin typeface="Times New Roman" panose="02020603050405020304" pitchFamily="18" charset="0"/>
                          <a:ea typeface="Times New Roman" panose="02020603050405020304" pitchFamily="18" charset="0"/>
                          <a:cs typeface="+mn-cs"/>
                        </a:rPr>
                        <a:t>-5.2%</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-7.5%</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-6.6%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chemeClr val="bg1">
                              <a:lumMod val="50000"/>
                            </a:schemeClr>
                          </a:solidFill>
                          <a:effectLst/>
                          <a:latin typeface="Times New Roman" panose="02020603050405020304" pitchFamily="18" charset="0"/>
                          <a:ea typeface="Times New Roman" panose="02020603050405020304" pitchFamily="18" charset="0"/>
                          <a:cs typeface="+mn-cs"/>
                        </a:rPr>
                        <a:t>-4.6%</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-5.7%</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bg1">
                              <a:lumMod val="50000"/>
                            </a:schemeClr>
                          </a:solidFill>
                          <a:effectLst/>
                          <a:latin typeface="Times New Roman" panose="02020603050405020304" pitchFamily="18" charset="0"/>
                          <a:ea typeface="Times New Roman" panose="02020603050405020304" pitchFamily="18" charset="0"/>
                          <a:cs typeface="+mn-cs"/>
                        </a:rPr>
                        <a:t>-5.7%</a:t>
                      </a:r>
                    </a:p>
                  </a:txBody>
                  <a:tcPr marL="9525" marR="9525" marT="9525" marB="0" anchor="ctr"/>
                </a:tc>
                <a:extLst>
                  <a:ext uri="{0D108BD9-81ED-4DB2-BD59-A6C34878D82A}">
                    <a16:rowId xmlns="" xmlns:a16="http://schemas.microsoft.com/office/drawing/2014/main" val="10005"/>
                  </a:ext>
                </a:extLst>
              </a:tr>
            </a:tbl>
          </a:graphicData>
        </a:graphic>
      </p:graphicFrame>
      <p:sp>
        <p:nvSpPr>
          <p:cNvPr id="14" name="Rectangle 13"/>
          <p:cNvSpPr/>
          <p:nvPr/>
        </p:nvSpPr>
        <p:spPr>
          <a:xfrm>
            <a:off x="2018861" y="6610195"/>
            <a:ext cx="10173139" cy="276999"/>
          </a:xfrm>
          <a:prstGeom prst="rect">
            <a:avLst/>
          </a:prstGeom>
        </p:spPr>
        <p:txBody>
          <a:bodyPr wrap="square">
            <a:sp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highlight>
                  <a:srgbClr val="FFFF00"/>
                </a:highlight>
                <a:latin typeface="Times New Roman" panose="02020603050405020304" pitchFamily="18" charset="0"/>
                <a:ea typeface="DengXian"/>
              </a:rPr>
              <a:t>Suggestion </a:t>
            </a:r>
            <a:r>
              <a:rPr lang="en-CA" sz="1200" dirty="0">
                <a:latin typeface="Times New Roman" panose="02020603050405020304" pitchFamily="18" charset="0"/>
                <a:ea typeface="DengXian"/>
              </a:rPr>
              <a:t>: review in the BOG to plan study in EE1, </a:t>
            </a:r>
            <a:r>
              <a:rPr lang="en-CA" sz="1200" dirty="0" err="1">
                <a:latin typeface="Times New Roman" panose="02020603050405020304" pitchFamily="18" charset="0"/>
                <a:ea typeface="DengXian"/>
              </a:rPr>
              <a:t>e.g</a:t>
            </a:r>
            <a:r>
              <a:rPr lang="en-CA" sz="1200" dirty="0">
                <a:latin typeface="Times New Roman" panose="02020603050405020304" pitchFamily="18" charset="0"/>
                <a:ea typeface="DengXian"/>
              </a:rPr>
              <a:t> for architecture optimization, provide results with HOP 3 stages training, perform training cross-check.</a:t>
            </a:r>
            <a:endParaRPr lang="en-US" sz="1200" dirty="0">
              <a:effectLst/>
              <a:latin typeface="Times New Roman" panose="02020603050405020304" pitchFamily="18" charset="0"/>
              <a:ea typeface="DengXian"/>
            </a:endParaRPr>
          </a:p>
        </p:txBody>
      </p:sp>
    </p:spTree>
    <p:extLst>
      <p:ext uri="{BB962C8B-B14F-4D97-AF65-F5344CB8AC3E}">
        <p14:creationId xmlns:p14="http://schemas.microsoft.com/office/powerpoint/2010/main" val="9256555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NN-Inter</a:t>
            </a:r>
            <a:endParaRPr lang="en-US" dirty="0"/>
          </a:p>
        </p:txBody>
      </p:sp>
      <p:sp>
        <p:nvSpPr>
          <p:cNvPr id="5" name="Text Placeholder 4"/>
          <p:cNvSpPr>
            <a:spLocks noGrp="1"/>
          </p:cNvSpPr>
          <p:nvPr>
            <p:ph type="body" idx="1"/>
          </p:nvPr>
        </p:nvSpPr>
        <p:spPr/>
        <p:txBody>
          <a:bodyPr/>
          <a:lstStyle/>
          <a:p>
            <a:r>
              <a:rPr lang="en-US" dirty="0" smtClean="0"/>
              <a:t>EE1-5.x</a:t>
            </a:r>
            <a:endParaRPr lang="en-US" dirty="0"/>
          </a:p>
        </p:txBody>
      </p:sp>
    </p:spTree>
    <p:extLst>
      <p:ext uri="{BB962C8B-B14F-4D97-AF65-F5344CB8AC3E}">
        <p14:creationId xmlns:p14="http://schemas.microsoft.com/office/powerpoint/2010/main" val="41612195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EE1-5: </a:t>
            </a:r>
            <a:r>
              <a:rPr lang="en-CA" dirty="0"/>
              <a:t>NN-based inter prediction with lower complexity</a:t>
            </a:r>
            <a:endParaRPr lang="en-US" dirty="0"/>
          </a:p>
        </p:txBody>
      </p:sp>
      <p:pic>
        <p:nvPicPr>
          <p:cNvPr id="4" name="图片 1"/>
          <p:cNvPicPr/>
          <p:nvPr/>
        </p:nvPicPr>
        <p:blipFill>
          <a:blip r:embed="rId2"/>
          <a:stretch>
            <a:fillRect/>
          </a:stretch>
        </p:blipFill>
        <p:spPr>
          <a:xfrm>
            <a:off x="311058" y="1913590"/>
            <a:ext cx="6420667" cy="3207049"/>
          </a:xfrm>
          <a:prstGeom prst="rect">
            <a:avLst/>
          </a:prstGeom>
        </p:spPr>
      </p:pic>
      <p:sp>
        <p:nvSpPr>
          <p:cNvPr id="5" name="Rectangle 4"/>
          <p:cNvSpPr/>
          <p:nvPr/>
        </p:nvSpPr>
        <p:spPr>
          <a:xfrm>
            <a:off x="635726" y="5312953"/>
            <a:ext cx="6096000" cy="1133644"/>
          </a:xfrm>
          <a:prstGeom prst="rect">
            <a:avLst/>
          </a:prstGeom>
        </p:spPr>
        <p:txBody>
          <a:bodyPr>
            <a:sp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latin typeface="Times New Roman" panose="02020603050405020304" pitchFamily="18" charset="0"/>
                <a:ea typeface="Times New Roman" panose="02020603050405020304" pitchFamily="18" charset="0"/>
              </a:rPr>
              <a:t>Modifications (compared to previous EE1 tests):</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latin typeface="Times New Roman" panose="02020603050405020304" pitchFamily="18" charset="0"/>
                <a:ea typeface="Times New Roman" panose="02020603050405020304" pitchFamily="18" charset="0"/>
              </a:rPr>
              <a:t>a) Remove</a:t>
            </a:r>
            <a:r>
              <a:rPr lang="en-CA" sz="1400" dirty="0">
                <a:latin typeface="Times New Roman" panose="02020603050405020304" pitchFamily="18" charset="0"/>
                <a:ea typeface="Times New Roman" panose="02020603050405020304" pitchFamily="18" charset="0"/>
              </a:rPr>
              <a:t> the PFRB module and </a:t>
            </a:r>
            <a:r>
              <a:rPr lang="en-CA" sz="1400" dirty="0" err="1">
                <a:latin typeface="Times New Roman" panose="02020603050405020304" pitchFamily="18" charset="0"/>
                <a:ea typeface="Times New Roman" panose="02020603050405020304" pitchFamily="18" charset="0"/>
              </a:rPr>
              <a:t>ResBlocks</a:t>
            </a:r>
            <a:r>
              <a:rPr lang="en-CA" sz="1400" dirty="0">
                <a:latin typeface="Times New Roman" panose="02020603050405020304" pitchFamily="18" charset="0"/>
                <a:ea typeface="Times New Roman" panose="02020603050405020304" pitchFamily="18" charset="0"/>
              </a:rPr>
              <a:t>.</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latin typeface="Times New Roman" panose="02020603050405020304" pitchFamily="18" charset="0"/>
                <a:ea typeface="Times New Roman" panose="02020603050405020304" pitchFamily="18" charset="0"/>
              </a:rPr>
              <a:t>b) Replace the </a:t>
            </a:r>
            <a:r>
              <a:rPr lang="en-CA" sz="1400" dirty="0" err="1">
                <a:latin typeface="Times New Roman" panose="02020603050405020304" pitchFamily="18" charset="0"/>
                <a:ea typeface="Times New Roman" panose="02020603050405020304" pitchFamily="18" charset="0"/>
              </a:rPr>
              <a:t>IFRNet</a:t>
            </a:r>
            <a:r>
              <a:rPr lang="en-CA" sz="1400" dirty="0">
                <a:latin typeface="Times New Roman" panose="02020603050405020304" pitchFamily="18" charset="0"/>
                <a:ea typeface="Times New Roman" panose="02020603050405020304" pitchFamily="18" charset="0"/>
              </a:rPr>
              <a:t> module with the small </a:t>
            </a:r>
            <a:r>
              <a:rPr lang="en-CA" sz="1400" dirty="0" err="1">
                <a:latin typeface="Times New Roman" panose="02020603050405020304" pitchFamily="18" charset="0"/>
                <a:ea typeface="Times New Roman" panose="02020603050405020304" pitchFamily="18" charset="0"/>
              </a:rPr>
              <a:t>IFRNet</a:t>
            </a:r>
            <a:r>
              <a:rPr lang="en-CA" sz="1400" dirty="0">
                <a:latin typeface="Times New Roman" panose="02020603050405020304" pitchFamily="18" charset="0"/>
                <a:ea typeface="Times New Roman" panose="02020603050405020304" pitchFamily="18" charset="0"/>
              </a:rPr>
              <a:t> module</a:t>
            </a:r>
            <a:endParaRPr lang="en-US" sz="1400" dirty="0">
              <a:latin typeface="Times New Roman" panose="02020603050405020304" pitchFamily="18" charset="0"/>
              <a:ea typeface="Times New Roman" panose="02020603050405020304" pitchFamily="18" charset="0"/>
            </a:endParaRPr>
          </a:p>
          <a:p>
            <a:r>
              <a:rPr lang="en-CA" sz="1400" dirty="0">
                <a:latin typeface="Times New Roman" panose="02020603050405020304" pitchFamily="18" charset="0"/>
                <a:ea typeface="DengXian"/>
              </a:rPr>
              <a:t>c) Implement the float32 SADL inference process</a:t>
            </a:r>
            <a:endParaRPr lang="en-US" sz="1400" dirty="0"/>
          </a:p>
        </p:txBody>
      </p:sp>
      <p:graphicFrame>
        <p:nvGraphicFramePr>
          <p:cNvPr id="9" name="Table 8"/>
          <p:cNvGraphicFramePr>
            <a:graphicFrameLocks noGrp="1"/>
          </p:cNvGraphicFramePr>
          <p:nvPr>
            <p:extLst>
              <p:ext uri="{D42A27DB-BD31-4B8C-83A1-F6EECF244321}">
                <p14:modId xmlns:p14="http://schemas.microsoft.com/office/powerpoint/2010/main" val="340190912"/>
              </p:ext>
            </p:extLst>
          </p:nvPr>
        </p:nvGraphicFramePr>
        <p:xfrm>
          <a:off x="6838405" y="4649547"/>
          <a:ext cx="5276757" cy="1922145"/>
        </p:xfrm>
        <a:graphic>
          <a:graphicData uri="http://schemas.openxmlformats.org/drawingml/2006/table">
            <a:tbl>
              <a:tblPr firstRow="1" firstCol="1" bandRow="1">
                <a:tableStyleId>{5C22544A-7EE6-4342-B048-85BDC9FD1C3A}</a:tableStyleId>
              </a:tblPr>
              <a:tblGrid>
                <a:gridCol w="609353">
                  <a:extLst>
                    <a:ext uri="{9D8B030D-6E8A-4147-A177-3AD203B41FA5}">
                      <a16:colId xmlns="" xmlns:a16="http://schemas.microsoft.com/office/drawing/2014/main" val="20000"/>
                    </a:ext>
                  </a:extLst>
                </a:gridCol>
                <a:gridCol w="554543">
                  <a:extLst>
                    <a:ext uri="{9D8B030D-6E8A-4147-A177-3AD203B41FA5}">
                      <a16:colId xmlns="" xmlns:a16="http://schemas.microsoft.com/office/drawing/2014/main" val="20001"/>
                    </a:ext>
                  </a:extLst>
                </a:gridCol>
                <a:gridCol w="554543">
                  <a:extLst>
                    <a:ext uri="{9D8B030D-6E8A-4147-A177-3AD203B41FA5}">
                      <a16:colId xmlns="" xmlns:a16="http://schemas.microsoft.com/office/drawing/2014/main" val="20002"/>
                    </a:ext>
                  </a:extLst>
                </a:gridCol>
                <a:gridCol w="554543">
                  <a:extLst>
                    <a:ext uri="{9D8B030D-6E8A-4147-A177-3AD203B41FA5}">
                      <a16:colId xmlns="" xmlns:a16="http://schemas.microsoft.com/office/drawing/2014/main" val="20003"/>
                    </a:ext>
                  </a:extLst>
                </a:gridCol>
                <a:gridCol w="554543">
                  <a:extLst>
                    <a:ext uri="{9D8B030D-6E8A-4147-A177-3AD203B41FA5}">
                      <a16:colId xmlns="" xmlns:a16="http://schemas.microsoft.com/office/drawing/2014/main" val="20004"/>
                    </a:ext>
                  </a:extLst>
                </a:gridCol>
                <a:gridCol w="554543">
                  <a:extLst>
                    <a:ext uri="{9D8B030D-6E8A-4147-A177-3AD203B41FA5}">
                      <a16:colId xmlns="" xmlns:a16="http://schemas.microsoft.com/office/drawing/2014/main" val="20005"/>
                    </a:ext>
                  </a:extLst>
                </a:gridCol>
                <a:gridCol w="554543">
                  <a:extLst>
                    <a:ext uri="{9D8B030D-6E8A-4147-A177-3AD203B41FA5}">
                      <a16:colId xmlns="" xmlns:a16="http://schemas.microsoft.com/office/drawing/2014/main" val="20006"/>
                    </a:ext>
                  </a:extLst>
                </a:gridCol>
                <a:gridCol w="537418">
                  <a:extLst>
                    <a:ext uri="{9D8B030D-6E8A-4147-A177-3AD203B41FA5}">
                      <a16:colId xmlns="" xmlns:a16="http://schemas.microsoft.com/office/drawing/2014/main" val="20007"/>
                    </a:ext>
                  </a:extLst>
                </a:gridCol>
                <a:gridCol w="802728">
                  <a:extLst>
                    <a:ext uri="{9D8B030D-6E8A-4147-A177-3AD203B41FA5}">
                      <a16:colId xmlns="" xmlns:a16="http://schemas.microsoft.com/office/drawing/2014/main" val="20008"/>
                    </a:ext>
                  </a:extLst>
                </a:gridCol>
              </a:tblGrid>
              <a:tr h="179705">
                <a:tc rowSpan="3">
                  <a:txBody>
                    <a:bodyPr/>
                    <a:lstStyle/>
                    <a:p>
                      <a:endParaRPr lang="en-US" sz="1000" dirty="0">
                        <a:effectLst/>
                        <a:latin typeface="Times New Roman" panose="02020603050405020304" pitchFamily="18" charset="0"/>
                      </a:endParaRPr>
                    </a:p>
                  </a:txBody>
                  <a:tcPr marL="68580" marR="68580" marT="0" marB="0" anchor="ctr"/>
                </a:tc>
                <a:tc gridSpan="8">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effectLst/>
                          <a:latin typeface="Times New Roman" panose="02020603050405020304" pitchFamily="18" charset="0"/>
                        </a:rPr>
                        <a:t>986 </a:t>
                      </a:r>
                      <a:r>
                        <a:rPr lang="en-US" sz="1000" dirty="0" err="1">
                          <a:effectLst/>
                          <a:latin typeface="Times New Roman" panose="02020603050405020304" pitchFamily="18" charset="0"/>
                        </a:rPr>
                        <a:t>kMAC</a:t>
                      </a:r>
                      <a:r>
                        <a:rPr lang="en-US" sz="1000" dirty="0">
                          <a:effectLst/>
                          <a:latin typeface="Times New Roman" panose="02020603050405020304" pitchFamily="18" charset="0"/>
                        </a:rPr>
                        <a:t>/</a:t>
                      </a:r>
                      <a:r>
                        <a:rPr lang="en-US" sz="1000" dirty="0" err="1">
                          <a:effectLst/>
                          <a:latin typeface="Times New Roman" panose="02020603050405020304" pitchFamily="18" charset="0"/>
                        </a:rPr>
                        <a:t>pxl</a:t>
                      </a:r>
                      <a:r>
                        <a:rPr lang="en-US" sz="1000" dirty="0">
                          <a:effectLst/>
                          <a:latin typeface="Times New Roman" panose="02020603050405020304" pitchFamily="18" charset="0"/>
                        </a:rPr>
                        <a:t>; 19.3 M parameters</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79705">
                <a:tc vMerge="1">
                  <a:txBody>
                    <a:bodyPr/>
                    <a:lstStyle/>
                    <a:p>
                      <a:endParaRPr lang="en-US"/>
                    </a:p>
                  </a:txBody>
                  <a:tcPr/>
                </a:tc>
                <a:tc gridSpan="8">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BD-rate Over VTM-11.0_nnvc-4.0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179705">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Y-PSNR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U-PSNR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V-PSNR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Y-MSIM</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U-MSIM</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V-MSIM</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EncT</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DecT CPU</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2"/>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A1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-3.7%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-8.0%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-8.1%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-4.1%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-9.4%</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-9.0%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157%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65726%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A2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-5.4%</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-11.7%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-9.4%</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-6.2%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-11.5%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-9.2%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147%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60992%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4"/>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B</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-4.1%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-10.3%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-9.8%</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-4.7%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-11.2%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-10.8%</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159%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79960%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5"/>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C</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-5.7%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-13.4%</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-13.6%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-7.3%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-13.5%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-14.3%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123%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47989%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6"/>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E</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000">
                        <a:effectLst/>
                        <a:latin typeface="Times New Roman" panose="02020603050405020304" pitchFamily="18" charset="0"/>
                      </a:endParaRPr>
                    </a:p>
                  </a:txBody>
                  <a:tcPr marL="68580" marR="68580" marT="0" marB="0" anchor="ctr"/>
                </a:tc>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000">
                        <a:effectLst/>
                        <a:latin typeface="Times New Roman" panose="02020603050405020304" pitchFamily="18" charset="0"/>
                      </a:endParaRPr>
                    </a:p>
                  </a:txBody>
                  <a:tcPr marL="68580" marR="68580" marT="0" marB="0" anchor="ctr"/>
                </a:tc>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000">
                        <a:effectLst/>
                        <a:latin typeface="Times New Roman" panose="02020603050405020304" pitchFamily="18" charset="0"/>
                      </a:endParaRPr>
                    </a:p>
                  </a:txBody>
                  <a:tcPr marL="68580" marR="68580" marT="0" marB="0" anchor="ctr"/>
                </a:tc>
                <a:tc>
                  <a:txBody>
                    <a:bodyPr/>
                    <a:lstStyle/>
                    <a:p>
                      <a:endParaRPr lang="en-US" sz="1000">
                        <a:effectLst/>
                        <a:latin typeface="Times New Roman" panose="02020603050405020304" pitchFamily="18" charset="0"/>
                      </a:endParaRPr>
                    </a:p>
                  </a:txBody>
                  <a:tcPr marL="68580" marR="68580" marT="0" marB="0" anchor="ctr"/>
                </a:tc>
                <a:extLst>
                  <a:ext uri="{0D108BD9-81ED-4DB2-BD59-A6C34878D82A}">
                    <a16:rowId xmlns="" xmlns:a16="http://schemas.microsoft.com/office/drawing/2014/main" val="10007"/>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Overall</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-4.7%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-11.0%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-5.6%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-11.5%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-11.0%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146%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63562%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8"/>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D</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-7.2%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-14.2%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-15.6%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-6.8%</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-14.8%</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-15.2%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113%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effectLst/>
                        </a:rPr>
                        <a:t>32008%</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9"/>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155934023"/>
              </p:ext>
            </p:extLst>
          </p:nvPr>
        </p:nvGraphicFramePr>
        <p:xfrm>
          <a:off x="6731726" y="1812028"/>
          <a:ext cx="5276757" cy="1922145"/>
        </p:xfrm>
        <a:graphic>
          <a:graphicData uri="http://schemas.openxmlformats.org/drawingml/2006/table">
            <a:tbl>
              <a:tblPr firstRow="1" firstCol="1" bandRow="1">
                <a:tableStyleId>{5C22544A-7EE6-4342-B048-85BDC9FD1C3A}</a:tableStyleId>
              </a:tblPr>
              <a:tblGrid>
                <a:gridCol w="609353">
                  <a:extLst>
                    <a:ext uri="{9D8B030D-6E8A-4147-A177-3AD203B41FA5}">
                      <a16:colId xmlns="" xmlns:a16="http://schemas.microsoft.com/office/drawing/2014/main" val="20000"/>
                    </a:ext>
                  </a:extLst>
                </a:gridCol>
                <a:gridCol w="554543">
                  <a:extLst>
                    <a:ext uri="{9D8B030D-6E8A-4147-A177-3AD203B41FA5}">
                      <a16:colId xmlns="" xmlns:a16="http://schemas.microsoft.com/office/drawing/2014/main" val="20001"/>
                    </a:ext>
                  </a:extLst>
                </a:gridCol>
                <a:gridCol w="554543">
                  <a:extLst>
                    <a:ext uri="{9D8B030D-6E8A-4147-A177-3AD203B41FA5}">
                      <a16:colId xmlns="" xmlns:a16="http://schemas.microsoft.com/office/drawing/2014/main" val="20002"/>
                    </a:ext>
                  </a:extLst>
                </a:gridCol>
                <a:gridCol w="554543">
                  <a:extLst>
                    <a:ext uri="{9D8B030D-6E8A-4147-A177-3AD203B41FA5}">
                      <a16:colId xmlns="" xmlns:a16="http://schemas.microsoft.com/office/drawing/2014/main" val="20003"/>
                    </a:ext>
                  </a:extLst>
                </a:gridCol>
                <a:gridCol w="554543">
                  <a:extLst>
                    <a:ext uri="{9D8B030D-6E8A-4147-A177-3AD203B41FA5}">
                      <a16:colId xmlns="" xmlns:a16="http://schemas.microsoft.com/office/drawing/2014/main" val="20004"/>
                    </a:ext>
                  </a:extLst>
                </a:gridCol>
                <a:gridCol w="554543">
                  <a:extLst>
                    <a:ext uri="{9D8B030D-6E8A-4147-A177-3AD203B41FA5}">
                      <a16:colId xmlns="" xmlns:a16="http://schemas.microsoft.com/office/drawing/2014/main" val="20005"/>
                    </a:ext>
                  </a:extLst>
                </a:gridCol>
                <a:gridCol w="554543">
                  <a:extLst>
                    <a:ext uri="{9D8B030D-6E8A-4147-A177-3AD203B41FA5}">
                      <a16:colId xmlns="" xmlns:a16="http://schemas.microsoft.com/office/drawing/2014/main" val="20006"/>
                    </a:ext>
                  </a:extLst>
                </a:gridCol>
                <a:gridCol w="572252">
                  <a:extLst>
                    <a:ext uri="{9D8B030D-6E8A-4147-A177-3AD203B41FA5}">
                      <a16:colId xmlns="" xmlns:a16="http://schemas.microsoft.com/office/drawing/2014/main" val="20007"/>
                    </a:ext>
                  </a:extLst>
                </a:gridCol>
                <a:gridCol w="767894">
                  <a:extLst>
                    <a:ext uri="{9D8B030D-6E8A-4147-A177-3AD203B41FA5}">
                      <a16:colId xmlns="" xmlns:a16="http://schemas.microsoft.com/office/drawing/2014/main" val="20008"/>
                    </a:ext>
                  </a:extLst>
                </a:gridCol>
              </a:tblGrid>
              <a:tr h="179705">
                <a:tc rowSpan="3">
                  <a:txBody>
                    <a:bodyPr/>
                    <a:lstStyle/>
                    <a:p>
                      <a:endParaRPr lang="en-US" sz="1000" dirty="0">
                        <a:effectLst/>
                        <a:latin typeface="Times New Roman" panose="02020603050405020304" pitchFamily="18" charset="0"/>
                      </a:endParaRPr>
                    </a:p>
                  </a:txBody>
                  <a:tcPr marL="68580" marR="68580" marT="0" marB="0" anchor="ctr"/>
                </a:tc>
                <a:tc gridSpan="8">
                  <a:txBody>
                    <a:bodyPr/>
                    <a:lstStyle/>
                    <a:p>
                      <a:pPr algn="ctr"/>
                      <a:r>
                        <a:rPr lang="en-US" sz="1000" dirty="0">
                          <a:effectLst/>
                          <a:latin typeface="Times New Roman" panose="02020603050405020304" pitchFamily="18" charset="0"/>
                        </a:rPr>
                        <a:t>504 </a:t>
                      </a:r>
                      <a:r>
                        <a:rPr lang="en-US" sz="1000" dirty="0" err="1">
                          <a:effectLst/>
                          <a:latin typeface="Times New Roman" panose="02020603050405020304" pitchFamily="18" charset="0"/>
                        </a:rPr>
                        <a:t>kMAC</a:t>
                      </a:r>
                      <a:r>
                        <a:rPr lang="en-US" sz="1000" dirty="0">
                          <a:effectLst/>
                          <a:latin typeface="Times New Roman" panose="02020603050405020304" pitchFamily="18" charset="0"/>
                        </a:rPr>
                        <a:t>/</a:t>
                      </a:r>
                      <a:r>
                        <a:rPr lang="en-US" sz="1000" dirty="0" err="1">
                          <a:effectLst/>
                          <a:latin typeface="Times New Roman" panose="02020603050405020304" pitchFamily="18" charset="0"/>
                        </a:rPr>
                        <a:t>pxl</a:t>
                      </a:r>
                      <a:r>
                        <a:rPr lang="en-US" sz="1000" dirty="0">
                          <a:effectLst/>
                          <a:latin typeface="Times New Roman" panose="02020603050405020304" pitchFamily="18" charset="0"/>
                        </a:rPr>
                        <a:t>; 14.9 M parameters</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79705">
                <a:tc vMerge="1">
                  <a:txBody>
                    <a:bodyPr/>
                    <a:lstStyle/>
                    <a:p>
                      <a:endParaRPr lang="en-US"/>
                    </a:p>
                  </a:txBody>
                  <a:tcPr/>
                </a:tc>
                <a:tc gridSpan="8">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BD-rate Over VTM-11.0_nnvc-4.0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179705">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Y-PSNR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U-PSNR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V-PSNR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Y-MSIM</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U-MSIM</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V-MSIM</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EncT</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DecT CPU</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2"/>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A1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A2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4"/>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B</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-3.2%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-7.3%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-6.6%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-3.9%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-9.3%</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-8.4%</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700%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1030222%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5"/>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C</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-4.5%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-7.0%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-7.2%</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-6.0%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-9.7%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-10.0%</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solidFill>
                            <a:srgbClr val="000000"/>
                          </a:solidFill>
                          <a:effectLst/>
                          <a:latin typeface="Times New Roman" panose="02020603050405020304" pitchFamily="18" charset="0"/>
                          <a:ea typeface="SimSun" panose="02010600030101010101" pitchFamily="2" charset="-122"/>
                        </a:rPr>
                        <a:t>441%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761956%</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6"/>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E</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7"/>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Overall</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solidFill>
                            <a:srgbClr val="000000"/>
                          </a:solidFill>
                          <a:effectLst/>
                          <a:latin typeface="Times New Roman" panose="02020603050405020304" pitchFamily="18" charset="0"/>
                          <a:ea typeface="SimSun" panose="02010600030101010101" pitchFamily="2" charset="-122"/>
                        </a:rPr>
                        <a:t> </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8"/>
                  </a:ext>
                </a:extLst>
              </a:tr>
              <a:tr h="17970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Class D</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-5.5%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-5.9%</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-6.5%</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-5.7%</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-10.4%</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-10.1%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solidFill>
                            <a:srgbClr val="000000"/>
                          </a:solidFill>
                          <a:effectLst/>
                          <a:latin typeface="Times New Roman" panose="02020603050405020304" pitchFamily="18" charset="0"/>
                          <a:ea typeface="SimSun" panose="02010600030101010101" pitchFamily="2" charset="-122"/>
                        </a:rPr>
                        <a:t>751%</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solidFill>
                            <a:srgbClr val="000000"/>
                          </a:solidFill>
                          <a:effectLst/>
                          <a:latin typeface="Times New Roman" panose="02020603050405020304" pitchFamily="18" charset="0"/>
                          <a:ea typeface="SimSun" panose="02010600030101010101" pitchFamily="2" charset="-122"/>
                        </a:rPr>
                        <a:t>1300136%</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 xmlns:a16="http://schemas.microsoft.com/office/drawing/2014/main" val="10009"/>
                  </a:ext>
                </a:extLst>
              </a:tr>
            </a:tbl>
          </a:graphicData>
        </a:graphic>
      </p:graphicFrame>
      <p:sp>
        <p:nvSpPr>
          <p:cNvPr id="11" name="TextBox 10"/>
          <p:cNvSpPr txBox="1"/>
          <p:nvPr/>
        </p:nvSpPr>
        <p:spPr>
          <a:xfrm>
            <a:off x="6986724" y="1506022"/>
            <a:ext cx="751231" cy="369332"/>
          </a:xfrm>
          <a:prstGeom prst="rect">
            <a:avLst/>
          </a:prstGeom>
          <a:noFill/>
        </p:spPr>
        <p:txBody>
          <a:bodyPr wrap="none" rtlCol="0">
            <a:spAutoFit/>
          </a:bodyPr>
          <a:lstStyle/>
          <a:p>
            <a:r>
              <a:rPr lang="en-US" u="sng" dirty="0"/>
              <a:t>NOW:</a:t>
            </a:r>
          </a:p>
        </p:txBody>
      </p:sp>
      <p:sp>
        <p:nvSpPr>
          <p:cNvPr id="12" name="TextBox 11"/>
          <p:cNvSpPr txBox="1"/>
          <p:nvPr/>
        </p:nvSpPr>
        <p:spPr>
          <a:xfrm>
            <a:off x="6986723" y="4298757"/>
            <a:ext cx="977704" cy="369332"/>
          </a:xfrm>
          <a:prstGeom prst="rect">
            <a:avLst/>
          </a:prstGeom>
          <a:noFill/>
        </p:spPr>
        <p:txBody>
          <a:bodyPr wrap="none" rtlCol="0">
            <a:spAutoFit/>
          </a:bodyPr>
          <a:lstStyle/>
          <a:p>
            <a:r>
              <a:rPr lang="en-US" u="sng" dirty="0"/>
              <a:t>BEFORE:</a:t>
            </a:r>
          </a:p>
        </p:txBody>
      </p:sp>
      <p:sp>
        <p:nvSpPr>
          <p:cNvPr id="13" name="Rectangle 12"/>
          <p:cNvSpPr/>
          <p:nvPr/>
        </p:nvSpPr>
        <p:spPr>
          <a:xfrm>
            <a:off x="1234473" y="6581015"/>
            <a:ext cx="9873793" cy="276999"/>
          </a:xfrm>
          <a:prstGeom prst="rect">
            <a:avLst/>
          </a:prstGeom>
        </p:spPr>
        <p:txBody>
          <a:bodyPr wrap="square">
            <a:sp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highlight>
                  <a:srgbClr val="FFFF00"/>
                </a:highlight>
                <a:latin typeface="Times New Roman" panose="02020603050405020304" pitchFamily="18" charset="0"/>
                <a:ea typeface="DengXian"/>
              </a:rPr>
              <a:t>Suggestion</a:t>
            </a:r>
            <a:r>
              <a:rPr lang="en-CA" sz="1200" dirty="0">
                <a:latin typeface="Times New Roman" panose="02020603050405020304" pitchFamily="18" charset="0"/>
                <a:ea typeface="DengXian"/>
              </a:rPr>
              <a:t>: get opinion of cross-checker.</a:t>
            </a:r>
            <a:endParaRPr lang="en-US" sz="1200" dirty="0">
              <a:effectLst/>
              <a:latin typeface="Times New Roman" panose="02020603050405020304" pitchFamily="18" charset="0"/>
              <a:ea typeface="DengXian"/>
            </a:endParaRPr>
          </a:p>
        </p:txBody>
      </p:sp>
    </p:spTree>
    <p:extLst>
      <p:ext uri="{BB962C8B-B14F-4D97-AF65-F5344CB8AC3E}">
        <p14:creationId xmlns:p14="http://schemas.microsoft.com/office/powerpoint/2010/main" val="22929411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NN-Inter</a:t>
            </a:r>
            <a:endParaRPr lang="en-US" dirty="0"/>
          </a:p>
        </p:txBody>
      </p:sp>
      <p:sp>
        <p:nvSpPr>
          <p:cNvPr id="5" name="Text Placeholder 4"/>
          <p:cNvSpPr>
            <a:spLocks noGrp="1"/>
          </p:cNvSpPr>
          <p:nvPr>
            <p:ph type="body" idx="1"/>
          </p:nvPr>
        </p:nvSpPr>
        <p:spPr/>
        <p:txBody>
          <a:bodyPr/>
          <a:lstStyle/>
          <a:p>
            <a:r>
              <a:rPr lang="en-US" dirty="0" smtClean="0"/>
              <a:t>EE1-6.x</a:t>
            </a:r>
            <a:endParaRPr lang="en-US" dirty="0"/>
          </a:p>
        </p:txBody>
      </p:sp>
    </p:spTree>
    <p:extLst>
      <p:ext uri="{BB962C8B-B14F-4D97-AF65-F5344CB8AC3E}">
        <p14:creationId xmlns:p14="http://schemas.microsoft.com/office/powerpoint/2010/main" val="25197016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EE1 tests: plan and submitted documents</a:t>
            </a:r>
          </a:p>
        </p:txBody>
      </p:sp>
      <p:graphicFrame>
        <p:nvGraphicFramePr>
          <p:cNvPr id="4" name="Table 3"/>
          <p:cNvGraphicFramePr>
            <a:graphicFrameLocks noGrp="1"/>
          </p:cNvGraphicFramePr>
          <p:nvPr>
            <p:extLst>
              <p:ext uri="{D42A27DB-BD31-4B8C-83A1-F6EECF244321}">
                <p14:modId xmlns:p14="http://schemas.microsoft.com/office/powerpoint/2010/main" val="3843645085"/>
              </p:ext>
            </p:extLst>
          </p:nvPr>
        </p:nvGraphicFramePr>
        <p:xfrm>
          <a:off x="353827" y="1771141"/>
          <a:ext cx="10899824" cy="4111713"/>
        </p:xfrm>
        <a:graphic>
          <a:graphicData uri="http://schemas.openxmlformats.org/drawingml/2006/table">
            <a:tbl>
              <a:tblPr firstRow="1" firstCol="1" bandRow="1">
                <a:tableStyleId>{5C22544A-7EE6-4342-B048-85BDC9FD1C3A}</a:tableStyleId>
              </a:tblPr>
              <a:tblGrid>
                <a:gridCol w="872199">
                  <a:extLst>
                    <a:ext uri="{9D8B030D-6E8A-4147-A177-3AD203B41FA5}">
                      <a16:colId xmlns="" xmlns:a16="http://schemas.microsoft.com/office/drawing/2014/main" val="20000"/>
                    </a:ext>
                  </a:extLst>
                </a:gridCol>
                <a:gridCol w="1675120">
                  <a:extLst>
                    <a:ext uri="{9D8B030D-6E8A-4147-A177-3AD203B41FA5}">
                      <a16:colId xmlns="" xmlns:a16="http://schemas.microsoft.com/office/drawing/2014/main" val="20001"/>
                    </a:ext>
                  </a:extLst>
                </a:gridCol>
                <a:gridCol w="1356261">
                  <a:extLst>
                    <a:ext uri="{9D8B030D-6E8A-4147-A177-3AD203B41FA5}">
                      <a16:colId xmlns="" xmlns:a16="http://schemas.microsoft.com/office/drawing/2014/main" val="20002"/>
                    </a:ext>
                  </a:extLst>
                </a:gridCol>
                <a:gridCol w="1656468">
                  <a:extLst>
                    <a:ext uri="{9D8B030D-6E8A-4147-A177-3AD203B41FA5}">
                      <a16:colId xmlns="" xmlns:a16="http://schemas.microsoft.com/office/drawing/2014/main" val="20003"/>
                    </a:ext>
                  </a:extLst>
                </a:gridCol>
                <a:gridCol w="1420210">
                  <a:extLst>
                    <a:ext uri="{9D8B030D-6E8A-4147-A177-3AD203B41FA5}">
                      <a16:colId xmlns="" xmlns:a16="http://schemas.microsoft.com/office/drawing/2014/main" val="20004"/>
                    </a:ext>
                  </a:extLst>
                </a:gridCol>
                <a:gridCol w="1306522">
                  <a:extLst>
                    <a:ext uri="{9D8B030D-6E8A-4147-A177-3AD203B41FA5}">
                      <a16:colId xmlns="" xmlns:a16="http://schemas.microsoft.com/office/drawing/2014/main" val="20005"/>
                    </a:ext>
                  </a:extLst>
                </a:gridCol>
                <a:gridCol w="1306522">
                  <a:extLst>
                    <a:ext uri="{9D8B030D-6E8A-4147-A177-3AD203B41FA5}">
                      <a16:colId xmlns="" xmlns:a16="http://schemas.microsoft.com/office/drawing/2014/main" val="20006"/>
                    </a:ext>
                  </a:extLst>
                </a:gridCol>
                <a:gridCol w="1306522">
                  <a:extLst>
                    <a:ext uri="{9D8B030D-6E8A-4147-A177-3AD203B41FA5}">
                      <a16:colId xmlns="" xmlns:a16="http://schemas.microsoft.com/office/drawing/2014/main" val="20007"/>
                    </a:ext>
                  </a:extLst>
                </a:gridCol>
              </a:tblGrid>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Architecture</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Training</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Usage in a codec</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Tester/Trainer</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Cross-check</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Times New Roman" panose="02020603050405020304" pitchFamily="18" charset="0"/>
                          <a:ea typeface="SimSun" panose="02010600030101010101" pitchFamily="2" charset="-122"/>
                        </a:rPr>
                        <a:t>Proposal Doc</a:t>
                      </a: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Times New Roman" panose="02020603050405020304" pitchFamily="18" charset="0"/>
                          <a:ea typeface="SimSun" panose="02010600030101010101" pitchFamily="2" charset="-122"/>
                        </a:rPr>
                        <a:t>Cross-check Doc</a:t>
                      </a:r>
                    </a:p>
                  </a:txBody>
                  <a:tcPr marL="68580" marR="68580" marT="0" marB="0"/>
                </a:tc>
                <a:extLst>
                  <a:ext uri="{0D108BD9-81ED-4DB2-BD59-A6C34878D82A}">
                    <a16:rowId xmlns="" xmlns:a16="http://schemas.microsoft.com/office/drawing/2014/main" val="10000"/>
                  </a:ext>
                </a:extLst>
              </a:tr>
              <a:tr h="196996">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EE1-0</a:t>
                      </a:r>
                      <a:endParaRPr lang="en-US" sz="1100">
                        <a:effectLst/>
                        <a:latin typeface="Times New Roman" panose="02020603050405020304" pitchFamily="18" charset="0"/>
                        <a:ea typeface="SimSun" panose="02010600030101010101" pitchFamily="2" charset="-122"/>
                      </a:endParaRPr>
                    </a:p>
                  </a:txBody>
                  <a:tcPr marL="68580" marR="68580" marT="0" marB="0"/>
                </a:tc>
                <a:tc gridSpan="3">
                  <a:txBody>
                    <a:bodyPr/>
                    <a:lstStyle/>
                    <a:p>
                      <a:pPr marL="0" marR="0" algn="ctr"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Unified filter (UF) as in </a:t>
                      </a:r>
                      <a:r>
                        <a:rPr lang="en-US" sz="1100" u="sng" dirty="0">
                          <a:effectLst/>
                          <a:hlinkClick r:id="rId2"/>
                        </a:rPr>
                        <a:t>JVET-AD0380</a:t>
                      </a:r>
                      <a:endParaRPr lang="en-US" sz="11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en-US"/>
                    </a:p>
                  </a:txBody>
                  <a:tcPr/>
                </a:tc>
                <a:tc hMerge="1">
                  <a:txBody>
                    <a:bodyPr/>
                    <a:lstStyle/>
                    <a:p>
                      <a:endParaRPr lang="en-US"/>
                    </a:p>
                  </a:txBody>
                  <a:tcPr/>
                </a:tc>
                <a:tc gridSpan="2">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err="1">
                          <a:effectLst/>
                        </a:rPr>
                        <a:t>Bytedance</a:t>
                      </a:r>
                      <a:r>
                        <a:rPr lang="en-CA" sz="1000" dirty="0">
                          <a:effectLst/>
                        </a:rPr>
                        <a:t>, Nokia, Qualcomm </a:t>
                      </a:r>
                      <a:r>
                        <a:rPr lang="en-CA" sz="1000" dirty="0" err="1">
                          <a:effectLst/>
                        </a:rPr>
                        <a:t>Tencent</a:t>
                      </a:r>
                      <a:r>
                        <a:rPr lang="en-CA" sz="1000" dirty="0">
                          <a:effectLst/>
                        </a:rPr>
                        <a:t>, OPPO</a:t>
                      </a:r>
                      <a:endParaRPr lang="en-US" sz="11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3"/>
                        </a:rPr>
                        <a:t>JVET-AE0191</a:t>
                      </a: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1"/>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EE1-1.1*</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Separate Y and UV</a:t>
                      </a:r>
                      <a:endParaRPr lang="en-US" sz="1100" dirty="0">
                        <a:effectLst/>
                        <a:latin typeface="Times New Roman" panose="02020603050405020304" pitchFamily="18" charset="0"/>
                        <a:ea typeface="SimSun" panose="02010600030101010101" pitchFamily="2" charset="-122"/>
                      </a:endParaRPr>
                    </a:p>
                  </a:txBody>
                  <a:tcPr marL="68580" marR="68580" marT="0" marB="0"/>
                </a:tc>
                <a:tc rowSpan="2" gridSpan="2">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u="none" strike="noStrike" dirty="0">
                          <a:effectLst/>
                        </a:rPr>
                        <a:t> </a:t>
                      </a:r>
                      <a:endParaRPr lang="en-US" sz="1100" dirty="0">
                        <a:effectLst/>
                      </a:endParaRPr>
                    </a:p>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CA" sz="1200" dirty="0">
                          <a:effectLst/>
                        </a:rPr>
                        <a:t>Aligned to </a:t>
                      </a:r>
                      <a:r>
                        <a:rPr lang="en-US" sz="1200" u="sng" dirty="0">
                          <a:effectLst/>
                          <a:hlinkClick r:id="rId2"/>
                        </a:rPr>
                        <a:t>JVET-AD0380</a:t>
                      </a:r>
                      <a:endParaRPr lang="en-US" sz="1200" dirty="0">
                        <a:effectLst/>
                      </a:endParaRPr>
                    </a:p>
                  </a:txBody>
                  <a:tcPr marL="68580" marR="68580" marT="0" marB="0"/>
                </a:tc>
                <a:tc rowSpan="2" h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err="1">
                          <a:effectLst/>
                        </a:rPr>
                        <a:t>Bytedance</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training +test</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2"/>
                  </a:ext>
                </a:extLst>
              </a:tr>
              <a:tr h="16764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EE1-1.2</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Decomposed CONV</a:t>
                      </a:r>
                      <a:endParaRPr lang="en-US" sz="1100" dirty="0">
                        <a:effectLst/>
                        <a:latin typeface="Times New Roman" panose="02020603050405020304" pitchFamily="18" charset="0"/>
                        <a:ea typeface="SimSun" panose="02010600030101010101" pitchFamily="2" charset="-122"/>
                      </a:endParaRPr>
                    </a:p>
                  </a:txBody>
                  <a:tcPr marL="68580" marR="68580" marT="0" marB="0"/>
                </a:tc>
                <a:tc gridSpan="2" vMerge="1">
                  <a:txBody>
                    <a:bodyPr/>
                    <a:lstStyle/>
                    <a:p>
                      <a:endParaRPr lang="en-US"/>
                    </a:p>
                  </a:txBody>
                  <a:tcPr/>
                </a:tc>
                <a:tc hMerge="1" v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Qualcomm</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training +test</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4"/>
                        </a:rPr>
                        <a:t>JVET-AE0164</a:t>
                      </a: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3"/>
                  </a:ext>
                </a:extLst>
              </a:tr>
              <a:tr h="32004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EE1-1.3</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Filter “head”</a:t>
                      </a:r>
                    </a:p>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dirty="0">
                        <a:effectLst/>
                        <a:latin typeface="Times New Roman" panose="02020603050405020304" pitchFamily="18" charset="0"/>
                        <a:ea typeface="SimSun" panose="02010600030101010101" pitchFamily="2" charset="-122"/>
                      </a:endParaRPr>
                    </a:p>
                  </a:txBody>
                  <a:tcPr marL="68580" marR="68580" marT="0" marB="0"/>
                </a:tc>
                <a:tc gridSpan="2">
                  <a:txBody>
                    <a:bodyPr/>
                    <a:lstStyle/>
                    <a:p>
                      <a:endParaRPr lang="en-US" sz="1000" dirty="0"/>
                    </a:p>
                  </a:txBody>
                  <a:tcPr marL="68580" marR="68580" marT="0" marB="0"/>
                </a:tc>
                <a:tc h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Qualcomm</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4"/>
                  </a:ext>
                </a:extLst>
              </a:tr>
              <a:tr h="597132">
                <a:tc rowSpan="2">
                  <a:txBody>
                    <a:bodyPr/>
                    <a:lstStyle/>
                    <a:p>
                      <a:pPr algn="ctr"/>
                      <a:r>
                        <a:rPr lang="en-CA" sz="1000" dirty="0">
                          <a:effectLst/>
                        </a:rPr>
                        <a:t>EE1-1.4*</a:t>
                      </a:r>
                      <a:endParaRPr lang="en-US" dirty="0"/>
                    </a:p>
                  </a:txBody>
                  <a:tcPr marL="68580" marR="68580" marT="0" marB="0"/>
                </a:tc>
                <a:tc rowSpan="2">
                  <a:txBody>
                    <a:bodyPr/>
                    <a:lstStyle/>
                    <a:p>
                      <a:r>
                        <a:rPr lang="en-CA" sz="1000" u="sng" dirty="0">
                          <a:effectLst/>
                        </a:rPr>
                        <a:t>4 sub-tests</a:t>
                      </a:r>
                      <a:r>
                        <a:rPr lang="en-CA" sz="1000" dirty="0">
                          <a:effectLst/>
                        </a:rPr>
                        <a:t>: temporal filter, residual, filter “head”, back bone blocks design</a:t>
                      </a:r>
                      <a:endParaRPr lang="en-US" dirty="0"/>
                    </a:p>
                  </a:txBody>
                  <a:tcPr marL="68580" marR="68580" marT="0" marB="0"/>
                </a:tc>
                <a:tc gridSpan="2">
                  <a:txBody>
                    <a:bodyPr/>
                    <a:lstStyle/>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100" dirty="0">
                          <a:effectLst/>
                          <a:latin typeface="Times New Roman" panose="02020603050405020304" pitchFamily="18" charset="0"/>
                          <a:ea typeface="SimSun" panose="02010600030101010101" pitchFamily="2" charset="-122"/>
                        </a:rPr>
                        <a:t>Not aligned to JVET-AD0380</a:t>
                      </a:r>
                    </a:p>
                  </a:txBody>
                  <a:tcPr marL="68580" marR="68580" marT="0" marB="0"/>
                </a:tc>
                <a:tc hMerge="1">
                  <a:txBody>
                    <a:bodyPr/>
                    <a:lstStyle/>
                    <a:p>
                      <a:endParaRPr lang="en-US"/>
                    </a:p>
                  </a:txBody>
                  <a:tcPr/>
                </a:tc>
                <a:tc>
                  <a:txBody>
                    <a:bodyPr/>
                    <a:lstStyle/>
                    <a:p>
                      <a:pPr algn="ctr"/>
                      <a:r>
                        <a:rPr lang="en-CA" sz="1000" dirty="0" err="1">
                          <a:effectLst/>
                        </a:rPr>
                        <a:t>Bytedance</a:t>
                      </a:r>
                      <a:endParaRPr lang="en-US" dirty="0"/>
                    </a:p>
                  </a:txBody>
                  <a:tcPr marL="68580" marR="68580" marT="0" marB="0"/>
                </a:tc>
                <a:tc>
                  <a:txBody>
                    <a:bodyPr/>
                    <a:lstStyle/>
                    <a:p>
                      <a:r>
                        <a:rPr lang="en-CA" sz="1000">
                          <a:effectLst/>
                        </a:rPr>
                        <a:t>training +test</a:t>
                      </a:r>
                      <a:endParaRPr lang="en-US"/>
                    </a:p>
                  </a:txBody>
                  <a:tcPr marL="68580" marR="68580" marT="0" marB="0"/>
                </a:tc>
                <a:tc>
                  <a:txBody>
                    <a:bodyPr/>
                    <a:lstStyle/>
                    <a:p>
                      <a:endParaRPr lang="en-US"/>
                    </a:p>
                  </a:txBody>
                  <a:tcPr marL="68580" marR="68580" marT="0" marB="0"/>
                </a:tc>
                <a:tc>
                  <a:txBody>
                    <a:bodyPr/>
                    <a:lstStyle/>
                    <a:p>
                      <a:endParaRPr lang="en-US" dirty="0"/>
                    </a:p>
                  </a:txBody>
                  <a:tcPr marL="68580" marR="68580" marT="0" marB="0"/>
                </a:tc>
                <a:extLst>
                  <a:ext uri="{0D108BD9-81ED-4DB2-BD59-A6C34878D82A}">
                    <a16:rowId xmlns="" xmlns:a16="http://schemas.microsoft.com/office/drawing/2014/main" val="3557692864"/>
                  </a:ext>
                </a:extLst>
              </a:tr>
              <a:tr h="0">
                <a:tc vMerge="1">
                  <a:txBody>
                    <a:bodyPr/>
                    <a:lstStyle/>
                    <a:p>
                      <a:endParaRPr lang="en-US"/>
                    </a:p>
                  </a:txBody>
                  <a:tcPr/>
                </a:tc>
                <a:tc vMerge="1">
                  <a:txBody>
                    <a:bodyPr/>
                    <a:lstStyle/>
                    <a:p>
                      <a:endParaRPr lang="en-US"/>
                    </a:p>
                  </a:txBody>
                  <a:tcPr/>
                </a:tc>
                <a:tc rowSpan="2" gridSpan="2">
                  <a:txBody>
                    <a:bodyPr/>
                    <a:lstStyle/>
                    <a:p>
                      <a:pPr marL="0" marR="0" lvl="0" indent="0" algn="ctr" defTabSz="914400" rtl="0" eaLnBrk="1" fontAlgn="auto" latinLnBrk="0" hangingPunct="0">
                        <a:lnSpc>
                          <a:spcPct val="100000"/>
                        </a:lnSpc>
                        <a:spcBef>
                          <a:spcPts val="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US" sz="1100" dirty="0">
                          <a:effectLst/>
                          <a:latin typeface="Times New Roman" panose="02020603050405020304" pitchFamily="18" charset="0"/>
                          <a:ea typeface="SimSun" panose="02010600030101010101" pitchFamily="2" charset="-122"/>
                        </a:rPr>
                        <a:t> Not aligned to JVET-AD0380</a:t>
                      </a:r>
                    </a:p>
                  </a:txBody>
                  <a:tcPr marL="68580" marR="68580" marT="0" marB="0"/>
                </a:tc>
                <a:tc rowSpan="2" hMerge="1">
                  <a:txBody>
                    <a:bodyPr/>
                    <a:lstStyle/>
                    <a:p>
                      <a:endParaRPr lang="en-US"/>
                    </a:p>
                  </a:txBody>
                  <a:tcPr/>
                </a:tc>
                <a:tc rowSpan="2">
                  <a:txBody>
                    <a:bodyPr/>
                    <a:lstStyle/>
                    <a:p>
                      <a:pPr algn="ctr"/>
                      <a:r>
                        <a:rPr lang="en-CA" sz="1000" dirty="0">
                          <a:effectLst/>
                        </a:rPr>
                        <a:t>Tencent</a:t>
                      </a:r>
                      <a:endParaRPr lang="en-US" dirty="0"/>
                    </a:p>
                  </a:txBody>
                  <a:tcPr marL="68580" marR="68580" marT="0" marB="0"/>
                </a:tc>
                <a:tc rowSpan="2">
                  <a:txBody>
                    <a:bodyPr/>
                    <a:lstStyle/>
                    <a:p>
                      <a:r>
                        <a:rPr lang="en-CA" sz="1000">
                          <a:effectLst/>
                        </a:rPr>
                        <a:t>training +test</a:t>
                      </a:r>
                      <a:endParaRPr lang="en-US"/>
                    </a:p>
                  </a:txBody>
                  <a:tcPr marL="68580" marR="68580" marT="0" marB="0"/>
                </a:tc>
                <a:tc rowSpan="2">
                  <a:txBody>
                    <a:bodyPr/>
                    <a:lstStyle/>
                    <a:p>
                      <a:pPr algn="ctr"/>
                      <a:r>
                        <a:rPr lang="en-US" sz="1100" u="sng" kern="1200" dirty="0">
                          <a:solidFill>
                            <a:schemeClr val="dk1"/>
                          </a:solidFill>
                          <a:effectLst/>
                          <a:latin typeface="+mn-lt"/>
                          <a:ea typeface="+mn-ea"/>
                          <a:cs typeface="+mn-cs"/>
                          <a:hlinkClick r:id="rId5"/>
                        </a:rPr>
                        <a:t>JVET-AE0160</a:t>
                      </a:r>
                      <a:endParaRPr lang="en-US" dirty="0"/>
                    </a:p>
                  </a:txBody>
                  <a:tcPr marL="68580" marR="68580" marT="0" marB="0"/>
                </a:tc>
                <a:tc rowSpan="2">
                  <a:txBody>
                    <a:bodyPr/>
                    <a:lstStyle/>
                    <a:p>
                      <a:endParaRPr lang="en-US" dirty="0"/>
                    </a:p>
                  </a:txBody>
                  <a:tcPr marL="68580" marR="68580" marT="0" marB="0"/>
                </a:tc>
                <a:extLst>
                  <a:ext uri="{0D108BD9-81ED-4DB2-BD59-A6C34878D82A}">
                    <a16:rowId xmlns="" xmlns:a16="http://schemas.microsoft.com/office/drawing/2014/main" val="1226973879"/>
                  </a:ext>
                </a:extLst>
              </a:tr>
              <a:tr h="488025">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EE1-1.5</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u="sng">
                          <a:effectLst/>
                        </a:rPr>
                        <a:t>3 sub-tests</a:t>
                      </a:r>
                      <a:r>
                        <a:rPr lang="en-CA" sz="1000">
                          <a:effectLst/>
                        </a:rPr>
                        <a:t>: filter “head”, residual block and split network design</a:t>
                      </a:r>
                      <a:endParaRPr lang="en-US" sz="1100">
                        <a:effectLst/>
                        <a:latin typeface="Times New Roman" panose="02020603050405020304" pitchFamily="18" charset="0"/>
                        <a:ea typeface="SimSun" panose="02010600030101010101" pitchFamily="2" charset="-122"/>
                      </a:endParaRPr>
                    </a:p>
                  </a:txBody>
                  <a:tcPr marL="68580" marR="68580" marT="0" marB="0"/>
                </a:tc>
                <a:tc gridSpan="2" vMerge="1">
                  <a:txBody>
                    <a:bodyPr/>
                    <a:lstStyle/>
                    <a:p>
                      <a:endParaRPr lang="en-US"/>
                    </a:p>
                  </a:txBody>
                  <a:tcPr/>
                </a:tc>
                <a:tc hMerge="1" vMerge="1">
                  <a:txBody>
                    <a:bodyPr/>
                    <a:lstStyle/>
                    <a:p>
                      <a:endParaRPr lang="en-US"/>
                    </a:p>
                  </a:txBody>
                  <a:tcPr/>
                </a:tc>
                <a:tc vMerge="1">
                  <a:txBody>
                    <a:bodyPr/>
                    <a:lstStyle/>
                    <a:p>
                      <a:pPr marL="0" marR="0" algn="ctr"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Tencent</a:t>
                      </a:r>
                      <a:endParaRPr lang="en-US" sz="1100">
                        <a:effectLst/>
                        <a:latin typeface="Times New Roman" panose="02020603050405020304" pitchFamily="18" charset="0"/>
                        <a:ea typeface="SimSun" panose="02010600030101010101" pitchFamily="2" charset="-122"/>
                      </a:endParaRPr>
                    </a:p>
                  </a:txBody>
                  <a:tcPr marL="68580" marR="68580" marT="0" marB="0"/>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+test</a:t>
                      </a:r>
                      <a:endParaRPr lang="en-US" sz="1100" dirty="0">
                        <a:effectLst/>
                        <a:latin typeface="Times New Roman" panose="02020603050405020304" pitchFamily="18" charset="0"/>
                        <a:ea typeface="SimSun" panose="02010600030101010101" pitchFamily="2" charset="-122"/>
                      </a:endParaRPr>
                    </a:p>
                  </a:txBody>
                  <a:tcPr marL="68580" marR="68580" marT="0" marB="0"/>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5"/>
                        </a:rPr>
                        <a:t>JVET-AE0160</a:t>
                      </a:r>
                      <a:endParaRPr lang="en-US" sz="1100" u="sng" kern="1200" dirty="0">
                        <a:solidFill>
                          <a:schemeClr val="dk1"/>
                        </a:solidFill>
                        <a:effectLst/>
                        <a:latin typeface="+mn-lt"/>
                        <a:ea typeface="+mn-ea"/>
                        <a:cs typeface="+mn-cs"/>
                      </a:endParaRPr>
                    </a:p>
                  </a:txBody>
                  <a:tcPr marL="68580" marR="68580" marT="0" marB="0"/>
                </a:tc>
                <a:tc vMerge="1">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6"/>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EE1-2*</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a:effectLst/>
                          <a:hlinkClick r:id="rId2"/>
                        </a:rPr>
                        <a:t>JVET-AD0380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set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a:effectLst/>
                          <a:hlinkClick r:id="rId2"/>
                        </a:rPr>
                        <a:t>JVET-AD0380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Tencent</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7"/>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EE1-3.1*</a:t>
                      </a:r>
                      <a:endParaRPr lang="en-US" sz="1100" dirty="0">
                        <a:effectLst/>
                        <a:latin typeface="Times New Roman" panose="02020603050405020304" pitchFamily="18" charset="0"/>
                        <a:ea typeface="SimSun" panose="02010600030101010101" pitchFamily="2" charset="-122"/>
                      </a:endParaRPr>
                    </a:p>
                  </a:txBody>
                  <a:tcPr marL="68580" marR="68580" marT="0" marB="0"/>
                </a:tc>
                <a:tc rowSpan="3" gridSpan="2">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 </a:t>
                      </a:r>
                      <a:endParaRPr lang="en-US" sz="1100" dirty="0">
                        <a:effectLst/>
                      </a:endParaRPr>
                    </a:p>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u="sng" dirty="0">
                          <a:effectLst/>
                          <a:hlinkClick r:id="rId2"/>
                        </a:rPr>
                        <a:t>JVET-AD0380</a:t>
                      </a:r>
                      <a:endParaRPr lang="en-US" sz="1100" dirty="0">
                        <a:effectLst/>
                        <a:latin typeface="Times New Roman" panose="02020603050405020304" pitchFamily="18" charset="0"/>
                        <a:ea typeface="SimSun" panose="02010600030101010101" pitchFamily="2" charset="-122"/>
                      </a:endParaRPr>
                    </a:p>
                  </a:txBody>
                  <a:tcPr marL="68580" marR="68580" marT="0" marB="0"/>
                </a:tc>
                <a:tc rowSpan="3" h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flipping</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OPPO</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test only</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8"/>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EE1-3.2*</a:t>
                      </a:r>
                      <a:endParaRPr lang="en-US" sz="1100" dirty="0">
                        <a:effectLst/>
                        <a:latin typeface="Times New Roman" panose="02020603050405020304" pitchFamily="18" charset="0"/>
                        <a:ea typeface="SimSun" panose="02010600030101010101" pitchFamily="2" charset="-122"/>
                      </a:endParaRPr>
                    </a:p>
                  </a:txBody>
                  <a:tcPr marL="68580" marR="68580" marT="0" marB="0"/>
                </a:tc>
                <a:tc gridSpan="2" vMerge="1">
                  <a:txBody>
                    <a:bodyPr/>
                    <a:lstStyle/>
                    <a:p>
                      <a:endParaRPr lang="en-US"/>
                    </a:p>
                  </a:txBody>
                  <a:tcPr/>
                </a:tc>
                <a:tc hMerge="1" v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adjustment</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OPPO</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test only</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9"/>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EE1-3.3*</a:t>
                      </a:r>
                      <a:endParaRPr lang="en-US" sz="1100" dirty="0">
                        <a:effectLst/>
                        <a:latin typeface="Times New Roman" panose="02020603050405020304" pitchFamily="18" charset="0"/>
                        <a:ea typeface="SimSun" panose="02010600030101010101" pitchFamily="2" charset="-122"/>
                      </a:endParaRPr>
                    </a:p>
                  </a:txBody>
                  <a:tcPr marL="68580" marR="68580" marT="0" marB="0"/>
                </a:tc>
                <a:tc gridSpan="2" vMerge="1">
                  <a:txBody>
                    <a:bodyPr/>
                    <a:lstStyle/>
                    <a:p>
                      <a:endParaRPr lang="en-US"/>
                    </a:p>
                  </a:txBody>
                  <a:tcPr/>
                </a:tc>
                <a:tc hMerge="1" v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RDO</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Bytedance</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10"/>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EE1-4.1</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none" strike="noStrike" dirty="0">
                          <a:effectLst/>
                          <a:hlinkClick r:id="rId6"/>
                        </a:rPr>
                        <a:t>Improved</a:t>
                      </a:r>
                      <a:r>
                        <a:rPr lang="en-US" sz="1100" dirty="0">
                          <a:effectLst/>
                        </a:rPr>
                        <a:t> Low OP</a:t>
                      </a:r>
                      <a:endParaRPr lang="en-US" sz="1100" dirty="0">
                        <a:effectLst/>
                        <a:latin typeface="Times New Roman" panose="02020603050405020304" pitchFamily="18" charset="0"/>
                        <a:ea typeface="SimSun" panose="02010600030101010101" pitchFamily="2" charset="-122"/>
                      </a:endParaRPr>
                    </a:p>
                  </a:txBody>
                  <a:tcPr marL="68580" marR="68580" marT="0" marB="0"/>
                </a:tc>
                <a:tc rowSpan="4">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rPr>
                        <a:t>Not JVET-AD0380</a:t>
                      </a:r>
                      <a:endParaRPr lang="en-US" sz="1200" dirty="0">
                        <a:effectLst/>
                      </a:endParaRPr>
                    </a:p>
                    <a:p>
                      <a:pPr marL="0" marR="0" algn="ctr"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u="sng" dirty="0">
                          <a:effectLst/>
                          <a:hlinkClick r:id="rId2"/>
                        </a:rPr>
                        <a:t>JVET-AD0380</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as in NNVC-5.0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Dolby/Ittiam</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test only</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7"/>
                        </a:rPr>
                        <a:t>JVET-AE0067</a:t>
                      </a: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8"/>
                        </a:rPr>
                        <a:t>JVET-AE0183</a:t>
                      </a: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11"/>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EE1-4.2*</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Simplified UF</a:t>
                      </a:r>
                      <a:endParaRPr lang="en-US" sz="11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rowSpan="3">
                  <a:txBody>
                    <a:bodyPr/>
                    <a:lstStyle/>
                    <a:p>
                      <a:pPr marL="0" marR="0" algn="ctr"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u="sng" dirty="0">
                          <a:effectLst/>
                          <a:hlinkClick r:id="rId2"/>
                        </a:rPr>
                        <a:t>JVET-AD0380</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Bytedance</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12"/>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EE1-4.3*</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Simplified UF</a:t>
                      </a:r>
                      <a:endParaRPr lang="en-US" sz="11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v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Tencent</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13"/>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EE1-4.4</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Simplified UF</a:t>
                      </a:r>
                      <a:endParaRPr lang="en-US" sz="11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v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Qualcomm</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err="1">
                          <a:effectLst/>
                        </a:rPr>
                        <a:t>training+test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9"/>
                        </a:rPr>
                        <a:t>JVET-AE0165</a:t>
                      </a: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14"/>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EE1-5.1</a:t>
                      </a:r>
                      <a:endParaRPr lang="en-US" sz="1100">
                        <a:effectLst/>
                        <a:latin typeface="Times New Roman" panose="02020603050405020304" pitchFamily="18" charset="0"/>
                        <a:ea typeface="SimSun" panose="02010600030101010101" pitchFamily="2" charset="-122"/>
                      </a:endParaRPr>
                    </a:p>
                  </a:txBody>
                  <a:tcPr marL="68580" marR="68580" marT="0" marB="0"/>
                </a:tc>
                <a:tc gridSpan="3">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NN-inter </a:t>
                      </a:r>
                      <a:endParaRPr lang="en-US" sz="11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en-US"/>
                    </a:p>
                  </a:txBody>
                  <a:tcPr/>
                </a:tc>
                <a:tc h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err="1">
                          <a:effectLst/>
                        </a:rPr>
                        <a:t>Tencent</a:t>
                      </a:r>
                      <a:r>
                        <a:rPr lang="en-CA" sz="1000" dirty="0">
                          <a:effectLst/>
                        </a:rPr>
                        <a:t>/WHU</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000" dirty="0" err="1">
                          <a:effectLst/>
                        </a:rPr>
                        <a:t>training+test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10"/>
                        </a:rPr>
                        <a:t>JVET-AE0112</a:t>
                      </a: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11"/>
                        </a:rPr>
                        <a:t>JVET-AE0229</a:t>
                      </a: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15"/>
                  </a:ext>
                </a:extLst>
              </a:tr>
              <a:tr h="134207">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EE1-6.1</a:t>
                      </a:r>
                      <a:endParaRPr lang="en-US" sz="1100">
                        <a:effectLst/>
                        <a:latin typeface="Times New Roman" panose="02020603050405020304" pitchFamily="18" charset="0"/>
                        <a:ea typeface="SimSun" panose="02010600030101010101" pitchFamily="2" charset="-122"/>
                      </a:endParaRPr>
                    </a:p>
                  </a:txBody>
                  <a:tcPr marL="68580" marR="68580" marT="0" marB="0"/>
                </a:tc>
                <a:tc gridSpan="3">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NN-intra</a:t>
                      </a:r>
                      <a:endParaRPr lang="en-US" sz="11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en-US"/>
                    </a:p>
                  </a:txBody>
                  <a:tcPr/>
                </a:tc>
                <a:tc hMerge="1">
                  <a:txBody>
                    <a:bodyPr/>
                    <a:lstStyle/>
                    <a:p>
                      <a:endParaRPr lang="en-US"/>
                    </a:p>
                  </a:txBody>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Inter Digital</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u="sng" kern="1200" dirty="0">
                          <a:solidFill>
                            <a:schemeClr val="dk1"/>
                          </a:solidFill>
                          <a:effectLst/>
                          <a:latin typeface="+mn-lt"/>
                          <a:ea typeface="+mn-ea"/>
                          <a:cs typeface="+mn-cs"/>
                          <a:hlinkClick r:id="rId12"/>
                        </a:rPr>
                        <a:t>JVET-AE0144</a:t>
                      </a: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16"/>
                  </a:ext>
                </a:extLst>
              </a:tr>
              <a:tr h="244012">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EE1-7.1</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u="sng">
                          <a:effectLst/>
                          <a:hlinkClick r:id="rId2"/>
                        </a:rPr>
                        <a:t>JVET-AD0380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u="sng">
                          <a:effectLst/>
                        </a:rPr>
                        <a:t>JVET-AC0196, </a:t>
                      </a:r>
                      <a:r>
                        <a:rPr lang="en-CA" sz="1000" u="sng">
                          <a:effectLst/>
                          <a:hlinkClick r:id="rId2"/>
                        </a:rPr>
                        <a:t>JVET-AD0380</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Super-resolution</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Tencent</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training +test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u="sng"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17"/>
                  </a:ext>
                </a:extLst>
              </a:tr>
            </a:tbl>
          </a:graphicData>
        </a:graphic>
      </p:graphicFrame>
      <p:sp>
        <p:nvSpPr>
          <p:cNvPr id="3" name="TextBox 4">
            <a:extLst>
              <a:ext uri="{FF2B5EF4-FFF2-40B4-BE49-F238E27FC236}">
                <a16:creationId xmlns="" xmlns:a16="http://schemas.microsoft.com/office/drawing/2014/main" id="{BA925B77-A908-F8EE-8300-C6B6973D69C5}"/>
              </a:ext>
            </a:extLst>
          </p:cNvPr>
          <p:cNvSpPr txBox="1"/>
          <p:nvPr/>
        </p:nvSpPr>
        <p:spPr>
          <a:xfrm>
            <a:off x="437239" y="6042421"/>
            <a:ext cx="11485837" cy="261610"/>
          </a:xfrm>
          <a:prstGeom prst="rect">
            <a:avLst/>
          </a:prstGeom>
          <a:noFill/>
        </p:spPr>
        <p:txBody>
          <a:bodyPr wrap="none" rtlCol="0">
            <a:spAutoFit/>
          </a:bodyPr>
          <a:lstStyle/>
          <a:p>
            <a:r>
              <a:rPr lang="en-US" sz="1100" dirty="0">
                <a:solidFill>
                  <a:schemeClr val="dk1"/>
                </a:solidFill>
                <a:latin typeface="Times New Roman" panose="02020603050405020304" pitchFamily="18" charset="0"/>
                <a:cs typeface="Times New Roman" panose="02020603050405020304" pitchFamily="18" charset="0"/>
              </a:rPr>
              <a:t>* Those EE tests are supposed to be conducted on top of the HOP model, which is apparently not available yet. Therefore, it is recommended to continue investigating these tests in the next round of EE.</a:t>
            </a:r>
          </a:p>
        </p:txBody>
      </p:sp>
    </p:spTree>
    <p:extLst>
      <p:ext uri="{BB962C8B-B14F-4D97-AF65-F5344CB8AC3E}">
        <p14:creationId xmlns:p14="http://schemas.microsoft.com/office/powerpoint/2010/main" val="2127697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t>EE1-6.1: neural network-based intra prediction with reduced complexity</a:t>
            </a:r>
            <a:r>
              <a:rPr lang="en-US" b="1" dirty="0"/>
              <a:t> </a:t>
            </a:r>
            <a:endParaRPr lang="en-US" dirty="0"/>
          </a:p>
        </p:txBody>
      </p:sp>
      <p:pic>
        <p:nvPicPr>
          <p:cNvPr id="4" name="Picture 3" descr="Diagram&#10;&#10;Description automatically generated"/>
          <p:cNvPicPr/>
          <p:nvPr/>
        </p:nvPicPr>
        <p:blipFill>
          <a:blip r:embed="rId2"/>
          <a:stretch>
            <a:fillRect/>
          </a:stretch>
        </p:blipFill>
        <p:spPr>
          <a:xfrm>
            <a:off x="203202" y="2217162"/>
            <a:ext cx="6317672" cy="3361602"/>
          </a:xfrm>
          <a:prstGeom prst="rect">
            <a:avLst/>
          </a:prstGeom>
        </p:spPr>
      </p:pic>
      <mc:AlternateContent xmlns:mc="http://schemas.openxmlformats.org/markup-compatibility/2006" xmlns:a14="http://schemas.microsoft.com/office/drawing/2010/main">
        <mc:Choice Requires="a14">
          <p:graphicFrame>
            <p:nvGraphicFramePr>
              <p:cNvPr id="5" name="Table 4"/>
              <p:cNvGraphicFramePr>
                <a:graphicFrameLocks noGrp="1"/>
              </p:cNvGraphicFramePr>
              <p:nvPr>
                <p:extLst>
                  <p:ext uri="{D42A27DB-BD31-4B8C-83A1-F6EECF244321}">
                    <p14:modId xmlns:p14="http://schemas.microsoft.com/office/powerpoint/2010/main" val="3828766785"/>
                  </p:ext>
                </p:extLst>
              </p:nvPr>
            </p:nvGraphicFramePr>
            <p:xfrm>
              <a:off x="6744855" y="2134033"/>
              <a:ext cx="5073737" cy="2860040"/>
            </p:xfrm>
            <a:graphic>
              <a:graphicData uri="http://schemas.openxmlformats.org/drawingml/2006/table">
                <a:tbl>
                  <a:tblPr firstRow="1" firstCol="1" bandRow="1">
                    <a:tableStyleId>{5C22544A-7EE6-4342-B048-85BDC9FD1C3A}</a:tableStyleId>
                  </a:tblPr>
                  <a:tblGrid>
                    <a:gridCol w="1392298">
                      <a:extLst>
                        <a:ext uri="{9D8B030D-6E8A-4147-A177-3AD203B41FA5}">
                          <a16:colId xmlns="" xmlns:a16="http://schemas.microsoft.com/office/drawing/2014/main" val="20000"/>
                        </a:ext>
                      </a:extLst>
                    </a:gridCol>
                    <a:gridCol w="1827892">
                      <a:extLst>
                        <a:ext uri="{9D8B030D-6E8A-4147-A177-3AD203B41FA5}">
                          <a16:colId xmlns="" xmlns:a16="http://schemas.microsoft.com/office/drawing/2014/main" val="20001"/>
                        </a:ext>
                      </a:extLst>
                    </a:gridCol>
                    <a:gridCol w="1853547">
                      <a:extLst>
                        <a:ext uri="{9D8B030D-6E8A-4147-A177-3AD203B41FA5}">
                          <a16:colId xmlns="" xmlns:a16="http://schemas.microsoft.com/office/drawing/2014/main" val="20002"/>
                        </a:ext>
                      </a:extLst>
                    </a:gridCol>
                  </a:tblGrid>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architecture</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NN-Intra in NNVC-5.0</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EE1-6</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 xmlns:a16="http://schemas.microsoft.com/office/drawing/2014/main" val="10000"/>
                      </a:ext>
                    </a:extLst>
                  </a:tr>
                  <a:tr h="0">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Number of hidden layers</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16x16, 3.</a:t>
                          </a:r>
                          <a:endParaRPr lang="en-US" sz="1100">
                            <a:effectLst/>
                          </a:endParaRPr>
                        </a:p>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the other six neural networks, 2.</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Same.</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 xmlns:a16="http://schemas.microsoft.com/office/drawing/2014/main" val="10001"/>
                      </a:ext>
                    </a:extLst>
                  </a:tr>
                  <a:tr h="0">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Number of neurons per hidden layer</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1216.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4x4, 8x4, and 16x16, 1216 for the last hidden layer, and 640 for the other hidden layers.</a:t>
                          </a:r>
                          <a:endParaRPr lang="en-US" sz="1100">
                            <a:effectLst/>
                          </a:endParaRPr>
                        </a:p>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the other four neural networks, 1216.</a:t>
                          </a:r>
                          <a:endParaRPr lang="en-US"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 xmlns:a16="http://schemas.microsoft.com/office/drawing/2014/main" val="10002"/>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Biases</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all layers.</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Only for the layer returning </a:t>
                          </a:r>
                          <a14:m>
                            <m:oMath xmlns:m="http://schemas.openxmlformats.org/officeDocument/2006/math">
                              <m:r>
                                <m:rPr>
                                  <m:sty m:val="p"/>
                                </m:rPr>
                                <a:rPr lang="en-CA" sz="1100">
                                  <a:effectLst/>
                                  <a:latin typeface="Cambria Math" panose="02040503050406030204" pitchFamily="18" charset="0"/>
                                </a:rPr>
                                <m:t>repIdx</m:t>
                              </m:r>
                            </m:oMath>
                          </a14:m>
                          <a:r>
                            <a:rPr lang="en-CA" sz="1100" dirty="0">
                              <a:effectLst/>
                            </a:rPr>
                            <a:t> and the layer returning </a:t>
                          </a:r>
                          <a14:m>
                            <m:oMath xmlns:m="http://schemas.openxmlformats.org/officeDocument/2006/math">
                              <m:sSub>
                                <m:sSubPr>
                                  <m:ctrlPr>
                                    <a:rPr lang="en-US" sz="1100" i="1">
                                      <a:effectLst/>
                                      <a:latin typeface="Cambria Math" panose="02040503050406030204" pitchFamily="18" charset="0"/>
                                    </a:rPr>
                                  </m:ctrlPr>
                                </m:sSubPr>
                                <m:e>
                                  <m:r>
                                    <m:rPr>
                                      <m:sty m:val="p"/>
                                    </m:rPr>
                                    <a:rPr lang="en-CA" sz="1100">
                                      <a:effectLst/>
                                      <a:latin typeface="Cambria Math" panose="02040503050406030204" pitchFamily="18" charset="0"/>
                                    </a:rPr>
                                    <m:t>grpIdx</m:t>
                                  </m:r>
                                </m:e>
                                <m:sub>
                                  <m:r>
                                    <a:rPr lang="en-CA" sz="1100">
                                      <a:effectLst/>
                                      <a:latin typeface="Cambria Math" panose="02040503050406030204" pitchFamily="18" charset="0"/>
                                    </a:rPr>
                                    <m:t>1</m:t>
                                  </m:r>
                                </m:sub>
                              </m:sSub>
                            </m:oMath>
                          </a14:m>
                          <a:r>
                            <a:rPr lang="en-CA" sz="1100" dirty="0">
                              <a:effectLst/>
                            </a:rPr>
                            <a:t> and </a:t>
                          </a:r>
                          <a14:m>
                            <m:oMath xmlns:m="http://schemas.openxmlformats.org/officeDocument/2006/math">
                              <m:sSub>
                                <m:sSubPr>
                                  <m:ctrlPr>
                                    <a:rPr lang="en-US" sz="1100" i="1">
                                      <a:effectLst/>
                                      <a:latin typeface="Cambria Math" panose="02040503050406030204" pitchFamily="18" charset="0"/>
                                    </a:rPr>
                                  </m:ctrlPr>
                                </m:sSubPr>
                                <m:e>
                                  <m:r>
                                    <m:rPr>
                                      <m:sty m:val="p"/>
                                    </m:rPr>
                                    <a:rPr lang="en-CA" sz="1100">
                                      <a:effectLst/>
                                      <a:latin typeface="Cambria Math" panose="02040503050406030204" pitchFamily="18" charset="0"/>
                                    </a:rPr>
                                    <m:t>grpIdx</m:t>
                                  </m:r>
                                </m:e>
                                <m:sub>
                                  <m:r>
                                    <a:rPr lang="en-CA" sz="1100">
                                      <a:effectLst/>
                                      <a:latin typeface="Cambria Math" panose="02040503050406030204" pitchFamily="18" charset="0"/>
                                    </a:rPr>
                                    <m:t>2</m:t>
                                  </m:r>
                                </m:sub>
                              </m:sSub>
                            </m:oMath>
                          </a14:m>
                          <a:r>
                            <a:rPr lang="en-CA" sz="1100" dirty="0">
                              <a:effectLst/>
                            </a:rPr>
                            <a:t>.</a:t>
                          </a:r>
                          <a:endParaRPr lang="en-US" sz="11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 xmlns:a16="http://schemas.microsoft.com/office/drawing/2014/main" val="10003"/>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err="1">
                              <a:effectLst/>
                              <a:latin typeface="Times New Roman" panose="02020603050405020304" pitchFamily="18" charset="0"/>
                              <a:ea typeface="Times New Roman" panose="02020603050405020304" pitchFamily="18" charset="0"/>
                            </a:rPr>
                            <a:t>kMAC</a:t>
                          </a:r>
                          <a:r>
                            <a:rPr lang="en-US" sz="1100" dirty="0">
                              <a:effectLst/>
                              <a:latin typeface="Times New Roman" panose="02020603050405020304" pitchFamily="18" charset="0"/>
                              <a:ea typeface="Times New Roman" panose="02020603050405020304" pitchFamily="18" charset="0"/>
                            </a:rPr>
                            <a:t>/</a:t>
                          </a:r>
                          <a:r>
                            <a:rPr lang="en-US" sz="1100" baseline="0" dirty="0">
                              <a:effectLst/>
                              <a:latin typeface="Times New Roman" panose="02020603050405020304" pitchFamily="18" charset="0"/>
                              <a:ea typeface="Times New Roman" panose="02020603050405020304" pitchFamily="18" charset="0"/>
                            </a:rPr>
                            <a:t> </a:t>
                          </a:r>
                          <a:r>
                            <a:rPr lang="en-US" sz="1100" dirty="0" err="1">
                              <a:effectLst/>
                              <a:latin typeface="Times New Roman" panose="02020603050405020304" pitchFamily="18" charset="0"/>
                              <a:ea typeface="Times New Roman" panose="02020603050405020304" pitchFamily="18" charset="0"/>
                            </a:rPr>
                            <a:t>pxl</a:t>
                          </a:r>
                          <a:r>
                            <a:rPr lang="en-US" sz="1100" dirty="0">
                              <a:effectLst/>
                              <a:latin typeface="Times New Roman" panose="02020603050405020304" pitchFamily="18" charset="0"/>
                              <a:ea typeface="Times New Roman" panose="02020603050405020304" pitchFamily="18" charset="0"/>
                            </a:rPr>
                            <a:t> (max)</a:t>
                          </a: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dk1"/>
                              </a:solidFill>
                              <a:effectLst/>
                              <a:latin typeface="+mn-lt"/>
                              <a:ea typeface="+mn-ea"/>
                              <a:cs typeface="+mn-cs"/>
                            </a:rPr>
                            <a:t>7.8</a:t>
                          </a: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dk1"/>
                              </a:solidFill>
                              <a:effectLst/>
                              <a:latin typeface="+mn-lt"/>
                              <a:ea typeface="+mn-ea"/>
                              <a:cs typeface="+mn-cs"/>
                            </a:rPr>
                            <a:t>4.8</a:t>
                          </a:r>
                        </a:p>
                      </a:txBody>
                      <a:tcPr marL="68580" marR="68580" marT="0" marB="0"/>
                    </a:tc>
                    <a:extLst>
                      <a:ext uri="{0D108BD9-81ED-4DB2-BD59-A6C34878D82A}">
                        <a16:rowId xmlns="" xmlns:a16="http://schemas.microsoft.com/office/drawing/2014/main" val="10004"/>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Times New Roman" panose="02020603050405020304" pitchFamily="18" charset="0"/>
                              <a:ea typeface="Times New Roman" panose="02020603050405020304" pitchFamily="18" charset="0"/>
                            </a:rPr>
                            <a:t>Total parameters, M</a:t>
                          </a: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kern="1200" dirty="0">
                              <a:solidFill>
                                <a:schemeClr val="dk1"/>
                              </a:solidFill>
                              <a:effectLst/>
                              <a:latin typeface="+mn-lt"/>
                              <a:ea typeface="+mn-ea"/>
                              <a:cs typeface="+mn-cs"/>
                            </a:rPr>
                            <a:t>1.5</a:t>
                          </a:r>
                          <a:endParaRPr lang="en-US" sz="1100" kern="1200" dirty="0">
                            <a:solidFill>
                              <a:schemeClr val="dk1"/>
                            </a:solidFill>
                            <a:effectLst/>
                            <a:latin typeface="+mn-lt"/>
                            <a:ea typeface="+mn-ea"/>
                            <a:cs typeface="+mn-cs"/>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kern="1200" dirty="0">
                              <a:solidFill>
                                <a:schemeClr val="dk1"/>
                              </a:solidFill>
                              <a:effectLst/>
                              <a:latin typeface="+mn-lt"/>
                              <a:ea typeface="+mn-ea"/>
                              <a:cs typeface="+mn-cs"/>
                            </a:rPr>
                            <a:t>1.3  </a:t>
                          </a:r>
                          <a:endParaRPr lang="en-US" sz="1100" kern="1200" dirty="0">
                            <a:solidFill>
                              <a:schemeClr val="dk1"/>
                            </a:solidFill>
                            <a:effectLst/>
                            <a:latin typeface="+mn-lt"/>
                            <a:ea typeface="+mn-ea"/>
                            <a:cs typeface="+mn-cs"/>
                          </a:endParaRPr>
                        </a:p>
                      </a:txBody>
                      <a:tcPr marL="68580" marR="68580" marT="0" marB="0"/>
                    </a:tc>
                    <a:extLst>
                      <a:ext uri="{0D108BD9-81ED-4DB2-BD59-A6C34878D82A}">
                        <a16:rowId xmlns="" xmlns:a16="http://schemas.microsoft.com/office/drawing/2014/main" val="10005"/>
                      </a:ext>
                    </a:extLst>
                  </a:tr>
                </a:tbl>
              </a:graphicData>
            </a:graphic>
          </p:graphicFrame>
        </mc:Choice>
        <mc:Fallback xmlns="">
          <p:graphicFrame>
            <p:nvGraphicFramePr>
              <p:cNvPr id="5" name="Table 4"/>
              <p:cNvGraphicFramePr>
                <a:graphicFrameLocks noGrp="1"/>
              </p:cNvGraphicFramePr>
              <p:nvPr>
                <p:extLst>
                  <p:ext uri="{D42A27DB-BD31-4B8C-83A1-F6EECF244321}">
                    <p14:modId xmlns:p14="http://schemas.microsoft.com/office/powerpoint/2010/main" val="3828766785"/>
                  </p:ext>
                </p:extLst>
              </p:nvPr>
            </p:nvGraphicFramePr>
            <p:xfrm>
              <a:off x="6744855" y="2134033"/>
              <a:ext cx="5073737" cy="2894838"/>
            </p:xfrm>
            <a:graphic>
              <a:graphicData uri="http://schemas.openxmlformats.org/drawingml/2006/table">
                <a:tbl>
                  <a:tblPr firstRow="1" firstCol="1" bandRow="1">
                    <a:tableStyleId>{5C22544A-7EE6-4342-B048-85BDC9FD1C3A}</a:tableStyleId>
                  </a:tblPr>
                  <a:tblGrid>
                    <a:gridCol w="1392298"/>
                    <a:gridCol w="1827892"/>
                    <a:gridCol w="1853547"/>
                  </a:tblGrid>
                  <a:tr h="16764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architecture</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smtClean="0">
                              <a:effectLst/>
                            </a:rPr>
                            <a:t>NN-Intra in NNVC-5.0</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EE1-6</a:t>
                          </a:r>
                          <a:endParaRPr lang="en-US" sz="1100">
                            <a:effectLst/>
                            <a:latin typeface="Times New Roman" panose="02020603050405020304" pitchFamily="18" charset="0"/>
                            <a:ea typeface="Times New Roman" panose="02020603050405020304" pitchFamily="18" charset="0"/>
                          </a:endParaRPr>
                        </a:p>
                      </a:txBody>
                      <a:tcPr marL="68580" marR="68580" marT="0" marB="0"/>
                    </a:tc>
                  </a:tr>
                  <a:tr h="591820">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Number of hidden layers</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16x16, 3.</a:t>
                          </a:r>
                          <a:endParaRPr lang="en-US" sz="1100">
                            <a:effectLst/>
                          </a:endParaRPr>
                        </a:p>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the other six neural networks, 2.</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Same.</a:t>
                          </a:r>
                          <a:endParaRPr lang="en-US" sz="1100">
                            <a:effectLst/>
                            <a:latin typeface="Times New Roman" panose="02020603050405020304" pitchFamily="18" charset="0"/>
                            <a:ea typeface="Times New Roman" panose="02020603050405020304" pitchFamily="18" charset="0"/>
                          </a:endParaRPr>
                        </a:p>
                      </a:txBody>
                      <a:tcPr marL="68580" marR="68580" marT="0" marB="0"/>
                    </a:tc>
                  </a:tr>
                  <a:tr h="1094740">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Number of neurons per hidden layer</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1216.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4x4, 8x4, and 16x16, 1216 for the last hidden layer, and 640 for the other hidden layers.</a:t>
                          </a:r>
                          <a:endParaRPr lang="en-US" sz="1100">
                            <a:effectLst/>
                          </a:endParaRPr>
                        </a:p>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the other four neural networks, 1216.</a:t>
                          </a:r>
                          <a:endParaRPr lang="en-US" sz="1100">
                            <a:effectLst/>
                            <a:latin typeface="Times New Roman" panose="02020603050405020304" pitchFamily="18" charset="0"/>
                            <a:ea typeface="Times New Roman" panose="02020603050405020304" pitchFamily="18" charset="0"/>
                          </a:endParaRPr>
                        </a:p>
                      </a:txBody>
                      <a:tcPr marL="68580" marR="68580" marT="0" marB="0"/>
                    </a:tc>
                  </a:tr>
                  <a:tr h="705358">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Biases</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For all layers.</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endParaRPr lang="en-US"/>
                        </a:p>
                      </a:txBody>
                      <a:tcPr marL="68580" marR="68580" marT="0" marB="0">
                        <a:blipFill rotWithShape="0">
                          <a:blip r:embed="rId3"/>
                          <a:stretch>
                            <a:fillRect l="-174342" t="-268103" r="-1316" b="-60345"/>
                          </a:stretch>
                        </a:blipFill>
                      </a:tcPr>
                    </a:tc>
                  </a:tr>
                  <a:tr h="16764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err="1" smtClean="0">
                              <a:effectLst/>
                              <a:latin typeface="Times New Roman" panose="02020603050405020304" pitchFamily="18" charset="0"/>
                              <a:ea typeface="Times New Roman" panose="02020603050405020304" pitchFamily="18" charset="0"/>
                            </a:rPr>
                            <a:t>kMAC</a:t>
                          </a:r>
                          <a:r>
                            <a:rPr lang="en-US" sz="1100" dirty="0" smtClean="0">
                              <a:effectLst/>
                              <a:latin typeface="Times New Roman" panose="02020603050405020304" pitchFamily="18" charset="0"/>
                              <a:ea typeface="Times New Roman" panose="02020603050405020304" pitchFamily="18" charset="0"/>
                            </a:rPr>
                            <a:t>/</a:t>
                          </a:r>
                          <a:r>
                            <a:rPr lang="en-US" sz="1100" baseline="0" dirty="0" smtClean="0">
                              <a:effectLst/>
                              <a:latin typeface="Times New Roman" panose="02020603050405020304" pitchFamily="18" charset="0"/>
                              <a:ea typeface="Times New Roman" panose="02020603050405020304" pitchFamily="18" charset="0"/>
                            </a:rPr>
                            <a:t> </a:t>
                          </a:r>
                          <a:r>
                            <a:rPr lang="en-US" sz="1100" dirty="0" err="1" smtClean="0">
                              <a:effectLst/>
                              <a:latin typeface="Times New Roman" panose="02020603050405020304" pitchFamily="18" charset="0"/>
                              <a:ea typeface="Times New Roman" panose="02020603050405020304" pitchFamily="18" charset="0"/>
                            </a:rPr>
                            <a:t>pxl</a:t>
                          </a:r>
                          <a:r>
                            <a:rPr lang="en-US" sz="1100" dirty="0" smtClean="0">
                              <a:effectLst/>
                              <a:latin typeface="Times New Roman" panose="02020603050405020304" pitchFamily="18" charset="0"/>
                              <a:ea typeface="Times New Roman" panose="02020603050405020304" pitchFamily="18" charset="0"/>
                            </a:rPr>
                            <a:t> (max)</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smtClean="0">
                              <a:solidFill>
                                <a:schemeClr val="dk1"/>
                              </a:solidFill>
                              <a:effectLst/>
                              <a:latin typeface="+mn-lt"/>
                              <a:ea typeface="+mn-ea"/>
                              <a:cs typeface="+mn-cs"/>
                            </a:rPr>
                            <a:t>7.8</a:t>
                          </a:r>
                          <a:endParaRPr lang="en-US" sz="1100" kern="1200" dirty="0">
                            <a:solidFill>
                              <a:schemeClr val="dk1"/>
                            </a:solidFill>
                            <a:effectLst/>
                            <a:latin typeface="+mn-lt"/>
                            <a:ea typeface="+mn-ea"/>
                            <a:cs typeface="+mn-cs"/>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smtClean="0">
                              <a:solidFill>
                                <a:schemeClr val="dk1"/>
                              </a:solidFill>
                              <a:effectLst/>
                              <a:latin typeface="+mn-lt"/>
                              <a:ea typeface="+mn-ea"/>
                              <a:cs typeface="+mn-cs"/>
                            </a:rPr>
                            <a:t>4.8</a:t>
                          </a:r>
                          <a:endParaRPr lang="en-US" sz="1100" kern="1200" dirty="0">
                            <a:solidFill>
                              <a:schemeClr val="dk1"/>
                            </a:solidFill>
                            <a:effectLst/>
                            <a:latin typeface="+mn-lt"/>
                            <a:ea typeface="+mn-ea"/>
                            <a:cs typeface="+mn-cs"/>
                          </a:endParaRPr>
                        </a:p>
                      </a:txBody>
                      <a:tcPr marL="68580" marR="68580" marT="0" marB="0"/>
                    </a:tc>
                  </a:tr>
                  <a:tr h="16764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smtClean="0">
                              <a:effectLst/>
                              <a:latin typeface="Times New Roman" panose="02020603050405020304" pitchFamily="18" charset="0"/>
                              <a:ea typeface="Times New Roman" panose="02020603050405020304" pitchFamily="18" charset="0"/>
                            </a:rPr>
                            <a:t>Total parameters, M</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kern="1200" dirty="0" smtClean="0">
                              <a:solidFill>
                                <a:schemeClr val="dk1"/>
                              </a:solidFill>
                              <a:effectLst/>
                              <a:latin typeface="+mn-lt"/>
                              <a:ea typeface="+mn-ea"/>
                              <a:cs typeface="+mn-cs"/>
                            </a:rPr>
                            <a:t>1.5</a:t>
                          </a:r>
                          <a:endParaRPr lang="en-US" sz="1100" kern="1200" dirty="0">
                            <a:solidFill>
                              <a:schemeClr val="dk1"/>
                            </a:solidFill>
                            <a:effectLst/>
                            <a:latin typeface="+mn-lt"/>
                            <a:ea typeface="+mn-ea"/>
                            <a:cs typeface="+mn-cs"/>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kern="1200" dirty="0" smtClean="0">
                              <a:solidFill>
                                <a:schemeClr val="dk1"/>
                              </a:solidFill>
                              <a:effectLst/>
                              <a:latin typeface="+mn-lt"/>
                              <a:ea typeface="+mn-ea"/>
                              <a:cs typeface="+mn-cs"/>
                            </a:rPr>
                            <a:t>1.3  </a:t>
                          </a:r>
                          <a:endParaRPr lang="en-US" sz="1100" kern="1200" dirty="0">
                            <a:solidFill>
                              <a:schemeClr val="dk1"/>
                            </a:solidFill>
                            <a:effectLst/>
                            <a:latin typeface="+mn-lt"/>
                            <a:ea typeface="+mn-ea"/>
                            <a:cs typeface="+mn-cs"/>
                          </a:endParaRPr>
                        </a:p>
                      </a:txBody>
                      <a:tcPr marL="68580" marR="68580" marT="0" marB="0"/>
                    </a:tc>
                  </a:tr>
                </a:tbl>
              </a:graphicData>
            </a:graphic>
          </p:graphicFrame>
        </mc:Fallback>
      </mc:AlternateContent>
      <p:sp>
        <p:nvSpPr>
          <p:cNvPr id="6" name="Rectangle 5"/>
          <p:cNvSpPr/>
          <p:nvPr/>
        </p:nvSpPr>
        <p:spPr>
          <a:xfrm>
            <a:off x="1566514" y="5695276"/>
            <a:ext cx="3591048" cy="307777"/>
          </a:xfrm>
          <a:prstGeom prst="rect">
            <a:avLst/>
          </a:prstGeom>
        </p:spPr>
        <p:txBody>
          <a:bodyPr wrap="none">
            <a:spAutoFit/>
          </a:bodyPr>
          <a:lstStyle/>
          <a:p>
            <a:r>
              <a:rPr lang="en-CA" sz="1400" dirty="0">
                <a:latin typeface="Times New Roman" panose="02020603050405020304" pitchFamily="18" charset="0"/>
                <a:ea typeface="Times New Roman" panose="02020603050405020304" pitchFamily="18" charset="0"/>
              </a:rPr>
              <a:t>all layers are fully-connected (no convolutions)</a:t>
            </a:r>
            <a:endParaRPr lang="en-US" sz="1400" dirty="0"/>
          </a:p>
        </p:txBody>
      </p:sp>
      <p:sp>
        <p:nvSpPr>
          <p:cNvPr id="7" name="TextBox 6"/>
          <p:cNvSpPr txBox="1"/>
          <p:nvPr/>
        </p:nvSpPr>
        <p:spPr>
          <a:xfrm>
            <a:off x="7119797" y="5322691"/>
            <a:ext cx="4612160" cy="954107"/>
          </a:xfrm>
          <a:prstGeom prst="rect">
            <a:avLst/>
          </a:prstGeom>
          <a:noFill/>
        </p:spPr>
        <p:txBody>
          <a:bodyPr wrap="none" rtlCol="0">
            <a:spAutoFit/>
          </a:bodyPr>
          <a:lstStyle/>
          <a:p>
            <a:r>
              <a:rPr lang="en-US" sz="1400" dirty="0">
                <a:latin typeface="Times New Roman" panose="02020603050405020304" pitchFamily="18" charset="0"/>
                <a:ea typeface="Times New Roman" panose="02020603050405020304" pitchFamily="18" charset="0"/>
              </a:rPr>
              <a:t>Performance degradation compared to NN-Intra inNNVC-5.0</a:t>
            </a:r>
          </a:p>
          <a:p>
            <a:endParaRPr lang="en-US" sz="1400" dirty="0">
              <a:latin typeface="Times New Roman" panose="02020603050405020304" pitchFamily="18" charset="0"/>
              <a:ea typeface="Times New Roman" panose="02020603050405020304" pitchFamily="18" charset="0"/>
            </a:endParaRPr>
          </a:p>
          <a:p>
            <a:r>
              <a:rPr lang="en-US" sz="1400" dirty="0">
                <a:latin typeface="Times New Roman" panose="02020603050405020304" pitchFamily="18" charset="0"/>
                <a:ea typeface="Times New Roman" panose="02020603050405020304" pitchFamily="18" charset="0"/>
              </a:rPr>
              <a:t>All Intra: 		~0.2%</a:t>
            </a:r>
          </a:p>
          <a:p>
            <a:r>
              <a:rPr lang="en-US" sz="1400" dirty="0">
                <a:latin typeface="Times New Roman" panose="02020603050405020304" pitchFamily="18" charset="0"/>
                <a:ea typeface="Times New Roman" panose="02020603050405020304" pitchFamily="18" charset="0"/>
              </a:rPr>
              <a:t>Random Access:	 ~0.1%</a:t>
            </a:r>
          </a:p>
        </p:txBody>
      </p:sp>
      <p:sp>
        <p:nvSpPr>
          <p:cNvPr id="3" name="Rectangle 2"/>
          <p:cNvSpPr/>
          <p:nvPr/>
        </p:nvSpPr>
        <p:spPr>
          <a:xfrm>
            <a:off x="1910774" y="6420750"/>
            <a:ext cx="9220199" cy="261610"/>
          </a:xfrm>
          <a:prstGeom prst="rect">
            <a:avLst/>
          </a:prstGeom>
        </p:spPr>
        <p:txBody>
          <a:bodyPr wrap="square">
            <a:spAutoFit/>
          </a:bodyPr>
          <a:lstStyle/>
          <a:p>
            <a:pPr algn="jus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100" dirty="0">
                <a:highlight>
                  <a:srgbClr val="FFFF00"/>
                </a:highlight>
                <a:latin typeface="Times New Roman" panose="02020603050405020304" pitchFamily="18" charset="0"/>
                <a:ea typeface="DengXian"/>
              </a:rPr>
              <a:t>Suggestion</a:t>
            </a:r>
            <a:r>
              <a:rPr lang="en-CA" sz="1100" dirty="0">
                <a:latin typeface="Times New Roman" panose="02020603050405020304" pitchFamily="18" charset="0"/>
                <a:ea typeface="DengXian"/>
              </a:rPr>
              <a:t>: looking at </a:t>
            </a:r>
            <a:r>
              <a:rPr lang="en-CA" sz="1100" dirty="0" err="1">
                <a:latin typeface="Times New Roman" panose="02020603050405020304" pitchFamily="18" charset="0"/>
                <a:ea typeface="DengXian"/>
              </a:rPr>
              <a:t>Bytedance’s</a:t>
            </a:r>
            <a:r>
              <a:rPr lang="en-CA" sz="1100" dirty="0">
                <a:latin typeface="Times New Roman" panose="02020603050405020304" pitchFamily="18" charset="0"/>
                <a:ea typeface="DengXian"/>
              </a:rPr>
              <a:t> training cross-check to decide.</a:t>
            </a:r>
            <a:endParaRPr lang="en-US" sz="1100" dirty="0">
              <a:effectLst/>
              <a:latin typeface="Times New Roman" panose="02020603050405020304" pitchFamily="18" charset="0"/>
              <a:ea typeface="DengXian"/>
            </a:endParaRPr>
          </a:p>
        </p:txBody>
      </p:sp>
    </p:spTree>
    <p:extLst>
      <p:ext uri="{BB962C8B-B14F-4D97-AF65-F5344CB8AC3E}">
        <p14:creationId xmlns:p14="http://schemas.microsoft.com/office/powerpoint/2010/main" val="24773131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EE1 recommendations</a:t>
            </a:r>
            <a:r>
              <a:rPr lang="en-US" dirty="0"/>
              <a:t>:</a:t>
            </a:r>
          </a:p>
        </p:txBody>
      </p:sp>
      <p:sp>
        <p:nvSpPr>
          <p:cNvPr id="4" name="Rectangle 1"/>
          <p:cNvSpPr>
            <a:spLocks noGrp="1" noChangeArrowheads="1"/>
          </p:cNvSpPr>
          <p:nvPr>
            <p:ph idx="1"/>
          </p:nvPr>
        </p:nvSpPr>
        <p:spPr bwMode="auto">
          <a:xfrm>
            <a:off x="738908" y="1740217"/>
            <a:ext cx="11032463" cy="4278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r>
              <a:rPr kumimoji="0" lang="en-CA" altLang="en-US" sz="24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Present unified HOP filter (JVET-AE0191) in details;</a:t>
            </a:r>
          </a:p>
          <a:p>
            <a:pPr marR="0" lvl="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R="0" lvl="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r>
              <a:rPr kumimoji="0" lang="en-CA" altLang="en-US" sz="24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Adopt HOP filter from JVET-AE0191 (after training is finished) to NNVC-6.0;</a:t>
            </a:r>
          </a:p>
          <a:p>
            <a:pPr marR="0" lvl="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a:lnSpc>
                <a:spcPct val="100000"/>
              </a:lnSpc>
              <a:buFont typeface="Wingdings" panose="05000000000000000000" pitchFamily="2" charset="2"/>
              <a:buChar char="Ø"/>
            </a:pPr>
            <a:r>
              <a:rPr lang="en-CA" sz="2400" dirty="0">
                <a:latin typeface="Times New Roman" panose="02020603050405020304" pitchFamily="18" charset="0"/>
                <a:ea typeface="Calibri" panose="020F0502020204030204" pitchFamily="34" charset="0"/>
                <a:cs typeface="Times New Roman" panose="02020603050405020304" pitchFamily="18" charset="0"/>
              </a:rPr>
              <a:t>Continue investigating pending EE tests of this round (supposed to be conducted on top of the HOP model) in the next round of EE;</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marR="0" lvl="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endParaRPr lang="en-CA" sz="2400" dirty="0">
              <a:latin typeface="Times New Roman" panose="02020603050405020304" pitchFamily="18" charset="0"/>
              <a:cs typeface="Times New Roman" panose="02020603050405020304" pitchFamily="18" charset="0"/>
            </a:endParaRPr>
          </a:p>
          <a:p>
            <a:pPr marR="0" lvl="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r>
              <a:rPr lang="en-CA" sz="2400" dirty="0">
                <a:latin typeface="Times New Roman" panose="02020603050405020304" pitchFamily="18" charset="0"/>
                <a:cs typeface="Times New Roman" panose="02020603050405020304" pitchFamily="18" charset="0"/>
              </a:rPr>
              <a:t>Conduct </a:t>
            </a:r>
            <a:r>
              <a:rPr lang="en-CA" sz="2400" dirty="0" err="1">
                <a:latin typeface="Times New Roman" panose="02020603050405020304" pitchFamily="18" charset="0"/>
                <a:cs typeface="Times New Roman" panose="02020603050405020304" pitchFamily="18" charset="0"/>
              </a:rPr>
              <a:t>BoG</a:t>
            </a:r>
            <a:r>
              <a:rPr lang="en-CA" sz="2400" dirty="0">
                <a:latin typeface="Times New Roman" panose="02020603050405020304" pitchFamily="18" charset="0"/>
                <a:cs typeface="Times New Roman" panose="02020603050405020304" pitchFamily="18" charset="0"/>
              </a:rPr>
              <a:t> to review input contributions and plan EE1 tests, identify potential for joint training in the next EE1 round (could be two designs for LOP and HOP).</a:t>
            </a:r>
            <a:endParaRPr lang="en-US" sz="2400" dirty="0">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None/>
              <a:tabLst/>
            </a:pPr>
            <a:endParaRPr kumimoji="0" lang="en-CA"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R="0" lvl="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r>
              <a:rPr lang="en-CA" altLang="en-US" sz="2400" dirty="0">
                <a:latin typeface="Times New Roman" panose="02020603050405020304" pitchFamily="18" charset="0"/>
                <a:cs typeface="Times New Roman" panose="02020603050405020304" pitchFamily="18" charset="0"/>
              </a:rPr>
              <a:t>Conduct training cross-check for low-complexity NN-Intra (EE1-6) </a:t>
            </a:r>
            <a:endParaRPr kumimoji="0" lang="en-CA"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2904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Unified filter design for High Operation point (HOP)</a:t>
            </a:r>
            <a:endParaRPr lang="en-US" dirty="0"/>
          </a:p>
        </p:txBody>
      </p:sp>
      <p:sp>
        <p:nvSpPr>
          <p:cNvPr id="5" name="Text Placeholder 4"/>
          <p:cNvSpPr>
            <a:spLocks noGrp="1"/>
          </p:cNvSpPr>
          <p:nvPr>
            <p:ph type="body" idx="1"/>
          </p:nvPr>
        </p:nvSpPr>
        <p:spPr/>
        <p:txBody>
          <a:bodyPr/>
          <a:lstStyle/>
          <a:p>
            <a:r>
              <a:rPr lang="en-US" dirty="0" smtClean="0"/>
              <a:t>EE1-0</a:t>
            </a:r>
            <a:endParaRPr lang="en-US" dirty="0"/>
          </a:p>
        </p:txBody>
      </p:sp>
    </p:spTree>
    <p:extLst>
      <p:ext uri="{BB962C8B-B14F-4D97-AF65-F5344CB8AC3E}">
        <p14:creationId xmlns:p14="http://schemas.microsoft.com/office/powerpoint/2010/main" val="2542983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NNVC 5.0 SW complexity / performance</a:t>
            </a:r>
          </a:p>
        </p:txBody>
      </p:sp>
      <p:graphicFrame>
        <p:nvGraphicFramePr>
          <p:cNvPr id="8" name="Table 7"/>
          <p:cNvGraphicFramePr>
            <a:graphicFrameLocks noGrp="1"/>
          </p:cNvGraphicFramePr>
          <p:nvPr>
            <p:extLst>
              <p:ext uri="{D42A27DB-BD31-4B8C-83A1-F6EECF244321}">
                <p14:modId xmlns:p14="http://schemas.microsoft.com/office/powerpoint/2010/main" val="187160871"/>
              </p:ext>
            </p:extLst>
          </p:nvPr>
        </p:nvGraphicFramePr>
        <p:xfrm>
          <a:off x="1148079" y="5410109"/>
          <a:ext cx="9184638" cy="885825"/>
        </p:xfrm>
        <a:graphic>
          <a:graphicData uri="http://schemas.openxmlformats.org/drawingml/2006/table">
            <a:tbl>
              <a:tblPr>
                <a:tableStyleId>{5C22544A-7EE6-4342-B048-85BDC9FD1C3A}</a:tableStyleId>
              </a:tblPr>
              <a:tblGrid>
                <a:gridCol w="1952243">
                  <a:extLst>
                    <a:ext uri="{9D8B030D-6E8A-4147-A177-3AD203B41FA5}">
                      <a16:colId xmlns="" xmlns:a16="http://schemas.microsoft.com/office/drawing/2014/main" val="20000"/>
                    </a:ext>
                  </a:extLst>
                </a:gridCol>
                <a:gridCol w="1114008">
                  <a:extLst>
                    <a:ext uri="{9D8B030D-6E8A-4147-A177-3AD203B41FA5}">
                      <a16:colId xmlns="" xmlns:a16="http://schemas.microsoft.com/office/drawing/2014/main" val="20001"/>
                    </a:ext>
                  </a:extLst>
                </a:gridCol>
                <a:gridCol w="1298715">
                  <a:extLst>
                    <a:ext uri="{9D8B030D-6E8A-4147-A177-3AD203B41FA5}">
                      <a16:colId xmlns="" xmlns:a16="http://schemas.microsoft.com/office/drawing/2014/main" val="20002"/>
                    </a:ext>
                  </a:extLst>
                </a:gridCol>
                <a:gridCol w="881223">
                  <a:extLst>
                    <a:ext uri="{9D8B030D-6E8A-4147-A177-3AD203B41FA5}">
                      <a16:colId xmlns="" xmlns:a16="http://schemas.microsoft.com/office/drawing/2014/main" val="20003"/>
                    </a:ext>
                  </a:extLst>
                </a:gridCol>
                <a:gridCol w="888274">
                  <a:extLst>
                    <a:ext uri="{9D8B030D-6E8A-4147-A177-3AD203B41FA5}">
                      <a16:colId xmlns="" xmlns:a16="http://schemas.microsoft.com/office/drawing/2014/main" val="20004"/>
                    </a:ext>
                  </a:extLst>
                </a:gridCol>
                <a:gridCol w="803366">
                  <a:extLst>
                    <a:ext uri="{9D8B030D-6E8A-4147-A177-3AD203B41FA5}">
                      <a16:colId xmlns="" xmlns:a16="http://schemas.microsoft.com/office/drawing/2014/main" val="20005"/>
                    </a:ext>
                  </a:extLst>
                </a:gridCol>
                <a:gridCol w="724989">
                  <a:extLst>
                    <a:ext uri="{9D8B030D-6E8A-4147-A177-3AD203B41FA5}">
                      <a16:colId xmlns="" xmlns:a16="http://schemas.microsoft.com/office/drawing/2014/main" val="20006"/>
                    </a:ext>
                  </a:extLst>
                </a:gridCol>
                <a:gridCol w="809052">
                  <a:extLst>
                    <a:ext uri="{9D8B030D-6E8A-4147-A177-3AD203B41FA5}">
                      <a16:colId xmlns="" xmlns:a16="http://schemas.microsoft.com/office/drawing/2014/main" val="20007"/>
                    </a:ext>
                  </a:extLst>
                </a:gridCol>
                <a:gridCol w="712768">
                  <a:extLst>
                    <a:ext uri="{9D8B030D-6E8A-4147-A177-3AD203B41FA5}">
                      <a16:colId xmlns="" xmlns:a16="http://schemas.microsoft.com/office/drawing/2014/main" val="20008"/>
                    </a:ext>
                  </a:extLst>
                </a:gridCol>
              </a:tblGrid>
              <a:tr h="157627">
                <a:tc>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 </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l" fontAlgn="b"/>
                      <a:r>
                        <a:rPr lang="en-US" sz="1100" u="none" strike="noStrike">
                          <a:effectLst/>
                          <a:latin typeface="Times New Roman" panose="02020603050405020304" pitchFamily="18" charset="0"/>
                          <a:cs typeface="Times New Roman" panose="02020603050405020304" pitchFamily="18" charset="0"/>
                        </a:rPr>
                        <a:t> </a:t>
                      </a: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l" fontAlgn="b"/>
                      <a:r>
                        <a:rPr lang="en-US" sz="1100" u="none" strike="noStrike">
                          <a:effectLst/>
                          <a:latin typeface="Times New Roman" panose="02020603050405020304" pitchFamily="18" charset="0"/>
                          <a:cs typeface="Times New Roman" panose="02020603050405020304" pitchFamily="18" charset="0"/>
                        </a:rPr>
                        <a:t> </a:t>
                      </a: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gridSpan="3">
                  <a:txBody>
                    <a:bodyPr/>
                    <a:lstStyle/>
                    <a:p>
                      <a:pPr algn="ctr" fontAlgn="b"/>
                      <a:r>
                        <a:rPr lang="en-US" sz="1100" b="1" u="none" strike="noStrike" dirty="0">
                          <a:effectLst/>
                          <a:latin typeface="Times New Roman" panose="02020603050405020304" pitchFamily="18" charset="0"/>
                          <a:cs typeface="Times New Roman" panose="02020603050405020304" pitchFamily="18" charset="0"/>
                        </a:rPr>
                        <a:t>Random Access vs VVC</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hMerge="1">
                  <a:txBody>
                    <a:bodyPr/>
                    <a:lstStyle/>
                    <a:p>
                      <a:endParaRPr lang="en-US"/>
                    </a:p>
                  </a:txBody>
                  <a:tcPr/>
                </a:tc>
                <a:tc hMerge="1">
                  <a:txBody>
                    <a:bodyPr/>
                    <a:lstStyle/>
                    <a:p>
                      <a:endParaRPr lang="en-US"/>
                    </a:p>
                  </a:txBody>
                  <a:tcPr/>
                </a:tc>
                <a:tc gridSpan="3">
                  <a:txBody>
                    <a:bodyPr/>
                    <a:lstStyle/>
                    <a:p>
                      <a:pPr algn="ctr" fontAlgn="b"/>
                      <a:r>
                        <a:rPr lang="en-US" sz="1100" b="1" u="none" strike="noStrike" dirty="0">
                          <a:effectLst/>
                          <a:latin typeface="Times New Roman" panose="02020603050405020304" pitchFamily="18" charset="0"/>
                          <a:cs typeface="Times New Roman" panose="02020603050405020304" pitchFamily="18" charset="0"/>
                        </a:rPr>
                        <a:t>All Intra  vs VVC</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38565">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HOP filter: past and future</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Parameters, M</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err="1">
                          <a:effectLst/>
                          <a:latin typeface="Times New Roman" panose="02020603050405020304" pitchFamily="18" charset="0"/>
                          <a:cs typeface="Times New Roman" panose="02020603050405020304" pitchFamily="18" charset="0"/>
                        </a:rPr>
                        <a:t>kMAC</a:t>
                      </a:r>
                      <a:r>
                        <a:rPr lang="en-US" sz="1100" u="none" strike="noStrike" dirty="0">
                          <a:effectLst/>
                          <a:latin typeface="Times New Roman" panose="02020603050405020304" pitchFamily="18" charset="0"/>
                          <a:cs typeface="Times New Roman" panose="02020603050405020304" pitchFamily="18" charset="0"/>
                        </a:rPr>
                        <a:t>/pixel</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Y</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a:t>
                      </a:r>
                      <a:r>
                        <a:rPr lang="en-US" sz="1100" u="none" strike="noStrike" dirty="0" err="1">
                          <a:effectLst/>
                          <a:latin typeface="Times New Roman" panose="02020603050405020304" pitchFamily="18" charset="0"/>
                          <a:cs typeface="Times New Roman" panose="02020603050405020304" pitchFamily="18" charset="0"/>
                        </a:rPr>
                        <a:t>Cb</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Cr</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Y</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a:t>
                      </a:r>
                      <a:r>
                        <a:rPr lang="en-US" sz="1100" u="none" strike="noStrike" dirty="0" err="1">
                          <a:effectLst/>
                          <a:latin typeface="Times New Roman" panose="02020603050405020304" pitchFamily="18" charset="0"/>
                          <a:cs typeface="Times New Roman" panose="02020603050405020304" pitchFamily="18" charset="0"/>
                        </a:rPr>
                        <a:t>Cb</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Cr</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 xmlns:a16="http://schemas.microsoft.com/office/drawing/2014/main" val="10001"/>
                  </a:ext>
                </a:extLst>
              </a:tr>
              <a:tr h="157627">
                <a:tc>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EE1-0 (after stage</a:t>
                      </a:r>
                      <a:r>
                        <a:rPr lang="en-US" sz="1100" u="none" strike="noStrike" baseline="0" dirty="0">
                          <a:effectLst/>
                          <a:latin typeface="Times New Roman" panose="02020603050405020304" pitchFamily="18" charset="0"/>
                          <a:cs typeface="Times New Roman" panose="02020603050405020304" pitchFamily="18" charset="0"/>
                        </a:rPr>
                        <a:t> II training)*</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1.5</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477</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ctr"/>
                      <a:r>
                        <a:rPr lang="en-US" sz="1100" b="1" u="none" strike="noStrike" dirty="0">
                          <a:effectLst/>
                          <a:latin typeface="Times New Roman" panose="02020603050405020304" pitchFamily="18" charset="0"/>
                          <a:cs typeface="Times New Roman" panose="02020603050405020304" pitchFamily="18" charset="0"/>
                        </a:rPr>
                        <a:t>-9.5%</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-22.4%</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-22.1%</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b="1" u="none" strike="noStrike" dirty="0">
                          <a:effectLst/>
                          <a:latin typeface="Times New Roman" panose="02020603050405020304" pitchFamily="18" charset="0"/>
                          <a:cs typeface="Times New Roman" panose="02020603050405020304" pitchFamily="18" charset="0"/>
                        </a:rPr>
                        <a:t>-7.8%</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-18.8%</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-20.0%</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10002"/>
                  </a:ext>
                </a:extLst>
              </a:tr>
              <a:tr h="157627">
                <a:tc>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NNVC-filter set#0 (fully trained)</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a:effectLst/>
                          <a:latin typeface="Times New Roman" panose="02020603050405020304" pitchFamily="18" charset="0"/>
                          <a:cs typeface="Times New Roman" panose="02020603050405020304" pitchFamily="18" charset="0"/>
                        </a:rPr>
                        <a:t>1.9</a:t>
                      </a:r>
                      <a:endParaRPr lang="en-US" sz="1100" b="1"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a:effectLst/>
                          <a:latin typeface="Times New Roman" panose="02020603050405020304" pitchFamily="18" charset="0"/>
                          <a:cs typeface="Times New Roman" panose="02020603050405020304" pitchFamily="18" charset="0"/>
                        </a:rPr>
                        <a:t>615</a:t>
                      </a:r>
                      <a:endParaRPr lang="en-US" sz="1100" b="1"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ctr"/>
                      <a:r>
                        <a:rPr lang="en-US" sz="1100" b="1" u="none" strike="noStrike" dirty="0">
                          <a:effectLst/>
                          <a:latin typeface="Times New Roman" panose="02020603050405020304" pitchFamily="18" charset="0"/>
                          <a:cs typeface="Times New Roman" panose="02020603050405020304" pitchFamily="18" charset="0"/>
                        </a:rPr>
                        <a:t>-9.8%</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effectLst/>
                          <a:latin typeface="Times New Roman" panose="02020603050405020304" pitchFamily="18" charset="0"/>
                          <a:cs typeface="Times New Roman" panose="02020603050405020304" pitchFamily="18" charset="0"/>
                        </a:rPr>
                        <a:t>-21.1%</a:t>
                      </a:r>
                      <a:endParaRPr lang="en-US" sz="1100" b="1"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effectLst/>
                          <a:latin typeface="Times New Roman" panose="02020603050405020304" pitchFamily="18" charset="0"/>
                          <a:cs typeface="Times New Roman" panose="02020603050405020304" pitchFamily="18" charset="0"/>
                        </a:rPr>
                        <a:t>-20.5%</a:t>
                      </a:r>
                      <a:endParaRPr lang="en-US" sz="1100" b="1"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b="1" u="none" strike="noStrike" dirty="0">
                          <a:effectLst/>
                          <a:latin typeface="Times New Roman" panose="02020603050405020304" pitchFamily="18" charset="0"/>
                          <a:cs typeface="Times New Roman" panose="02020603050405020304" pitchFamily="18" charset="0"/>
                        </a:rPr>
                        <a:t>-7.5%</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effectLst/>
                          <a:latin typeface="Times New Roman" panose="02020603050405020304" pitchFamily="18" charset="0"/>
                          <a:cs typeface="Times New Roman" panose="02020603050405020304" pitchFamily="18" charset="0"/>
                        </a:rPr>
                        <a:t>-16.8%</a:t>
                      </a: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effectLst/>
                          <a:latin typeface="Times New Roman" panose="02020603050405020304" pitchFamily="18" charset="0"/>
                          <a:cs typeface="Times New Roman" panose="02020603050405020304" pitchFamily="18" charset="0"/>
                        </a:rPr>
                        <a:t>-17.4%</a:t>
                      </a: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10003"/>
                  </a:ext>
                </a:extLst>
              </a:tr>
              <a:tr h="157627">
                <a:tc>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NNVC-filter set#1 (fully trained)</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a:effectLst/>
                          <a:latin typeface="Times New Roman" panose="02020603050405020304" pitchFamily="18" charset="0"/>
                          <a:cs typeface="Times New Roman" panose="02020603050405020304" pitchFamily="18" charset="0"/>
                        </a:rPr>
                        <a:t>3.1</a:t>
                      </a:r>
                      <a:endParaRPr lang="en-US" sz="1100" b="1"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673</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ctr"/>
                      <a:r>
                        <a:rPr lang="en-US" sz="1100" b="1" u="none" strike="noStrike" dirty="0">
                          <a:effectLst/>
                          <a:latin typeface="Times New Roman" panose="02020603050405020304" pitchFamily="18" charset="0"/>
                          <a:cs typeface="Times New Roman" panose="02020603050405020304" pitchFamily="18" charset="0"/>
                        </a:rPr>
                        <a:t>-9.6%</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effectLst/>
                          <a:latin typeface="Times New Roman" panose="02020603050405020304" pitchFamily="18" charset="0"/>
                          <a:cs typeface="Times New Roman" panose="02020603050405020304" pitchFamily="18" charset="0"/>
                        </a:rPr>
                        <a:t>-20.9%</a:t>
                      </a:r>
                      <a:endParaRPr lang="en-US" sz="1100" b="1"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effectLst/>
                          <a:latin typeface="Times New Roman" panose="02020603050405020304" pitchFamily="18" charset="0"/>
                          <a:cs typeface="Times New Roman" panose="02020603050405020304" pitchFamily="18" charset="0"/>
                        </a:rPr>
                        <a:t>-21.5%</a:t>
                      </a:r>
                      <a:endParaRPr lang="en-US" sz="1100" b="1"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b="1" u="none" strike="noStrike" dirty="0">
                          <a:effectLst/>
                          <a:latin typeface="Times New Roman" panose="02020603050405020304" pitchFamily="18" charset="0"/>
                          <a:cs typeface="Times New Roman" panose="02020603050405020304" pitchFamily="18" charset="0"/>
                        </a:rPr>
                        <a:t>-7.4%</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effectLst/>
                          <a:latin typeface="Times New Roman" panose="02020603050405020304" pitchFamily="18" charset="0"/>
                          <a:cs typeface="Times New Roman" panose="02020603050405020304" pitchFamily="18" charset="0"/>
                        </a:rPr>
                        <a:t>-18.3%</a:t>
                      </a: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-19.9%</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10004"/>
                  </a:ext>
                </a:extLst>
              </a:tr>
            </a:tbl>
          </a:graphicData>
        </a:graphic>
      </p:graphicFrame>
      <p:sp>
        <p:nvSpPr>
          <p:cNvPr id="9" name="TextBox 8"/>
          <p:cNvSpPr txBox="1"/>
          <p:nvPr/>
        </p:nvSpPr>
        <p:spPr>
          <a:xfrm>
            <a:off x="1840207" y="6295934"/>
            <a:ext cx="2781531" cy="261610"/>
          </a:xfrm>
          <a:prstGeom prst="rect">
            <a:avLst/>
          </a:prstGeom>
          <a:noFill/>
        </p:spPr>
        <p:txBody>
          <a:bodyPr wrap="none" rtlCol="0">
            <a:spAutoFit/>
          </a:bodyPr>
          <a:lstStyle/>
          <a:p>
            <a:r>
              <a:rPr lang="en-US" sz="1100" dirty="0">
                <a:solidFill>
                  <a:schemeClr val="dk1"/>
                </a:solidFill>
                <a:latin typeface="Times New Roman" panose="02020603050405020304" pitchFamily="18" charset="0"/>
                <a:cs typeface="Times New Roman" panose="02020603050405020304" pitchFamily="18" charset="0"/>
              </a:rPr>
              <a:t>* ~1% gain is expected after Stage III training</a:t>
            </a:r>
          </a:p>
        </p:txBody>
      </p:sp>
      <p:sp>
        <p:nvSpPr>
          <p:cNvPr id="12" name="TextBox 11"/>
          <p:cNvSpPr txBox="1"/>
          <p:nvPr/>
        </p:nvSpPr>
        <p:spPr>
          <a:xfrm>
            <a:off x="3183384" y="1410574"/>
            <a:ext cx="5591659" cy="369332"/>
          </a:xfrm>
          <a:prstGeom prst="rect">
            <a:avLst/>
          </a:prstGeom>
          <a:noFill/>
        </p:spPr>
        <p:txBody>
          <a:bodyPr wrap="none" rtlCol="0">
            <a:spAutoFit/>
          </a:bodyPr>
          <a:lstStyle/>
          <a:p>
            <a:r>
              <a:rPr lang="en-US" dirty="0">
                <a:solidFill>
                  <a:srgbClr val="7030A0"/>
                </a:solidFill>
              </a:rPr>
              <a:t>Thanks a lot for productive collaborative work on EE1-0! </a:t>
            </a:r>
          </a:p>
        </p:txBody>
      </p:sp>
      <p:pic>
        <p:nvPicPr>
          <p:cNvPr id="10" name="Picture 9"/>
          <p:cNvPicPr>
            <a:picLocks noChangeAspect="1"/>
          </p:cNvPicPr>
          <p:nvPr/>
        </p:nvPicPr>
        <p:blipFill>
          <a:blip r:embed="rId2"/>
          <a:stretch>
            <a:fillRect/>
          </a:stretch>
        </p:blipFill>
        <p:spPr>
          <a:xfrm>
            <a:off x="150238" y="1801995"/>
            <a:ext cx="5613402" cy="3482388"/>
          </a:xfrm>
          <a:prstGeom prst="rect">
            <a:avLst/>
          </a:prstGeom>
          <a:ln>
            <a:solidFill>
              <a:schemeClr val="accent1">
                <a:shade val="50000"/>
              </a:schemeClr>
            </a:solidFill>
          </a:ln>
        </p:spPr>
      </p:pic>
      <p:pic>
        <p:nvPicPr>
          <p:cNvPr id="11" name="Picture 10"/>
          <p:cNvPicPr>
            <a:picLocks noChangeAspect="1"/>
          </p:cNvPicPr>
          <p:nvPr/>
        </p:nvPicPr>
        <p:blipFill>
          <a:blip r:embed="rId3"/>
          <a:stretch>
            <a:fillRect/>
          </a:stretch>
        </p:blipFill>
        <p:spPr>
          <a:xfrm>
            <a:off x="5809295" y="1801995"/>
            <a:ext cx="5649008" cy="3504477"/>
          </a:xfrm>
          <a:prstGeom prst="rect">
            <a:avLst/>
          </a:prstGeom>
          <a:ln>
            <a:solidFill>
              <a:schemeClr val="accent1">
                <a:shade val="50000"/>
              </a:schemeClr>
            </a:solidFill>
          </a:ln>
        </p:spPr>
      </p:pic>
    </p:spTree>
    <p:extLst>
      <p:ext uri="{BB962C8B-B14F-4D97-AF65-F5344CB8AC3E}">
        <p14:creationId xmlns:p14="http://schemas.microsoft.com/office/powerpoint/2010/main" val="2862302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it mean “unified design”?</a:t>
            </a:r>
            <a:endParaRPr lang="en-US" dirty="0"/>
          </a:p>
        </p:txBody>
      </p:sp>
      <p:sp>
        <p:nvSpPr>
          <p:cNvPr id="3" name="Content Placeholder 2"/>
          <p:cNvSpPr>
            <a:spLocks noGrp="1"/>
          </p:cNvSpPr>
          <p:nvPr>
            <p:ph idx="1"/>
          </p:nvPr>
        </p:nvSpPr>
        <p:spPr>
          <a:xfrm>
            <a:off x="838200" y="1825625"/>
            <a:ext cx="8212667" cy="4351338"/>
          </a:xfrm>
        </p:spPr>
        <p:txBody>
          <a:bodyPr>
            <a:normAutofit fontScale="92500" lnSpcReduction="10000"/>
          </a:bodyPr>
          <a:lstStyle/>
          <a:p>
            <a:pPr>
              <a:buFont typeface="Wingdings" panose="05000000000000000000" pitchFamily="2" charset="2"/>
              <a:buChar char="Ø"/>
            </a:pPr>
            <a:r>
              <a:rPr lang="en-US" b="1" i="1" dirty="0" smtClean="0"/>
              <a:t>Agreed</a:t>
            </a:r>
            <a:r>
              <a:rPr lang="en-US" dirty="0" smtClean="0"/>
              <a:t> </a:t>
            </a:r>
            <a:r>
              <a:rPr lang="en-US" dirty="0"/>
              <a:t>during </a:t>
            </a:r>
            <a:r>
              <a:rPr lang="en-US" dirty="0" err="1"/>
              <a:t>BoG</a:t>
            </a:r>
            <a:r>
              <a:rPr lang="en-US" dirty="0"/>
              <a:t> and </a:t>
            </a:r>
            <a:r>
              <a:rPr lang="en-US" b="1" i="1" dirty="0"/>
              <a:t>documented </a:t>
            </a:r>
            <a:endParaRPr lang="en-US" b="1" i="1" dirty="0" smtClean="0"/>
          </a:p>
          <a:p>
            <a:pPr lvl="1">
              <a:buFont typeface="Wingdings" panose="05000000000000000000" pitchFamily="2" charset="2"/>
              <a:buChar char="Ø"/>
            </a:pPr>
            <a:r>
              <a:rPr lang="en-US" b="1" i="1" dirty="0" smtClean="0"/>
              <a:t>NN structure</a:t>
            </a:r>
          </a:p>
          <a:p>
            <a:pPr lvl="2">
              <a:buFont typeface="Wingdings" panose="05000000000000000000" pitchFamily="2" charset="2"/>
              <a:buChar char="Ø"/>
            </a:pPr>
            <a:r>
              <a:rPr lang="en-US" dirty="0" smtClean="0"/>
              <a:t>order of layers</a:t>
            </a:r>
          </a:p>
          <a:p>
            <a:pPr lvl="2">
              <a:buFont typeface="Wingdings" panose="05000000000000000000" pitchFamily="2" charset="2"/>
              <a:buChar char="Ø"/>
            </a:pPr>
            <a:r>
              <a:rPr lang="en-US" dirty="0" smtClean="0"/>
              <a:t>number of channels for each layer</a:t>
            </a:r>
          </a:p>
          <a:p>
            <a:pPr lvl="2">
              <a:buFont typeface="Wingdings" panose="05000000000000000000" pitchFamily="2" charset="2"/>
              <a:buChar char="Ø"/>
            </a:pPr>
            <a:r>
              <a:rPr lang="en-US" dirty="0" smtClean="0"/>
              <a:t>extra inputs (prediction, QP, ...)</a:t>
            </a:r>
          </a:p>
          <a:p>
            <a:pPr lvl="1">
              <a:buFont typeface="Wingdings" panose="05000000000000000000" pitchFamily="2" charset="2"/>
              <a:buChar char="Ø"/>
            </a:pPr>
            <a:r>
              <a:rPr lang="en-US" b="1" i="1" dirty="0"/>
              <a:t>NN tool usage aspect</a:t>
            </a:r>
            <a:r>
              <a:rPr lang="en-US" dirty="0" smtClean="0"/>
              <a:t> </a:t>
            </a:r>
          </a:p>
          <a:p>
            <a:pPr lvl="2">
              <a:buFont typeface="Wingdings" panose="05000000000000000000" pitchFamily="2" charset="2"/>
              <a:buChar char="Ø"/>
            </a:pPr>
            <a:r>
              <a:rPr lang="en-US" dirty="0" smtClean="0"/>
              <a:t>on/off, QP adaptation, blending, ...</a:t>
            </a:r>
          </a:p>
          <a:p>
            <a:pPr lvl="1">
              <a:buFont typeface="Wingdings" panose="05000000000000000000" pitchFamily="2" charset="2"/>
              <a:buChar char="Ø"/>
            </a:pPr>
            <a:r>
              <a:rPr lang="en-US" b="1" i="1" dirty="0"/>
              <a:t>Training</a:t>
            </a:r>
            <a:r>
              <a:rPr lang="en-US" dirty="0" smtClean="0"/>
              <a:t> </a:t>
            </a:r>
            <a:r>
              <a:rPr lang="en-US" b="1" i="1" dirty="0" smtClean="0"/>
              <a:t>procedure </a:t>
            </a:r>
          </a:p>
          <a:p>
            <a:pPr lvl="2">
              <a:buFont typeface="Wingdings" panose="05000000000000000000" pitchFamily="2" charset="2"/>
              <a:buChar char="Ø"/>
            </a:pPr>
            <a:r>
              <a:rPr lang="en-US" dirty="0" smtClean="0"/>
              <a:t>Number of stages, epochs, learning rate scheduler.....</a:t>
            </a:r>
          </a:p>
          <a:p>
            <a:pPr>
              <a:buFont typeface="Wingdings" panose="05000000000000000000" pitchFamily="2" charset="2"/>
              <a:buChar char="Ø"/>
            </a:pPr>
            <a:r>
              <a:rPr lang="en-US" b="1" i="1" dirty="0" smtClean="0"/>
              <a:t>Joint training</a:t>
            </a:r>
            <a:r>
              <a:rPr lang="en-US" dirty="0" smtClean="0"/>
              <a:t> (conducted in parallel by several parties)</a:t>
            </a:r>
          </a:p>
          <a:p>
            <a:pPr>
              <a:buFont typeface="Wingdings" panose="05000000000000000000" pitchFamily="2" charset="2"/>
              <a:buChar char="Ø"/>
            </a:pPr>
            <a:r>
              <a:rPr lang="en-US" b="1" i="1" dirty="0" smtClean="0"/>
              <a:t>Testing</a:t>
            </a:r>
            <a:r>
              <a:rPr lang="en-US" dirty="0" smtClean="0"/>
              <a:t> during training (at least after each stage)</a:t>
            </a:r>
          </a:p>
          <a:p>
            <a:pPr>
              <a:buFont typeface="Wingdings" panose="05000000000000000000" pitchFamily="2" charset="2"/>
              <a:buChar char="Ø"/>
            </a:pPr>
            <a:r>
              <a:rPr lang="en-US" b="1" i="1" dirty="0" smtClean="0"/>
              <a:t>Single modification </a:t>
            </a:r>
            <a:r>
              <a:rPr lang="en-US" dirty="0" smtClean="0"/>
              <a:t>in each EE test / sub-test</a:t>
            </a:r>
            <a:endParaRPr lang="en-US" dirty="0"/>
          </a:p>
        </p:txBody>
      </p:sp>
    </p:spTree>
    <p:extLst>
      <p:ext uri="{BB962C8B-B14F-4D97-AF65-F5344CB8AC3E}">
        <p14:creationId xmlns:p14="http://schemas.microsoft.com/office/powerpoint/2010/main" val="15041886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EE1-0 High Operation Point NN-filter</a:t>
            </a:r>
          </a:p>
        </p:txBody>
      </p:sp>
      <p:graphicFrame>
        <p:nvGraphicFramePr>
          <p:cNvPr id="4" name="Table 3"/>
          <p:cNvGraphicFramePr>
            <a:graphicFrameLocks noGrp="1"/>
          </p:cNvGraphicFramePr>
          <p:nvPr>
            <p:extLst>
              <p:ext uri="{D42A27DB-BD31-4B8C-83A1-F6EECF244321}">
                <p14:modId xmlns:p14="http://schemas.microsoft.com/office/powerpoint/2010/main" val="1250610529"/>
              </p:ext>
            </p:extLst>
          </p:nvPr>
        </p:nvGraphicFramePr>
        <p:xfrm>
          <a:off x="926011" y="4723016"/>
          <a:ext cx="9184638" cy="1417320"/>
        </p:xfrm>
        <a:graphic>
          <a:graphicData uri="http://schemas.openxmlformats.org/drawingml/2006/table">
            <a:tbl>
              <a:tblPr>
                <a:tableStyleId>{5C22544A-7EE6-4342-B048-85BDC9FD1C3A}</a:tableStyleId>
              </a:tblPr>
              <a:tblGrid>
                <a:gridCol w="1952243">
                  <a:extLst>
                    <a:ext uri="{9D8B030D-6E8A-4147-A177-3AD203B41FA5}">
                      <a16:colId xmlns="" xmlns:a16="http://schemas.microsoft.com/office/drawing/2014/main" val="20000"/>
                    </a:ext>
                  </a:extLst>
                </a:gridCol>
                <a:gridCol w="1114008">
                  <a:extLst>
                    <a:ext uri="{9D8B030D-6E8A-4147-A177-3AD203B41FA5}">
                      <a16:colId xmlns="" xmlns:a16="http://schemas.microsoft.com/office/drawing/2014/main" val="20001"/>
                    </a:ext>
                  </a:extLst>
                </a:gridCol>
                <a:gridCol w="1298715">
                  <a:extLst>
                    <a:ext uri="{9D8B030D-6E8A-4147-A177-3AD203B41FA5}">
                      <a16:colId xmlns="" xmlns:a16="http://schemas.microsoft.com/office/drawing/2014/main" val="20002"/>
                    </a:ext>
                  </a:extLst>
                </a:gridCol>
                <a:gridCol w="881223">
                  <a:extLst>
                    <a:ext uri="{9D8B030D-6E8A-4147-A177-3AD203B41FA5}">
                      <a16:colId xmlns="" xmlns:a16="http://schemas.microsoft.com/office/drawing/2014/main" val="20003"/>
                    </a:ext>
                  </a:extLst>
                </a:gridCol>
                <a:gridCol w="888274">
                  <a:extLst>
                    <a:ext uri="{9D8B030D-6E8A-4147-A177-3AD203B41FA5}">
                      <a16:colId xmlns="" xmlns:a16="http://schemas.microsoft.com/office/drawing/2014/main" val="20004"/>
                    </a:ext>
                  </a:extLst>
                </a:gridCol>
                <a:gridCol w="803366">
                  <a:extLst>
                    <a:ext uri="{9D8B030D-6E8A-4147-A177-3AD203B41FA5}">
                      <a16:colId xmlns="" xmlns:a16="http://schemas.microsoft.com/office/drawing/2014/main" val="20005"/>
                    </a:ext>
                  </a:extLst>
                </a:gridCol>
                <a:gridCol w="724989">
                  <a:extLst>
                    <a:ext uri="{9D8B030D-6E8A-4147-A177-3AD203B41FA5}">
                      <a16:colId xmlns="" xmlns:a16="http://schemas.microsoft.com/office/drawing/2014/main" val="20006"/>
                    </a:ext>
                  </a:extLst>
                </a:gridCol>
                <a:gridCol w="809052">
                  <a:extLst>
                    <a:ext uri="{9D8B030D-6E8A-4147-A177-3AD203B41FA5}">
                      <a16:colId xmlns="" xmlns:a16="http://schemas.microsoft.com/office/drawing/2014/main" val="20007"/>
                    </a:ext>
                  </a:extLst>
                </a:gridCol>
                <a:gridCol w="712768">
                  <a:extLst>
                    <a:ext uri="{9D8B030D-6E8A-4147-A177-3AD203B41FA5}">
                      <a16:colId xmlns="" xmlns:a16="http://schemas.microsoft.com/office/drawing/2014/main" val="20008"/>
                    </a:ext>
                  </a:extLst>
                </a:gridCol>
              </a:tblGrid>
              <a:tr h="157627">
                <a:tc>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 </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l" fontAlgn="b"/>
                      <a:r>
                        <a:rPr lang="en-US" sz="1100" u="none" strike="noStrike">
                          <a:effectLst/>
                          <a:latin typeface="Times New Roman" panose="02020603050405020304" pitchFamily="18" charset="0"/>
                          <a:cs typeface="Times New Roman" panose="02020603050405020304" pitchFamily="18" charset="0"/>
                        </a:rPr>
                        <a:t> </a:t>
                      </a: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l" fontAlgn="b"/>
                      <a:r>
                        <a:rPr lang="en-US" sz="1100" u="none" strike="noStrike">
                          <a:effectLst/>
                          <a:latin typeface="Times New Roman" panose="02020603050405020304" pitchFamily="18" charset="0"/>
                          <a:cs typeface="Times New Roman" panose="02020603050405020304" pitchFamily="18" charset="0"/>
                        </a:rPr>
                        <a:t> </a:t>
                      </a: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gridSpan="3">
                  <a:txBody>
                    <a:bodyPr/>
                    <a:lstStyle/>
                    <a:p>
                      <a:pPr algn="ctr" fontAlgn="b"/>
                      <a:r>
                        <a:rPr lang="en-US" sz="1100" b="1" u="none" strike="noStrike" dirty="0">
                          <a:effectLst/>
                          <a:latin typeface="Times New Roman" panose="02020603050405020304" pitchFamily="18" charset="0"/>
                          <a:cs typeface="Times New Roman" panose="02020603050405020304" pitchFamily="18" charset="0"/>
                        </a:rPr>
                        <a:t>Random Access vs VVC</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hMerge="1">
                  <a:txBody>
                    <a:bodyPr/>
                    <a:lstStyle/>
                    <a:p>
                      <a:endParaRPr lang="en-US"/>
                    </a:p>
                  </a:txBody>
                  <a:tcPr/>
                </a:tc>
                <a:tc hMerge="1">
                  <a:txBody>
                    <a:bodyPr/>
                    <a:lstStyle/>
                    <a:p>
                      <a:endParaRPr lang="en-US"/>
                    </a:p>
                  </a:txBody>
                  <a:tcPr/>
                </a:tc>
                <a:tc gridSpan="3">
                  <a:txBody>
                    <a:bodyPr/>
                    <a:lstStyle/>
                    <a:p>
                      <a:pPr algn="ctr" fontAlgn="b"/>
                      <a:r>
                        <a:rPr lang="en-US" sz="1100" b="1" u="none" strike="noStrike" dirty="0">
                          <a:effectLst/>
                          <a:latin typeface="Times New Roman" panose="02020603050405020304" pitchFamily="18" charset="0"/>
                          <a:cs typeface="Times New Roman" panose="02020603050405020304" pitchFamily="18" charset="0"/>
                        </a:rPr>
                        <a:t>All Intra  vs VVC</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38565">
                <a:tc>
                  <a:txBody>
                    <a:bodyPr/>
                    <a:lstStyle/>
                    <a:p>
                      <a:pPr algn="ctr" fontAlgn="b"/>
                      <a:r>
                        <a:rPr lang="en-US" sz="1100" u="none" strike="noStrike">
                          <a:effectLst/>
                          <a:latin typeface="Times New Roman" panose="02020603050405020304" pitchFamily="18" charset="0"/>
                          <a:cs typeface="Times New Roman" panose="02020603050405020304" pitchFamily="18" charset="0"/>
                        </a:rPr>
                        <a:t>Contribution</a:t>
                      </a: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Parameters, M</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err="1">
                          <a:effectLst/>
                          <a:latin typeface="Times New Roman" panose="02020603050405020304" pitchFamily="18" charset="0"/>
                          <a:cs typeface="Times New Roman" panose="02020603050405020304" pitchFamily="18" charset="0"/>
                        </a:rPr>
                        <a:t>kMAC</a:t>
                      </a:r>
                      <a:r>
                        <a:rPr lang="en-US" sz="1100" u="none" strike="noStrike" dirty="0">
                          <a:effectLst/>
                          <a:latin typeface="Times New Roman" panose="02020603050405020304" pitchFamily="18" charset="0"/>
                          <a:cs typeface="Times New Roman" panose="02020603050405020304" pitchFamily="18" charset="0"/>
                        </a:rPr>
                        <a:t>/pixel</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Y</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a:t>
                      </a:r>
                      <a:r>
                        <a:rPr lang="en-US" sz="1100" u="none" strike="noStrike" dirty="0" err="1">
                          <a:effectLst/>
                          <a:latin typeface="Times New Roman" panose="02020603050405020304" pitchFamily="18" charset="0"/>
                          <a:cs typeface="Times New Roman" panose="02020603050405020304" pitchFamily="18" charset="0"/>
                        </a:rPr>
                        <a:t>Cb</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Cr</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Y</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a:t>
                      </a:r>
                      <a:r>
                        <a:rPr lang="en-US" sz="1100" u="none" strike="noStrike" dirty="0" err="1">
                          <a:effectLst/>
                          <a:latin typeface="Times New Roman" panose="02020603050405020304" pitchFamily="18" charset="0"/>
                          <a:cs typeface="Times New Roman" panose="02020603050405020304" pitchFamily="18" charset="0"/>
                        </a:rPr>
                        <a:t>Cb</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BD-rate Cr</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extLst>
                  <a:ext uri="{0D108BD9-81ED-4DB2-BD59-A6C34878D82A}">
                    <a16:rowId xmlns="" xmlns:a16="http://schemas.microsoft.com/office/drawing/2014/main" val="10001"/>
                  </a:ext>
                </a:extLst>
              </a:tr>
              <a:tr h="157627">
                <a:tc>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EE1-0 (stage</a:t>
                      </a:r>
                      <a:r>
                        <a:rPr lang="en-US" sz="1100" u="none" strike="noStrike" baseline="0" dirty="0">
                          <a:effectLst/>
                          <a:latin typeface="Times New Roman" panose="02020603050405020304" pitchFamily="18" charset="0"/>
                          <a:cs typeface="Times New Roman" panose="02020603050405020304" pitchFamily="18" charset="0"/>
                        </a:rPr>
                        <a:t> I)  I-frames only</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1.5</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477</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cs typeface="+mn-cs"/>
                        </a:rPr>
                        <a:t>-2.5%</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a:solidFill>
                            <a:srgbClr val="000000"/>
                          </a:solidFill>
                          <a:effectLst/>
                          <a:latin typeface="Times New Roman" panose="02020603050405020304" pitchFamily="18" charset="0"/>
                          <a:ea typeface="Times New Roman" panose="02020603050405020304" pitchFamily="18" charset="0"/>
                          <a:cs typeface="+mn-cs"/>
                        </a:rPr>
                        <a:t>-10.4%</a:t>
                      </a:r>
                    </a:p>
                  </a:txBody>
                  <a:tcPr marL="9525" marR="9525" marT="9525" marB="0" anchor="ctr"/>
                </a:tc>
                <a:tc>
                  <a:txBody>
                    <a:bodyPr/>
                    <a:lstStyle/>
                    <a:p>
                      <a:pPr marL="0" marR="0" algn="ctr" defTabSz="914400" rtl="0" eaLnBrk="1" fontAlgn="ctr" latinLnBrk="0"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cs typeface="+mn-cs"/>
                        </a:rPr>
                        <a:t>-9.4%</a:t>
                      </a:r>
                    </a:p>
                  </a:txBody>
                  <a:tcPr marL="9525" marR="9525" marT="9525"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rPr>
                        <a:t>-7.8%</a:t>
                      </a:r>
                      <a:endParaRPr lang="en-US" sz="11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rPr>
                        <a:t>-19.2%</a:t>
                      </a:r>
                      <a:endParaRPr lang="en-US" sz="11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rPr>
                        <a:t>-20.2%</a:t>
                      </a:r>
                      <a:endParaRPr lang="en-US" sz="11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 xmlns:a16="http://schemas.microsoft.com/office/drawing/2014/main" val="10002"/>
                  </a:ext>
                </a:extLst>
              </a:tr>
              <a:tr h="157627">
                <a:tc>
                  <a:txBody>
                    <a:bodyPr/>
                    <a:lstStyle/>
                    <a:p>
                      <a:pPr algn="l" fontAlgn="b"/>
                      <a:r>
                        <a:rPr lang="en-US" sz="1100" u="none" strike="noStrike" dirty="0">
                          <a:effectLst/>
                          <a:latin typeface="Times New Roman" panose="02020603050405020304" pitchFamily="18" charset="0"/>
                          <a:cs typeface="Times New Roman" panose="02020603050405020304" pitchFamily="18" charset="0"/>
                        </a:rPr>
                        <a:t>EE1-0 (stage</a:t>
                      </a:r>
                      <a:r>
                        <a:rPr lang="en-US" sz="1100" u="none" strike="noStrike" baseline="0" dirty="0">
                          <a:effectLst/>
                          <a:latin typeface="Times New Roman" panose="02020603050405020304" pitchFamily="18" charset="0"/>
                          <a:cs typeface="Times New Roman" panose="02020603050405020304" pitchFamily="18" charset="0"/>
                        </a:rPr>
                        <a:t> I)    IPB-frames</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1.5</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477</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rPr>
                        <a:t>-4.2%</a:t>
                      </a:r>
                      <a:endParaRPr lang="en-US" sz="11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rPr>
                        <a:t>-17.4%</a:t>
                      </a:r>
                      <a:endParaRPr lang="en-US" sz="11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rPr>
                        <a:t>-16.2%</a:t>
                      </a:r>
                      <a:endParaRPr lang="en-US" sz="11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kern="1200" dirty="0">
                          <a:solidFill>
                            <a:srgbClr val="000000"/>
                          </a:solidFill>
                          <a:effectLst/>
                          <a:latin typeface="Times New Roman" panose="02020603050405020304" pitchFamily="18" charset="0"/>
                          <a:ea typeface="Times New Roman" panose="02020603050405020304" pitchFamily="18" charset="0"/>
                        </a:rPr>
                        <a:t>-7.8%</a:t>
                      </a:r>
                      <a:endParaRPr lang="en-US" sz="11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rPr>
                        <a:t>-19.2%</a:t>
                      </a:r>
                      <a:endParaRPr lang="en-US" sz="11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rgbClr val="000000"/>
                          </a:solidFill>
                          <a:effectLst/>
                          <a:latin typeface="Times New Roman" panose="02020603050405020304" pitchFamily="18" charset="0"/>
                          <a:ea typeface="Times New Roman" panose="02020603050405020304" pitchFamily="18" charset="0"/>
                        </a:rPr>
                        <a:t>-20.2%</a:t>
                      </a:r>
                      <a:endParaRPr lang="en-US" sz="11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 xmlns:a16="http://schemas.microsoft.com/office/drawing/2014/main" val="10003"/>
                  </a:ext>
                </a:extLst>
              </a:tr>
              <a:tr h="1576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100" u="none" strike="noStrike" dirty="0">
                          <a:effectLst/>
                          <a:latin typeface="Times New Roman" panose="02020603050405020304" pitchFamily="18" charset="0"/>
                          <a:cs typeface="Times New Roman" panose="02020603050405020304" pitchFamily="18" charset="0"/>
                        </a:rPr>
                        <a:t>EE1-0 (stage</a:t>
                      </a:r>
                      <a:r>
                        <a:rPr lang="en-US" sz="1100" u="none" strike="noStrike" baseline="0" dirty="0">
                          <a:effectLst/>
                          <a:latin typeface="Times New Roman" panose="02020603050405020304" pitchFamily="18" charset="0"/>
                          <a:cs typeface="Times New Roman" panose="02020603050405020304" pitchFamily="18" charset="0"/>
                        </a:rPr>
                        <a:t> II)</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1.5</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477</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ctr"/>
                      <a:r>
                        <a:rPr lang="en-US" sz="1100" b="1" u="none" strike="noStrike" dirty="0">
                          <a:effectLst/>
                          <a:latin typeface="Times New Roman" panose="02020603050405020304" pitchFamily="18" charset="0"/>
                          <a:cs typeface="Times New Roman" panose="02020603050405020304" pitchFamily="18" charset="0"/>
                        </a:rPr>
                        <a:t>-9.5%</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-22.4%</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-22.1%</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b="1" u="none" strike="noStrike" dirty="0">
                          <a:effectLst/>
                          <a:latin typeface="Times New Roman" panose="02020603050405020304" pitchFamily="18" charset="0"/>
                          <a:cs typeface="Times New Roman" panose="02020603050405020304" pitchFamily="18" charset="0"/>
                        </a:rPr>
                        <a:t>-7.8%</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-18.8%</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effectLst/>
                          <a:latin typeface="Times New Roman" panose="02020603050405020304" pitchFamily="18" charset="0"/>
                          <a:cs typeface="Times New Roman" panose="02020603050405020304" pitchFamily="18" charset="0"/>
                        </a:rPr>
                        <a:t>-20.0%</a:t>
                      </a: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10004"/>
                  </a:ext>
                </a:extLst>
              </a:tr>
              <a:tr h="1576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100" u="none" strike="noStrike" dirty="0">
                          <a:effectLst/>
                          <a:latin typeface="Times New Roman" panose="02020603050405020304" pitchFamily="18" charset="0"/>
                          <a:cs typeface="Times New Roman" panose="02020603050405020304" pitchFamily="18" charset="0"/>
                        </a:rPr>
                        <a:t>EE1-0 (stage</a:t>
                      </a:r>
                      <a:r>
                        <a:rPr lang="en-US" sz="1100" u="none" strike="noStrike" baseline="0" dirty="0">
                          <a:effectLst/>
                          <a:latin typeface="Times New Roman" panose="02020603050405020304" pitchFamily="18" charset="0"/>
                          <a:cs typeface="Times New Roman" panose="02020603050405020304" pitchFamily="18" charset="0"/>
                        </a:rPr>
                        <a:t> III)*</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1.5</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effectLst/>
                          <a:latin typeface="Times New Roman" panose="02020603050405020304" pitchFamily="18" charset="0"/>
                          <a:cs typeface="Times New Roman" panose="02020603050405020304" pitchFamily="18" charset="0"/>
                        </a:rPr>
                        <a:t>477</a:t>
                      </a: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ct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endParaRPr lang="en-US"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10005"/>
                  </a:ext>
                </a:extLst>
              </a:tr>
              <a:tr h="157627">
                <a:tc>
                  <a:txBody>
                    <a:bodyPr/>
                    <a:lstStyle/>
                    <a:p>
                      <a:pPr algn="l" fontAlgn="b"/>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NNVC-filter set#0 (fully trained)</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1.9</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615</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ctr"/>
                      <a:r>
                        <a:rPr lang="en-US" sz="1100" b="1" u="none" strike="noStrike" dirty="0">
                          <a:solidFill>
                            <a:schemeClr val="bg1">
                              <a:lumMod val="50000"/>
                            </a:schemeClr>
                          </a:solidFill>
                          <a:effectLst/>
                          <a:latin typeface="Times New Roman" panose="02020603050405020304" pitchFamily="18" charset="0"/>
                          <a:cs typeface="Times New Roman" panose="02020603050405020304" pitchFamily="18" charset="0"/>
                        </a:rPr>
                        <a:t>-9.8%</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-21.1%</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-20.5%</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b="1" u="none" strike="noStrike" dirty="0">
                          <a:solidFill>
                            <a:schemeClr val="bg1">
                              <a:lumMod val="50000"/>
                            </a:schemeClr>
                          </a:solidFill>
                          <a:effectLst/>
                          <a:latin typeface="Times New Roman" panose="02020603050405020304" pitchFamily="18" charset="0"/>
                          <a:cs typeface="Times New Roman" panose="02020603050405020304" pitchFamily="18" charset="0"/>
                        </a:rPr>
                        <a:t>-7.5%</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solidFill>
                            <a:schemeClr val="bg1">
                              <a:lumMod val="50000"/>
                            </a:schemeClr>
                          </a:solidFill>
                          <a:effectLst/>
                          <a:latin typeface="Times New Roman" panose="02020603050405020304" pitchFamily="18" charset="0"/>
                          <a:cs typeface="Times New Roman" panose="02020603050405020304" pitchFamily="18" charset="0"/>
                        </a:rPr>
                        <a:t>-16.8%</a:t>
                      </a:r>
                      <a:endParaRPr lang="en-US" sz="1100" b="0" i="0" u="none" strike="noStrike">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a:solidFill>
                            <a:schemeClr val="bg1">
                              <a:lumMod val="50000"/>
                            </a:schemeClr>
                          </a:solidFill>
                          <a:effectLst/>
                          <a:latin typeface="Times New Roman" panose="02020603050405020304" pitchFamily="18" charset="0"/>
                          <a:cs typeface="Times New Roman" panose="02020603050405020304" pitchFamily="18" charset="0"/>
                        </a:rPr>
                        <a:t>-17.4%</a:t>
                      </a:r>
                      <a:endParaRPr lang="en-US" sz="1100" b="0" i="0" u="none" strike="noStrike">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10006"/>
                  </a:ext>
                </a:extLst>
              </a:tr>
              <a:tr h="157627">
                <a:tc>
                  <a:txBody>
                    <a:bodyPr/>
                    <a:lstStyle/>
                    <a:p>
                      <a:pPr algn="l" fontAlgn="b"/>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NNVC-filter set#1 (fully trained)</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a:solidFill>
                            <a:schemeClr val="bg1">
                              <a:lumMod val="50000"/>
                            </a:schemeClr>
                          </a:solidFill>
                          <a:effectLst/>
                          <a:latin typeface="Times New Roman" panose="02020603050405020304" pitchFamily="18" charset="0"/>
                          <a:cs typeface="Times New Roman" panose="02020603050405020304" pitchFamily="18" charset="0"/>
                        </a:rPr>
                        <a:t>3.1</a:t>
                      </a:r>
                      <a:endParaRPr lang="en-US" sz="1100" b="1" i="0" u="none" strike="noStrike">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673</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ctr"/>
                      <a:r>
                        <a:rPr lang="en-US" sz="1100" b="1" u="none" strike="noStrike" dirty="0">
                          <a:solidFill>
                            <a:schemeClr val="bg1">
                              <a:lumMod val="50000"/>
                            </a:schemeClr>
                          </a:solidFill>
                          <a:effectLst/>
                          <a:latin typeface="Times New Roman" panose="02020603050405020304" pitchFamily="18" charset="0"/>
                          <a:cs typeface="Times New Roman" panose="02020603050405020304" pitchFamily="18" charset="0"/>
                        </a:rPr>
                        <a:t>-9.6%</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-20.9%</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-21.5%</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b="1" u="none" strike="noStrike" dirty="0">
                          <a:solidFill>
                            <a:schemeClr val="bg1">
                              <a:lumMod val="50000"/>
                            </a:schemeClr>
                          </a:solidFill>
                          <a:effectLst/>
                          <a:latin typeface="Times New Roman" panose="02020603050405020304" pitchFamily="18" charset="0"/>
                          <a:cs typeface="Times New Roman" panose="02020603050405020304" pitchFamily="18" charset="0"/>
                        </a:rPr>
                        <a:t>-7.4%</a:t>
                      </a:r>
                      <a:endParaRPr lang="en-US" sz="1100" b="1"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-18.3%</a:t>
                      </a:r>
                      <a:endParaRPr lang="en-US" sz="1100" b="0"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100" u="none" strike="noStrike" dirty="0">
                          <a:solidFill>
                            <a:schemeClr val="bg1">
                              <a:lumMod val="50000"/>
                            </a:schemeClr>
                          </a:solidFill>
                          <a:effectLst/>
                          <a:latin typeface="Times New Roman" panose="02020603050405020304" pitchFamily="18" charset="0"/>
                          <a:cs typeface="Times New Roman" panose="02020603050405020304" pitchFamily="18" charset="0"/>
                        </a:rPr>
                        <a:t>-19.9%</a:t>
                      </a:r>
                      <a:endParaRPr lang="en-US" sz="1100" b="0" i="0" u="none" strike="noStrike" dirty="0">
                        <a:solidFill>
                          <a:schemeClr val="bg1">
                            <a:lumMod val="50000"/>
                          </a:schemeClr>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10007"/>
                  </a:ext>
                </a:extLst>
              </a:tr>
            </a:tbl>
          </a:graphicData>
        </a:graphic>
      </p:graphicFrame>
      <p:sp>
        <p:nvSpPr>
          <p:cNvPr id="5" name="TextBox 4"/>
          <p:cNvSpPr txBox="1"/>
          <p:nvPr/>
        </p:nvSpPr>
        <p:spPr>
          <a:xfrm>
            <a:off x="926011" y="6231265"/>
            <a:ext cx="2781531" cy="261610"/>
          </a:xfrm>
          <a:prstGeom prst="rect">
            <a:avLst/>
          </a:prstGeom>
          <a:noFill/>
        </p:spPr>
        <p:txBody>
          <a:bodyPr wrap="none" rtlCol="0">
            <a:spAutoFit/>
          </a:bodyPr>
          <a:lstStyle/>
          <a:p>
            <a:r>
              <a:rPr lang="en-US" sz="1100" dirty="0">
                <a:solidFill>
                  <a:schemeClr val="dk1"/>
                </a:solidFill>
                <a:latin typeface="Times New Roman" panose="02020603050405020304" pitchFamily="18" charset="0"/>
                <a:cs typeface="Times New Roman" panose="02020603050405020304" pitchFamily="18" charset="0"/>
              </a:rPr>
              <a:t>* ~1% gain is expected after Stage III training</a:t>
            </a:r>
          </a:p>
        </p:txBody>
      </p:sp>
      <p:sp>
        <p:nvSpPr>
          <p:cNvPr id="7" name="Rectangle 6"/>
          <p:cNvSpPr/>
          <p:nvPr/>
        </p:nvSpPr>
        <p:spPr>
          <a:xfrm>
            <a:off x="396811" y="1611701"/>
            <a:ext cx="6437328" cy="2677656"/>
          </a:xfrm>
          <a:prstGeom prst="rect">
            <a:avLst/>
          </a:prstGeom>
          <a:solidFill>
            <a:schemeClr val="bg2"/>
          </a:solidFill>
        </p:spPr>
        <p:txBody>
          <a:bodyPr wrap="square">
            <a:spAutoFit/>
          </a:bodyPr>
          <a:lstStyle/>
          <a:p>
            <a:pPr lvl="0"/>
            <a:r>
              <a:rPr lang="en-CA" sz="1200" u="sng" dirty="0"/>
              <a:t>Training Model stage I (</a:t>
            </a:r>
            <a:r>
              <a:rPr lang="en-CA" sz="1200" u="sng" dirty="0">
                <a:solidFill>
                  <a:srgbClr val="00B050"/>
                </a:solidFill>
              </a:rPr>
              <a:t>Intra model</a:t>
            </a:r>
            <a:r>
              <a:rPr lang="en-CA" sz="1200" u="sng" dirty="0"/>
              <a:t>)</a:t>
            </a:r>
            <a:endParaRPr lang="en-US" sz="1200" dirty="0"/>
          </a:p>
          <a:p>
            <a:pPr lvl="1"/>
            <a:r>
              <a:rPr lang="en-CA" sz="1200" dirty="0"/>
              <a:t>All Intra coding of DIV2K data coding with vanilla VTM (NN Tools off</a:t>
            </a:r>
            <a:r>
              <a:rPr lang="en-CA" sz="1200" dirty="0" smtClean="0"/>
              <a:t>) ~</a:t>
            </a:r>
            <a:r>
              <a:rPr lang="en-CA" sz="1200" b="1" dirty="0"/>
              <a:t> </a:t>
            </a:r>
            <a:r>
              <a:rPr lang="en-CA" sz="1200" dirty="0"/>
              <a:t>10 days</a:t>
            </a:r>
            <a:endParaRPr lang="en-US" sz="1200" dirty="0"/>
          </a:p>
          <a:p>
            <a:pPr lvl="1"/>
            <a:r>
              <a:rPr lang="en-CA" sz="1200" dirty="0"/>
              <a:t>Training data dumping and DIV2K unified database creation size of </a:t>
            </a:r>
            <a:r>
              <a:rPr lang="en-CA" sz="1200" b="1" dirty="0"/>
              <a:t>2.6TB</a:t>
            </a:r>
            <a:endParaRPr lang="en-US" sz="1200" b="1" dirty="0"/>
          </a:p>
          <a:p>
            <a:pPr lvl="1"/>
            <a:r>
              <a:rPr lang="en-CA" sz="1200" dirty="0"/>
              <a:t>Model stage I training from scratch for Intra data (40 epochs, </a:t>
            </a:r>
            <a:r>
              <a:rPr lang="en-CA" sz="1200" b="1" dirty="0"/>
              <a:t>10 days</a:t>
            </a:r>
            <a:r>
              <a:rPr lang="en-CA" sz="1200" dirty="0"/>
              <a:t>) + test 5 days</a:t>
            </a:r>
            <a:endParaRPr lang="en-US" sz="1200" dirty="0"/>
          </a:p>
          <a:p>
            <a:pPr lvl="0"/>
            <a:r>
              <a:rPr lang="en-CA" sz="1200" u="sng" dirty="0"/>
              <a:t>Training Model stage II (</a:t>
            </a:r>
            <a:r>
              <a:rPr lang="en-CA" sz="1200" u="sng" dirty="0">
                <a:solidFill>
                  <a:srgbClr val="0070C0"/>
                </a:solidFill>
              </a:rPr>
              <a:t>Intra &amp; Inter model</a:t>
            </a:r>
            <a:r>
              <a:rPr lang="en-CA" sz="1200" u="sng" dirty="0"/>
              <a:t>)</a:t>
            </a:r>
            <a:endParaRPr lang="en-US" sz="1200" dirty="0"/>
          </a:p>
          <a:p>
            <a:pPr lvl="1"/>
            <a:r>
              <a:rPr lang="en-CA" sz="1200" dirty="0"/>
              <a:t>Random Access coding of BVI and TVD data with NNVC5.0 (NN Tools off, HOP Stage I model enabled for Intra Slices) ~</a:t>
            </a:r>
            <a:r>
              <a:rPr lang="en-CA" sz="1200" b="1" dirty="0"/>
              <a:t> </a:t>
            </a:r>
            <a:r>
              <a:rPr lang="en-CA" sz="1200" dirty="0"/>
              <a:t>10 </a:t>
            </a:r>
            <a:r>
              <a:rPr lang="en-CA" sz="1200" dirty="0" smtClean="0"/>
              <a:t>days</a:t>
            </a:r>
            <a:endParaRPr lang="en-US" sz="1200" dirty="0"/>
          </a:p>
          <a:p>
            <a:pPr lvl="1"/>
            <a:r>
              <a:rPr lang="en-CA" sz="1200" dirty="0"/>
              <a:t>Training data dumping, BVI and TVD data unified databases creation size of </a:t>
            </a:r>
            <a:r>
              <a:rPr lang="en-CA" sz="1200" b="1" dirty="0"/>
              <a:t>1.5TB </a:t>
            </a:r>
            <a:endParaRPr lang="en-US" sz="1200" b="1" dirty="0"/>
          </a:p>
          <a:p>
            <a:pPr lvl="1"/>
            <a:r>
              <a:rPr lang="en-CA" sz="1200" u="sng" dirty="0"/>
              <a:t>Model stage II</a:t>
            </a:r>
            <a:r>
              <a:rPr lang="en-CA" sz="1200" dirty="0"/>
              <a:t> training with DIV2K, BVI and TVD databases (20 epochs, </a:t>
            </a:r>
            <a:r>
              <a:rPr lang="en-CA" sz="1200" b="1" dirty="0"/>
              <a:t>10 days</a:t>
            </a:r>
            <a:r>
              <a:rPr lang="en-CA" sz="1200" dirty="0"/>
              <a:t>) + test 5 days</a:t>
            </a:r>
            <a:endParaRPr lang="en-US" sz="1200" dirty="0"/>
          </a:p>
          <a:p>
            <a:pPr lvl="0"/>
            <a:r>
              <a:rPr lang="en-CA" sz="1200" u="sng" dirty="0"/>
              <a:t>Training stage III (</a:t>
            </a:r>
            <a:r>
              <a:rPr lang="en-CA" sz="1200" u="sng" dirty="0">
                <a:solidFill>
                  <a:srgbClr val="0070C0"/>
                </a:solidFill>
              </a:rPr>
              <a:t>Intra &amp; Inter model</a:t>
            </a:r>
            <a:r>
              <a:rPr lang="en-CA" sz="1200" u="sng" dirty="0"/>
              <a:t>)</a:t>
            </a:r>
            <a:endParaRPr lang="en-US" sz="1200" dirty="0"/>
          </a:p>
          <a:p>
            <a:pPr lvl="1"/>
            <a:r>
              <a:rPr lang="en-CA" sz="1200" dirty="0"/>
              <a:t>Random Access coding of BVI and TVD data with NNVC5.0 (NN Tools off, HOP Stage II model enabled for Intra and B slices) ~</a:t>
            </a:r>
            <a:r>
              <a:rPr lang="en-CA" sz="1200" b="1" dirty="0"/>
              <a:t> </a:t>
            </a:r>
            <a:r>
              <a:rPr lang="en-CA" sz="1200" dirty="0"/>
              <a:t>10 </a:t>
            </a:r>
            <a:r>
              <a:rPr lang="en-CA" sz="1200" dirty="0" smtClean="0"/>
              <a:t>days</a:t>
            </a:r>
            <a:endParaRPr lang="en-US" sz="1200" dirty="0"/>
          </a:p>
          <a:p>
            <a:pPr lvl="1"/>
            <a:r>
              <a:rPr lang="en-CA" sz="1200" dirty="0"/>
              <a:t>Training data dumping, BVI and TVD data unified databases creation size of </a:t>
            </a:r>
            <a:r>
              <a:rPr lang="en-CA" sz="1200" b="1" dirty="0"/>
              <a:t>1.5TB</a:t>
            </a:r>
            <a:endParaRPr lang="en-US" sz="1200" b="1" dirty="0"/>
          </a:p>
          <a:p>
            <a:pPr lvl="1"/>
            <a:r>
              <a:rPr lang="en-CA" sz="1200" u="sng" dirty="0"/>
              <a:t>Model stage III</a:t>
            </a:r>
            <a:r>
              <a:rPr lang="en-CA" sz="1200" dirty="0"/>
              <a:t> training with DIV2K, BVI and TVD databases (20 epochs, </a:t>
            </a:r>
            <a:r>
              <a:rPr lang="en-CA" sz="1200" b="1" dirty="0"/>
              <a:t>10 days</a:t>
            </a:r>
            <a:r>
              <a:rPr lang="en-CA" sz="1200" dirty="0"/>
              <a:t>) + test 5 day</a:t>
            </a:r>
            <a:endParaRPr lang="en-US" sz="1200" dirty="0"/>
          </a:p>
        </p:txBody>
      </p:sp>
      <p:sp>
        <p:nvSpPr>
          <p:cNvPr id="8" name="Rectangle 7"/>
          <p:cNvSpPr/>
          <p:nvPr/>
        </p:nvSpPr>
        <p:spPr>
          <a:xfrm>
            <a:off x="7275528" y="1611701"/>
            <a:ext cx="4654005" cy="2677656"/>
          </a:xfrm>
          <a:prstGeom prst="rect">
            <a:avLst/>
          </a:prstGeom>
          <a:solidFill>
            <a:schemeClr val="bg2"/>
          </a:solidFill>
        </p:spPr>
        <p:txBody>
          <a:bodyPr wrap="square">
            <a:spAutoFit/>
          </a:bodyPr>
          <a:lstStyle/>
          <a:p>
            <a:r>
              <a:rPr lang="en-US" sz="1200" u="sng" dirty="0"/>
              <a:t>SW preparation: </a:t>
            </a:r>
            <a:r>
              <a:rPr lang="en-US" sz="1200" u="sng" dirty="0" err="1"/>
              <a:t>Ahg</a:t>
            </a:r>
            <a:r>
              <a:rPr lang="en-US" sz="1200" u="sng" dirty="0"/>
              <a:t> 14, NNVC SW coordinators</a:t>
            </a:r>
          </a:p>
          <a:p>
            <a:endParaRPr lang="en-US" sz="1200" u="sng" dirty="0"/>
          </a:p>
          <a:p>
            <a:r>
              <a:rPr lang="en-US" sz="1200" u="sng" dirty="0"/>
              <a:t>SADL up-dated (faster encoding /decoding)</a:t>
            </a:r>
          </a:p>
          <a:p>
            <a:endParaRPr lang="en-US" sz="1200" u="sng" dirty="0"/>
          </a:p>
          <a:p>
            <a:r>
              <a:rPr lang="en-US" sz="1200" u="sng" dirty="0"/>
              <a:t>Training: </a:t>
            </a:r>
            <a:r>
              <a:rPr lang="en-US" sz="1200" u="sng" dirty="0" err="1"/>
              <a:t>Bytedance</a:t>
            </a:r>
            <a:r>
              <a:rPr lang="en-US" sz="1200" u="sng" dirty="0"/>
              <a:t>, </a:t>
            </a:r>
            <a:r>
              <a:rPr lang="en-US" sz="1200" u="sng" dirty="0" err="1"/>
              <a:t>InterDigital</a:t>
            </a:r>
            <a:r>
              <a:rPr lang="en-US" sz="1200" u="sng" dirty="0"/>
              <a:t>, Qualcomm, </a:t>
            </a:r>
            <a:r>
              <a:rPr lang="en-US" sz="1200" u="sng" dirty="0" err="1"/>
              <a:t>Tencent</a:t>
            </a:r>
            <a:r>
              <a:rPr lang="en-US" sz="1200" u="sng" dirty="0"/>
              <a:t>, OPPO  =&gt; training cross-check (deviation in average BD-rate is 0.0x%)</a:t>
            </a:r>
          </a:p>
          <a:p>
            <a:endParaRPr lang="en-US" sz="1200" u="sng" dirty="0"/>
          </a:p>
          <a:p>
            <a:r>
              <a:rPr lang="en-US" sz="1200" u="sng" dirty="0"/>
              <a:t>Testing: after each stage (or even after same epoch) =&gt; early detection of bugs in training</a:t>
            </a:r>
          </a:p>
          <a:p>
            <a:endParaRPr lang="en-US" sz="1200" u="sng" dirty="0"/>
          </a:p>
          <a:p>
            <a:r>
              <a:rPr lang="en-US" sz="1200" u="sng" dirty="0"/>
              <a:t>Procedure: regular exchange training status, test results in mail list, “best” models after each stage of the training decided based RA test partial results (class C,D) after at least one cross-check, communication in</a:t>
            </a:r>
            <a:r>
              <a:rPr lang="en-US" sz="1200" u="sng" dirty="0">
                <a:sym typeface="Wingdings" panose="05000000000000000000" pitchFamily="2" charset="2"/>
              </a:rPr>
              <a:t> mail list but all decision announced to JVET reflector.</a:t>
            </a:r>
            <a:r>
              <a:rPr lang="en-US" sz="1200" u="sng" dirty="0"/>
              <a:t> </a:t>
            </a:r>
          </a:p>
        </p:txBody>
      </p:sp>
      <p:sp>
        <p:nvSpPr>
          <p:cNvPr id="3" name="Right Arrow 2"/>
          <p:cNvSpPr/>
          <p:nvPr/>
        </p:nvSpPr>
        <p:spPr>
          <a:xfrm>
            <a:off x="221673" y="3463636"/>
            <a:ext cx="616527" cy="3325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now</a:t>
            </a:r>
          </a:p>
        </p:txBody>
      </p:sp>
    </p:spTree>
    <p:extLst>
      <p:ext uri="{BB962C8B-B14F-4D97-AF65-F5344CB8AC3E}">
        <p14:creationId xmlns:p14="http://schemas.microsoft.com/office/powerpoint/2010/main" val="2414206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496" y="1177767"/>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[3]</a:t>
            </a:r>
          </a:p>
        </p:txBody>
      </p:sp>
      <p:sp>
        <p:nvSpPr>
          <p:cNvPr id="5" name="Rectangle 4"/>
          <p:cNvSpPr/>
          <p:nvPr/>
        </p:nvSpPr>
        <p:spPr>
          <a:xfrm>
            <a:off x="245498" y="1991648"/>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Pred</a:t>
            </a:r>
            <a:r>
              <a:rPr lang="en-US" sz="1600" dirty="0">
                <a:solidFill>
                  <a:schemeClr val="tx1"/>
                </a:solidFill>
              </a:rPr>
              <a:t> [3]</a:t>
            </a:r>
          </a:p>
        </p:txBody>
      </p:sp>
      <p:sp>
        <p:nvSpPr>
          <p:cNvPr id="6" name="Rectangle 5"/>
          <p:cNvSpPr/>
          <p:nvPr/>
        </p:nvSpPr>
        <p:spPr>
          <a:xfrm>
            <a:off x="245497" y="280552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BS [3]</a:t>
            </a:r>
          </a:p>
        </p:txBody>
      </p:sp>
      <p:sp>
        <p:nvSpPr>
          <p:cNvPr id="7" name="Rectangle 6"/>
          <p:cNvSpPr/>
          <p:nvPr/>
        </p:nvSpPr>
        <p:spPr>
          <a:xfrm>
            <a:off x="245496" y="3605179"/>
            <a:ext cx="507999" cy="721469"/>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QPbase</a:t>
            </a:r>
            <a:endParaRPr lang="en-US" sz="1600" dirty="0">
              <a:solidFill>
                <a:schemeClr val="tx1"/>
              </a:solidFill>
            </a:endParaRPr>
          </a:p>
          <a:p>
            <a:pPr algn="ctr"/>
            <a:r>
              <a:rPr lang="en-US" sz="1600" dirty="0">
                <a:solidFill>
                  <a:schemeClr val="tx1"/>
                </a:solidFill>
              </a:rPr>
              <a:t>[1]</a:t>
            </a:r>
          </a:p>
        </p:txBody>
      </p:sp>
      <p:sp>
        <p:nvSpPr>
          <p:cNvPr id="8" name="Rectangle 7"/>
          <p:cNvSpPr/>
          <p:nvPr/>
        </p:nvSpPr>
        <p:spPr>
          <a:xfrm>
            <a:off x="245496" y="443329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QPslice</a:t>
            </a:r>
            <a:r>
              <a:rPr lang="en-US" sz="1600" dirty="0">
                <a:solidFill>
                  <a:schemeClr val="tx1"/>
                </a:solidFill>
              </a:rPr>
              <a:t>[1]</a:t>
            </a:r>
          </a:p>
        </p:txBody>
      </p:sp>
      <p:sp>
        <p:nvSpPr>
          <p:cNvPr id="9" name="Rectangle 8"/>
          <p:cNvSpPr/>
          <p:nvPr/>
        </p:nvSpPr>
        <p:spPr>
          <a:xfrm>
            <a:off x="1020467" y="1177767"/>
            <a:ext cx="507998"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1</a:t>
            </a:r>
            <a:endParaRPr lang="en-US" sz="1600" dirty="0">
              <a:solidFill>
                <a:srgbClr val="FF0000"/>
              </a:solidFill>
            </a:endParaRPr>
          </a:p>
        </p:txBody>
      </p:sp>
      <p:sp>
        <p:nvSpPr>
          <p:cNvPr id="10" name="Rectangle 9"/>
          <p:cNvSpPr/>
          <p:nvPr/>
        </p:nvSpPr>
        <p:spPr>
          <a:xfrm>
            <a:off x="1020468"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2</a:t>
            </a:r>
            <a:endParaRPr lang="en-US" sz="1600" dirty="0">
              <a:solidFill>
                <a:srgbClr val="FF0000"/>
              </a:solidFill>
            </a:endParaRPr>
          </a:p>
        </p:txBody>
      </p:sp>
      <p:sp>
        <p:nvSpPr>
          <p:cNvPr id="11" name="Rectangle 10"/>
          <p:cNvSpPr/>
          <p:nvPr/>
        </p:nvSpPr>
        <p:spPr>
          <a:xfrm>
            <a:off x="1020467"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3</a:t>
            </a:r>
            <a:endParaRPr lang="en-US" sz="1600" dirty="0">
              <a:solidFill>
                <a:srgbClr val="FF0000"/>
              </a:solidFill>
            </a:endParaRPr>
          </a:p>
        </p:txBody>
      </p:sp>
      <p:sp>
        <p:nvSpPr>
          <p:cNvPr id="12" name="Rectangle 11"/>
          <p:cNvSpPr/>
          <p:nvPr/>
        </p:nvSpPr>
        <p:spPr>
          <a:xfrm>
            <a:off x="1020466"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4</a:t>
            </a:r>
            <a:endParaRPr lang="en-US" sz="1600" dirty="0">
              <a:solidFill>
                <a:srgbClr val="FF0000"/>
              </a:solidFill>
            </a:endParaRPr>
          </a:p>
        </p:txBody>
      </p:sp>
      <p:sp>
        <p:nvSpPr>
          <p:cNvPr id="13" name="Rectangle 12"/>
          <p:cNvSpPr/>
          <p:nvPr/>
        </p:nvSpPr>
        <p:spPr>
          <a:xfrm>
            <a:off x="1020466"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a:solidFill>
                  <a:schemeClr val="tx1"/>
                </a:solidFill>
              </a:rPr>
              <a:t>1</a:t>
            </a:r>
            <a:r>
              <a:rPr lang="en-US" sz="1600">
                <a:solidFill>
                  <a:schemeClr val="tx1"/>
                </a:solidFill>
                <a:sym typeface="Symbol" panose="05050102010706020507" pitchFamily="18" charset="2"/>
              </a:rPr>
              <a:t></a:t>
            </a:r>
            <a:r>
              <a:rPr lang="en-US" sz="1600">
                <a:solidFill>
                  <a:schemeClr val="tx1"/>
                </a:solidFill>
              </a:rPr>
              <a:t>1,</a:t>
            </a:r>
            <a:r>
              <a:rPr lang="en-US" sz="1600">
                <a:solidFill>
                  <a:srgbClr val="FF0000"/>
                </a:solidFill>
              </a:rPr>
              <a:t>d</a:t>
            </a:r>
            <a:r>
              <a:rPr lang="en-US" sz="1600" baseline="-25000">
                <a:solidFill>
                  <a:srgbClr val="FF0000"/>
                </a:solidFill>
              </a:rPr>
              <a:t>4</a:t>
            </a:r>
            <a:endParaRPr lang="en-US" sz="1600" dirty="0">
              <a:solidFill>
                <a:srgbClr val="FF0000"/>
              </a:solidFill>
            </a:endParaRPr>
          </a:p>
        </p:txBody>
      </p:sp>
      <p:sp>
        <p:nvSpPr>
          <p:cNvPr id="14" name="Rectangle 13"/>
          <p:cNvSpPr/>
          <p:nvPr/>
        </p:nvSpPr>
        <p:spPr>
          <a:xfrm>
            <a:off x="1810208" y="1177767"/>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5" name="Rectangle 14"/>
          <p:cNvSpPr/>
          <p:nvPr/>
        </p:nvSpPr>
        <p:spPr>
          <a:xfrm>
            <a:off x="1810210"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6" name="Rectangle 15"/>
          <p:cNvSpPr/>
          <p:nvPr/>
        </p:nvSpPr>
        <p:spPr>
          <a:xfrm>
            <a:off x="1810209"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7" name="Rectangle 16"/>
          <p:cNvSpPr/>
          <p:nvPr/>
        </p:nvSpPr>
        <p:spPr>
          <a:xfrm>
            <a:off x="1810208"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8" name="Rectangle 17"/>
          <p:cNvSpPr/>
          <p:nvPr/>
        </p:nvSpPr>
        <p:spPr>
          <a:xfrm>
            <a:off x="1810208"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9" name="Rectangle 18"/>
          <p:cNvSpPr/>
          <p:nvPr/>
        </p:nvSpPr>
        <p:spPr>
          <a:xfrm>
            <a:off x="2599951" y="2675106"/>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d</a:t>
            </a:r>
            <a:r>
              <a:rPr lang="en-US" sz="1600" baseline="-25000" dirty="0">
                <a:solidFill>
                  <a:srgbClr val="FF0000"/>
                </a:solidFill>
              </a:rPr>
              <a:t>6</a:t>
            </a:r>
            <a:r>
              <a:rPr lang="en-US" sz="1600" dirty="0">
                <a:solidFill>
                  <a:schemeClr val="tx1"/>
                </a:solidFill>
              </a:rPr>
              <a:t>  </a:t>
            </a:r>
          </a:p>
        </p:txBody>
      </p:sp>
      <p:sp>
        <p:nvSpPr>
          <p:cNvPr id="20" name="Rectangle 19"/>
          <p:cNvSpPr/>
          <p:nvPr/>
        </p:nvSpPr>
        <p:spPr>
          <a:xfrm>
            <a:off x="3350419" y="2681591"/>
            <a:ext cx="507999" cy="93781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21" name="Straight Arrow Connector 20"/>
          <p:cNvCxnSpPr>
            <a:stCxn id="4" idx="3"/>
            <a:endCxn id="9" idx="1"/>
          </p:cNvCxnSpPr>
          <p:nvPr/>
        </p:nvCxnSpPr>
        <p:spPr>
          <a:xfrm>
            <a:off x="753495" y="1522739"/>
            <a:ext cx="2669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53495" y="2365803"/>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53495" y="317193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753495" y="4000049"/>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8" idx="3"/>
          </p:cNvCxnSpPr>
          <p:nvPr/>
        </p:nvCxnSpPr>
        <p:spPr>
          <a:xfrm flipV="1">
            <a:off x="753495" y="477826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543237" y="152273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543237" y="2365802"/>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543237"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1543237" y="400004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543237" y="4778261"/>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3096420" y="315896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a:stCxn id="14" idx="3"/>
            <a:endCxn id="19" idx="1"/>
          </p:cNvCxnSpPr>
          <p:nvPr/>
        </p:nvCxnSpPr>
        <p:spPr>
          <a:xfrm>
            <a:off x="2318207" y="1522739"/>
            <a:ext cx="281744" cy="162451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15" idx="3"/>
            <a:endCxn id="19" idx="1"/>
          </p:cNvCxnSpPr>
          <p:nvPr/>
        </p:nvCxnSpPr>
        <p:spPr>
          <a:xfrm>
            <a:off x="2318209" y="2336620"/>
            <a:ext cx="281742" cy="81063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Elbow Connector 33"/>
          <p:cNvCxnSpPr>
            <a:stCxn id="16" idx="3"/>
            <a:endCxn id="19" idx="1"/>
          </p:cNvCxnSpPr>
          <p:nvPr/>
        </p:nvCxnSpPr>
        <p:spPr>
          <a:xfrm flipV="1">
            <a:off x="2318208" y="3147258"/>
            <a:ext cx="281743" cy="324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17" idx="3"/>
            <a:endCxn id="19" idx="1"/>
          </p:cNvCxnSpPr>
          <p:nvPr/>
        </p:nvCxnSpPr>
        <p:spPr>
          <a:xfrm flipV="1">
            <a:off x="2318207" y="3147258"/>
            <a:ext cx="281744" cy="817124"/>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a:stCxn id="18" idx="3"/>
            <a:endCxn id="19" idx="1"/>
          </p:cNvCxnSpPr>
          <p:nvPr/>
        </p:nvCxnSpPr>
        <p:spPr>
          <a:xfrm flipV="1">
            <a:off x="2318207" y="3147258"/>
            <a:ext cx="281744" cy="163100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4103407" y="2681591"/>
            <a:ext cx="507999" cy="9378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a:t>
            </a:r>
            <a:r>
              <a:rPr lang="en-US" sz="1600" dirty="0">
                <a:solidFill>
                  <a:schemeClr val="tx1"/>
                </a:solidFill>
                <a:sym typeface="Symbol" panose="05050102010706020507" pitchFamily="18" charset="2"/>
              </a:rPr>
              <a:t>2</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endParaRPr lang="en-US" sz="1600" dirty="0">
              <a:solidFill>
                <a:schemeClr val="tx1"/>
              </a:solidFill>
            </a:endParaRPr>
          </a:p>
        </p:txBody>
      </p:sp>
      <p:sp>
        <p:nvSpPr>
          <p:cNvPr id="38" name="Rectangle 37"/>
          <p:cNvSpPr/>
          <p:nvPr/>
        </p:nvSpPr>
        <p:spPr>
          <a:xfrm>
            <a:off x="4853875" y="2675107"/>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39" name="Straight Arrow Connector 38"/>
          <p:cNvCxnSpPr/>
          <p:nvPr/>
        </p:nvCxnSpPr>
        <p:spPr>
          <a:xfrm>
            <a:off x="4599876" y="3150501"/>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858418" y="314599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361874"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5625945" y="2597285"/>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p>
        </p:txBody>
      </p:sp>
      <p:sp>
        <p:nvSpPr>
          <p:cNvPr id="43" name="Rectangle 42"/>
          <p:cNvSpPr/>
          <p:nvPr/>
        </p:nvSpPr>
        <p:spPr>
          <a:xfrm>
            <a:off x="7176587" y="2597285"/>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p>
        </p:txBody>
      </p:sp>
      <p:sp>
        <p:nvSpPr>
          <p:cNvPr id="44" name="Rectangle 43"/>
          <p:cNvSpPr/>
          <p:nvPr/>
        </p:nvSpPr>
        <p:spPr>
          <a:xfrm>
            <a:off x="6656233" y="2822832"/>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cxnSp>
        <p:nvCxnSpPr>
          <p:cNvPr id="45" name="Straight Arrow Connector 44"/>
          <p:cNvCxnSpPr/>
          <p:nvPr/>
        </p:nvCxnSpPr>
        <p:spPr>
          <a:xfrm>
            <a:off x="8146840" y="323931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8413811" y="272347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a:t>
            </a:r>
          </a:p>
        </p:txBody>
      </p:sp>
      <p:sp>
        <p:nvSpPr>
          <p:cNvPr id="47" name="Rectangle 46"/>
          <p:cNvSpPr/>
          <p:nvPr/>
        </p:nvSpPr>
        <p:spPr>
          <a:xfrm>
            <a:off x="9188781" y="2752116"/>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48" name="Rectangle 47"/>
          <p:cNvSpPr/>
          <p:nvPr/>
        </p:nvSpPr>
        <p:spPr>
          <a:xfrm>
            <a:off x="9976722" y="2723473"/>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3, 6</a:t>
            </a:r>
          </a:p>
        </p:txBody>
      </p:sp>
      <p:cxnSp>
        <p:nvCxnSpPr>
          <p:cNvPr id="49" name="Straight Arrow Connector 48"/>
          <p:cNvCxnSpPr/>
          <p:nvPr/>
        </p:nvCxnSpPr>
        <p:spPr>
          <a:xfrm>
            <a:off x="8921810" y="3239310"/>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9696780" y="3245795"/>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10764663" y="269978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Pixel Shuffle</a:t>
            </a:r>
          </a:p>
        </p:txBody>
      </p:sp>
      <p:cxnSp>
        <p:nvCxnSpPr>
          <p:cNvPr id="52" name="Straight Arrow Connector 51"/>
          <p:cNvCxnSpPr/>
          <p:nvPr/>
        </p:nvCxnSpPr>
        <p:spPr>
          <a:xfrm>
            <a:off x="10484721" y="322210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11539630" y="1783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Y</a:t>
            </a:r>
          </a:p>
        </p:txBody>
      </p:sp>
      <p:sp>
        <p:nvSpPr>
          <p:cNvPr id="54" name="Rectangle 53"/>
          <p:cNvSpPr/>
          <p:nvPr/>
        </p:nvSpPr>
        <p:spPr>
          <a:xfrm>
            <a:off x="11539631" y="432664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UV [2]</a:t>
            </a:r>
          </a:p>
        </p:txBody>
      </p:sp>
      <p:cxnSp>
        <p:nvCxnSpPr>
          <p:cNvPr id="55" name="Elbow Connector 54"/>
          <p:cNvCxnSpPr>
            <a:stCxn id="51" idx="3"/>
            <a:endCxn id="53" idx="1"/>
          </p:cNvCxnSpPr>
          <p:nvPr/>
        </p:nvCxnSpPr>
        <p:spPr>
          <a:xfrm flipV="1">
            <a:off x="11272662" y="2128374"/>
            <a:ext cx="266968" cy="104356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Elbow Connector 55"/>
          <p:cNvCxnSpPr>
            <a:endCxn id="54" idx="1"/>
          </p:cNvCxnSpPr>
          <p:nvPr/>
        </p:nvCxnSpPr>
        <p:spPr>
          <a:xfrm rot="16200000" flipH="1">
            <a:off x="10380237" y="3512226"/>
            <a:ext cx="1432311" cy="88647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rot="5400000">
            <a:off x="1711129" y="163660"/>
            <a:ext cx="507999" cy="706156"/>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a:solidFill>
                  <a:schemeClr val="tx1"/>
                </a:solidFill>
              </a:rPr>
              <a:t> UV [2]</a:t>
            </a:r>
          </a:p>
        </p:txBody>
      </p:sp>
      <p:sp>
        <p:nvSpPr>
          <p:cNvPr id="58" name="Rectangle 57"/>
          <p:cNvSpPr/>
          <p:nvPr/>
        </p:nvSpPr>
        <p:spPr>
          <a:xfrm rot="5400000">
            <a:off x="245495" y="18753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err="1">
                <a:solidFill>
                  <a:schemeClr val="tx1"/>
                </a:solidFill>
              </a:rPr>
              <a:t>Y</a:t>
            </a:r>
            <a:endParaRPr lang="en-US" sz="1600" dirty="0">
              <a:solidFill>
                <a:schemeClr val="tx1"/>
              </a:solidFill>
            </a:endParaRPr>
          </a:p>
        </p:txBody>
      </p:sp>
      <p:cxnSp>
        <p:nvCxnSpPr>
          <p:cNvPr id="59" name="Elbow Connector 58"/>
          <p:cNvCxnSpPr>
            <a:stCxn id="57" idx="3"/>
            <a:endCxn id="4" idx="0"/>
          </p:cNvCxnSpPr>
          <p:nvPr/>
        </p:nvCxnSpPr>
        <p:spPr>
          <a:xfrm rot="5400000">
            <a:off x="1028799" y="241436"/>
            <a:ext cx="407029" cy="146563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1033759" y="679674"/>
            <a:ext cx="481412"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r>
              <a:rPr lang="en-US" sz="1600" dirty="0">
                <a:solidFill>
                  <a:schemeClr val="tx1"/>
                </a:solidFill>
                <a:sym typeface="Symbol" panose="05050102010706020507" pitchFamily="18" charset="2"/>
              </a:rPr>
              <a:t></a:t>
            </a:r>
            <a:endParaRPr lang="en-US" sz="1600" dirty="0">
              <a:solidFill>
                <a:schemeClr val="tx1"/>
              </a:solidFill>
            </a:endParaRPr>
          </a:p>
        </p:txBody>
      </p:sp>
      <p:cxnSp>
        <p:nvCxnSpPr>
          <p:cNvPr id="61" name="Straight Arrow Connector 60"/>
          <p:cNvCxnSpPr>
            <a:stCxn id="58" idx="3"/>
            <a:endCxn id="4" idx="0"/>
          </p:cNvCxnSpPr>
          <p:nvPr/>
        </p:nvCxnSpPr>
        <p:spPr>
          <a:xfrm>
            <a:off x="499494" y="786502"/>
            <a:ext cx="2" cy="3912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rot="16200000">
            <a:off x="11133276" y="2990490"/>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63" name="Left Brace 62"/>
          <p:cNvSpPr/>
          <p:nvPr/>
        </p:nvSpPr>
        <p:spPr>
          <a:xfrm rot="5400000">
            <a:off x="6782518" y="1555863"/>
            <a:ext cx="384406" cy="153958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64" name="TextBox 63"/>
          <p:cNvSpPr txBox="1"/>
          <p:nvPr/>
        </p:nvSpPr>
        <p:spPr>
          <a:xfrm>
            <a:off x="6830319" y="1751971"/>
            <a:ext cx="364202" cy="338554"/>
          </a:xfrm>
          <a:prstGeom prst="rect">
            <a:avLst/>
          </a:prstGeom>
          <a:noFill/>
        </p:spPr>
        <p:txBody>
          <a:bodyPr wrap="none" rtlCol="0">
            <a:spAutoFit/>
          </a:bodyPr>
          <a:lstStyle/>
          <a:p>
            <a:r>
              <a:rPr lang="en-US" sz="1600" dirty="0">
                <a:solidFill>
                  <a:srgbClr val="FF0000"/>
                </a:solidFill>
              </a:rPr>
              <a:t>N </a:t>
            </a:r>
            <a:endParaRPr lang="en-US" sz="1600" dirty="0"/>
          </a:p>
        </p:txBody>
      </p:sp>
      <p:sp>
        <p:nvSpPr>
          <p:cNvPr id="65" name="Rectangle 64"/>
          <p:cNvSpPr/>
          <p:nvPr/>
        </p:nvSpPr>
        <p:spPr>
          <a:xfrm>
            <a:off x="4417063" y="4001666"/>
            <a:ext cx="506843" cy="123244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21</a:t>
            </a:r>
            <a:endParaRPr lang="en-US" sz="1600" dirty="0">
              <a:solidFill>
                <a:schemeClr val="tx1"/>
              </a:solidFill>
            </a:endParaRPr>
          </a:p>
        </p:txBody>
      </p:sp>
      <p:sp>
        <p:nvSpPr>
          <p:cNvPr id="66" name="Rectangle 65"/>
          <p:cNvSpPr/>
          <p:nvPr/>
        </p:nvSpPr>
        <p:spPr>
          <a:xfrm>
            <a:off x="3462003" y="4705665"/>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67" name="Rectangle 66"/>
          <p:cNvSpPr/>
          <p:nvPr/>
        </p:nvSpPr>
        <p:spPr>
          <a:xfrm>
            <a:off x="7106053" y="4939844"/>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r>
              <a:rPr lang="en-US" sz="1600" dirty="0">
                <a:solidFill>
                  <a:schemeClr val="tx1"/>
                </a:solidFill>
              </a:rPr>
              <a:t>+</a:t>
            </a:r>
            <a:r>
              <a:rPr lang="en-US" sz="1600" dirty="0">
                <a:solidFill>
                  <a:srgbClr val="FF0000"/>
                </a:solidFill>
              </a:rPr>
              <a:t>C</a:t>
            </a:r>
            <a:r>
              <a:rPr lang="en-US" sz="1600" baseline="-25000" dirty="0">
                <a:solidFill>
                  <a:srgbClr val="FF0000"/>
                </a:solidFill>
                <a:sym typeface="Symbol" panose="05050102010706020507" pitchFamily="18" charset="2"/>
              </a:rPr>
              <a:t>22</a:t>
            </a:r>
            <a:r>
              <a:rPr lang="en-US" sz="1600" dirty="0">
                <a:solidFill>
                  <a:srgbClr val="FF0000"/>
                </a:solidFill>
              </a:rPr>
              <a:t>)</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chemeClr val="tx1"/>
              </a:solidFill>
            </a:endParaRPr>
          </a:p>
        </p:txBody>
      </p:sp>
      <p:sp>
        <p:nvSpPr>
          <p:cNvPr id="68" name="Rectangle 67"/>
          <p:cNvSpPr/>
          <p:nvPr/>
        </p:nvSpPr>
        <p:spPr>
          <a:xfrm>
            <a:off x="4460521" y="5380386"/>
            <a:ext cx="506843" cy="11895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endParaRPr lang="en-US" sz="1600" dirty="0">
              <a:solidFill>
                <a:schemeClr val="tx1"/>
              </a:solidFill>
            </a:endParaRPr>
          </a:p>
        </p:txBody>
      </p:sp>
      <p:cxnSp>
        <p:nvCxnSpPr>
          <p:cNvPr id="69" name="Elbow Connector 68"/>
          <p:cNvCxnSpPr>
            <a:stCxn id="66" idx="3"/>
            <a:endCxn id="68" idx="1"/>
          </p:cNvCxnSpPr>
          <p:nvPr/>
        </p:nvCxnSpPr>
        <p:spPr>
          <a:xfrm>
            <a:off x="3843468" y="5169528"/>
            <a:ext cx="617053" cy="805639"/>
          </a:xfrm>
          <a:prstGeom prst="bentConnector3">
            <a:avLst>
              <a:gd name="adj1" fmla="val 4527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Elbow Connector 69"/>
          <p:cNvCxnSpPr>
            <a:stCxn id="68" idx="3"/>
            <a:endCxn id="67" idx="1"/>
          </p:cNvCxnSpPr>
          <p:nvPr/>
        </p:nvCxnSpPr>
        <p:spPr>
          <a:xfrm flipV="1">
            <a:off x="4967364" y="5595471"/>
            <a:ext cx="2138689" cy="379696"/>
          </a:xfrm>
          <a:prstGeom prst="bentConnector3">
            <a:avLst>
              <a:gd name="adj1" fmla="val 4868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Elbow Connector 70"/>
          <p:cNvCxnSpPr>
            <a:stCxn id="66" idx="3"/>
            <a:endCxn id="65" idx="1"/>
          </p:cNvCxnSpPr>
          <p:nvPr/>
        </p:nvCxnSpPr>
        <p:spPr>
          <a:xfrm flipV="1">
            <a:off x="3843468" y="4617888"/>
            <a:ext cx="573595" cy="551640"/>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Elbow Connector 71"/>
          <p:cNvCxnSpPr>
            <a:stCxn id="65" idx="3"/>
            <a:endCxn id="67" idx="1"/>
          </p:cNvCxnSpPr>
          <p:nvPr/>
        </p:nvCxnSpPr>
        <p:spPr>
          <a:xfrm>
            <a:off x="4923906" y="4617888"/>
            <a:ext cx="2182147" cy="97758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5178483" y="4037659"/>
            <a:ext cx="506843" cy="118239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baseline="-25000" dirty="0">
                <a:solidFill>
                  <a:srgbClr val="FF0000"/>
                </a:solidFill>
              </a:rPr>
              <a:t>21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22</a:t>
            </a:r>
            <a:endParaRPr lang="en-US" sz="1600" dirty="0">
              <a:solidFill>
                <a:schemeClr val="tx1"/>
              </a:solidFill>
            </a:endParaRPr>
          </a:p>
        </p:txBody>
      </p:sp>
      <p:cxnSp>
        <p:nvCxnSpPr>
          <p:cNvPr id="74" name="Straight Arrow Connector 73"/>
          <p:cNvCxnSpPr>
            <a:stCxn id="67" idx="3"/>
          </p:cNvCxnSpPr>
          <p:nvPr/>
        </p:nvCxnSpPr>
        <p:spPr>
          <a:xfrm flipV="1">
            <a:off x="7612896" y="5581417"/>
            <a:ext cx="2233785" cy="140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7957902" y="4923455"/>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31</a:t>
            </a:r>
            <a:endParaRPr lang="en-US" sz="1600" dirty="0">
              <a:solidFill>
                <a:schemeClr val="tx1"/>
              </a:solidFill>
            </a:endParaRPr>
          </a:p>
        </p:txBody>
      </p:sp>
      <p:sp>
        <p:nvSpPr>
          <p:cNvPr id="76" name="Rectangle 75"/>
          <p:cNvSpPr/>
          <p:nvPr/>
        </p:nvSpPr>
        <p:spPr>
          <a:xfrm>
            <a:off x="8632479" y="4923455"/>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rPr>
              <a:t>31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rgbClr val="FF0000"/>
              </a:solidFill>
            </a:endParaRPr>
          </a:p>
        </p:txBody>
      </p:sp>
      <p:sp>
        <p:nvSpPr>
          <p:cNvPr id="77" name="Rectangle 76"/>
          <p:cNvSpPr/>
          <p:nvPr/>
        </p:nvSpPr>
        <p:spPr>
          <a:xfrm>
            <a:off x="6172873" y="4991462"/>
            <a:ext cx="507999" cy="1142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78" name="Rectangle 77"/>
          <p:cNvSpPr/>
          <p:nvPr/>
        </p:nvSpPr>
        <p:spPr>
          <a:xfrm>
            <a:off x="4020910" y="3950676"/>
            <a:ext cx="5248607" cy="2619271"/>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9" name="Rectangle 78"/>
          <p:cNvSpPr/>
          <p:nvPr/>
        </p:nvSpPr>
        <p:spPr>
          <a:xfrm>
            <a:off x="6757020" y="4133339"/>
            <a:ext cx="1701107" cy="338554"/>
          </a:xfrm>
          <a:prstGeom prst="rect">
            <a:avLst/>
          </a:prstGeom>
        </p:spPr>
        <p:txBody>
          <a:bodyPr wrap="none">
            <a:spAutoFit/>
          </a:bodyPr>
          <a:lstStyle/>
          <a:p>
            <a:pPr algn="ctr"/>
            <a:r>
              <a:rPr lang="en-US" sz="1600" dirty="0">
                <a:solidFill>
                  <a:schemeClr val="tx1"/>
                </a:solidFill>
              </a:rPr>
              <a:t>Back Bone Block </a:t>
            </a:r>
            <a:r>
              <a:rPr lang="en-US" sz="1600" dirty="0">
                <a:solidFill>
                  <a:srgbClr val="FF0000"/>
                </a:solidFill>
              </a:rPr>
              <a:t>C</a:t>
            </a:r>
          </a:p>
        </p:txBody>
      </p:sp>
      <p:sp>
        <p:nvSpPr>
          <p:cNvPr id="80" name="Rectangle 79"/>
          <p:cNvSpPr/>
          <p:nvPr/>
        </p:nvSpPr>
        <p:spPr>
          <a:xfrm>
            <a:off x="9481907" y="5208356"/>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81" name="Rectangle 80"/>
          <p:cNvSpPr/>
          <p:nvPr/>
        </p:nvSpPr>
        <p:spPr>
          <a:xfrm rot="16200000">
            <a:off x="10249591" y="4254061"/>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82" name="Rectangle 81"/>
          <p:cNvSpPr/>
          <p:nvPr/>
        </p:nvSpPr>
        <p:spPr>
          <a:xfrm>
            <a:off x="256065" y="5261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IPB [1]</a:t>
            </a:r>
          </a:p>
        </p:txBody>
      </p:sp>
      <p:sp>
        <p:nvSpPr>
          <p:cNvPr id="83" name="Rectangle 82"/>
          <p:cNvSpPr/>
          <p:nvPr/>
        </p:nvSpPr>
        <p:spPr>
          <a:xfrm>
            <a:off x="1031035"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5</a:t>
            </a:r>
            <a:endParaRPr lang="en-US" sz="1600" dirty="0">
              <a:solidFill>
                <a:srgbClr val="FF0000"/>
              </a:solidFill>
            </a:endParaRPr>
          </a:p>
        </p:txBody>
      </p:sp>
      <p:sp>
        <p:nvSpPr>
          <p:cNvPr id="84" name="Rectangle 83"/>
          <p:cNvSpPr/>
          <p:nvPr/>
        </p:nvSpPr>
        <p:spPr>
          <a:xfrm>
            <a:off x="1820777"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85" name="Straight Arrow Connector 84"/>
          <p:cNvCxnSpPr>
            <a:stCxn id="82" idx="3"/>
          </p:cNvCxnSpPr>
          <p:nvPr/>
        </p:nvCxnSpPr>
        <p:spPr>
          <a:xfrm flipV="1">
            <a:off x="764064" y="5606373"/>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V="1">
            <a:off x="1553806" y="560637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a:stCxn id="84" idx="3"/>
            <a:endCxn id="19" idx="1"/>
          </p:cNvCxnSpPr>
          <p:nvPr/>
        </p:nvCxnSpPr>
        <p:spPr>
          <a:xfrm flipV="1">
            <a:off x="2328776" y="3147258"/>
            <a:ext cx="271175" cy="245911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3462003" y="347133"/>
            <a:ext cx="1983941" cy="369332"/>
          </a:xfrm>
          <a:prstGeom prst="rect">
            <a:avLst/>
          </a:prstGeom>
          <a:solidFill>
            <a:srgbClr val="FFFF00"/>
          </a:solidFill>
        </p:spPr>
        <p:txBody>
          <a:bodyPr wrap="none" rtlCol="0">
            <a:spAutoFit/>
          </a:bodyPr>
          <a:lstStyle/>
          <a:p>
            <a:r>
              <a:rPr lang="en-US" dirty="0">
                <a:solidFill>
                  <a:srgbClr val="0070C0"/>
                </a:solidFill>
              </a:rPr>
              <a:t>EE1-0 Unified Filter</a:t>
            </a:r>
          </a:p>
        </p:txBody>
      </p:sp>
      <p:sp>
        <p:nvSpPr>
          <p:cNvPr id="89" name="TextBox 88"/>
          <p:cNvSpPr txBox="1"/>
          <p:nvPr/>
        </p:nvSpPr>
        <p:spPr>
          <a:xfrm>
            <a:off x="8106097" y="195286"/>
            <a:ext cx="3036520" cy="1569660"/>
          </a:xfrm>
          <a:prstGeom prst="rect">
            <a:avLst/>
          </a:prstGeom>
          <a:solidFill>
            <a:schemeClr val="bg1"/>
          </a:solidFill>
        </p:spPr>
        <p:txBody>
          <a:bodyPr wrap="square" rtlCol="0">
            <a:spAutoFit/>
          </a:bodyPr>
          <a:lstStyle/>
          <a:p>
            <a:pPr algn="ctr"/>
            <a:r>
              <a:rPr lang="en-US" sz="1600" u="sng" dirty="0"/>
              <a:t>Parameters selection</a:t>
            </a:r>
            <a:r>
              <a:rPr lang="en-US" sz="1600" dirty="0"/>
              <a:t>:</a:t>
            </a:r>
          </a:p>
          <a:p>
            <a:r>
              <a:rPr lang="en-US" sz="1600" dirty="0">
                <a:solidFill>
                  <a:srgbClr val="FF0000"/>
                </a:solidFill>
              </a:rPr>
              <a:t>d</a:t>
            </a:r>
            <a:r>
              <a:rPr lang="en-US" sz="1600" baseline="-25000" dirty="0">
                <a:solidFill>
                  <a:srgbClr val="FF0000"/>
                </a:solidFill>
              </a:rPr>
              <a:t>1 </a:t>
            </a:r>
            <a:r>
              <a:rPr lang="en-US" sz="1600" dirty="0"/>
              <a:t>=</a:t>
            </a:r>
            <a:r>
              <a:rPr lang="en-US" sz="1600" dirty="0">
                <a:solidFill>
                  <a:srgbClr val="FF0000"/>
                </a:solidFill>
              </a:rPr>
              <a:t>12*</a:t>
            </a:r>
            <a:r>
              <a:rPr lang="en-US" sz="1600" dirty="0"/>
              <a:t>16	</a:t>
            </a:r>
            <a:r>
              <a:rPr lang="en-US" sz="1600" dirty="0">
                <a:solidFill>
                  <a:srgbClr val="FF0000"/>
                </a:solidFill>
              </a:rPr>
              <a:t>C   </a:t>
            </a:r>
            <a:r>
              <a:rPr lang="en-US" sz="1600" dirty="0"/>
              <a:t>= </a:t>
            </a:r>
            <a:r>
              <a:rPr lang="en-US" sz="1600" dirty="0">
                <a:solidFill>
                  <a:srgbClr val="FF0000"/>
                </a:solidFill>
              </a:rPr>
              <a:t>4*</a:t>
            </a:r>
            <a:r>
              <a:rPr lang="en-US" sz="1600" dirty="0"/>
              <a:t>16     </a:t>
            </a:r>
            <a:r>
              <a:rPr lang="en-US" sz="1600" dirty="0">
                <a:solidFill>
                  <a:srgbClr val="FF0000"/>
                </a:solidFill>
              </a:rPr>
              <a:t>N </a:t>
            </a:r>
            <a:r>
              <a:rPr lang="en-US" sz="1600" dirty="0"/>
              <a:t>= 24</a:t>
            </a:r>
          </a:p>
          <a:p>
            <a:r>
              <a:rPr lang="en-US" sz="1600" dirty="0">
                <a:solidFill>
                  <a:srgbClr val="FF0000"/>
                </a:solidFill>
              </a:rPr>
              <a:t>d</a:t>
            </a:r>
            <a:r>
              <a:rPr lang="en-US" sz="1600" baseline="-25000" dirty="0">
                <a:solidFill>
                  <a:srgbClr val="FF0000"/>
                </a:solidFill>
              </a:rPr>
              <a:t>2 </a:t>
            </a:r>
            <a:r>
              <a:rPr lang="en-US" sz="1600" dirty="0"/>
              <a:t>= </a:t>
            </a:r>
            <a:r>
              <a:rPr lang="en-US" sz="1600" dirty="0">
                <a:solidFill>
                  <a:srgbClr val="FF0000"/>
                </a:solidFill>
              </a:rPr>
              <a:t>2*</a:t>
            </a:r>
            <a:r>
              <a:rPr lang="en-US" sz="1600" dirty="0"/>
              <a:t>16	</a:t>
            </a:r>
            <a:r>
              <a:rPr lang="en-US" sz="1600" dirty="0">
                <a:solidFill>
                  <a:srgbClr val="FF0000"/>
                </a:solidFill>
              </a:rPr>
              <a:t>C</a:t>
            </a:r>
            <a:r>
              <a:rPr lang="en-US" sz="1600" baseline="-25000" dirty="0">
                <a:solidFill>
                  <a:srgbClr val="FF0000"/>
                </a:solidFill>
              </a:rPr>
              <a:t>1  </a:t>
            </a:r>
            <a:r>
              <a:rPr lang="en-US" sz="1600" dirty="0"/>
              <a:t>=</a:t>
            </a:r>
            <a:r>
              <a:rPr lang="en-US" sz="1600" dirty="0">
                <a:solidFill>
                  <a:srgbClr val="FF0000"/>
                </a:solidFill>
              </a:rPr>
              <a:t>10*</a:t>
            </a:r>
            <a:r>
              <a:rPr lang="en-US" sz="1600" dirty="0"/>
              <a:t>16    </a:t>
            </a:r>
            <a:r>
              <a:rPr lang="en-US" sz="1600" dirty="0">
                <a:solidFill>
                  <a:srgbClr val="FF0000"/>
                </a:solidFill>
              </a:rPr>
              <a:t>d</a:t>
            </a:r>
            <a:r>
              <a:rPr lang="en-US" sz="1600" baseline="-25000" dirty="0">
                <a:solidFill>
                  <a:srgbClr val="FF0000"/>
                </a:solidFill>
              </a:rPr>
              <a:t>6 </a:t>
            </a:r>
            <a:r>
              <a:rPr lang="en-US" sz="1600" dirty="0"/>
              <a:t>= </a:t>
            </a:r>
            <a:r>
              <a:rPr lang="en-US" sz="1600" dirty="0">
                <a:solidFill>
                  <a:srgbClr val="FF0000"/>
                </a:solidFill>
              </a:rPr>
              <a:t>3*</a:t>
            </a:r>
            <a:r>
              <a:rPr lang="en-US" sz="1600" dirty="0"/>
              <a:t>16</a:t>
            </a:r>
          </a:p>
          <a:p>
            <a:r>
              <a:rPr lang="en-US" sz="1600" dirty="0">
                <a:solidFill>
                  <a:srgbClr val="FF0000"/>
                </a:solidFill>
              </a:rPr>
              <a:t>d</a:t>
            </a:r>
            <a:r>
              <a:rPr lang="en-US" sz="1600" baseline="-25000" dirty="0">
                <a:solidFill>
                  <a:srgbClr val="FF0000"/>
                </a:solidFill>
              </a:rPr>
              <a:t>3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21</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4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22</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5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31</a:t>
            </a:r>
            <a:r>
              <a:rPr lang="en-US" sz="1600" dirty="0"/>
              <a:t>= </a:t>
            </a:r>
            <a:r>
              <a:rPr lang="en-US" sz="1600" dirty="0">
                <a:solidFill>
                  <a:srgbClr val="FF0000"/>
                </a:solidFill>
              </a:rPr>
              <a:t>4*</a:t>
            </a:r>
            <a:r>
              <a:rPr lang="en-US" sz="1600" dirty="0"/>
              <a:t>16</a:t>
            </a:r>
          </a:p>
        </p:txBody>
      </p:sp>
      <p:sp>
        <p:nvSpPr>
          <p:cNvPr id="94" name="TextBox 93"/>
          <p:cNvSpPr txBox="1"/>
          <p:nvPr/>
        </p:nvSpPr>
        <p:spPr>
          <a:xfrm>
            <a:off x="41278" y="6216163"/>
            <a:ext cx="1479251" cy="584775"/>
          </a:xfrm>
          <a:prstGeom prst="rect">
            <a:avLst/>
          </a:prstGeom>
          <a:noFill/>
        </p:spPr>
        <p:txBody>
          <a:bodyPr wrap="none" rtlCol="0">
            <a:spAutoFit/>
          </a:bodyPr>
          <a:lstStyle/>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477</a:t>
            </a:r>
          </a:p>
          <a:p>
            <a:r>
              <a:rPr lang="en-US" sz="1600" dirty="0" err="1">
                <a:solidFill>
                  <a:srgbClr val="0070C0"/>
                </a:solidFill>
                <a:latin typeface="Times New Roman" panose="02020603050405020304" pitchFamily="18" charset="0"/>
                <a:cs typeface="Times New Roman" panose="02020603050405020304" pitchFamily="18" charset="0"/>
              </a:rPr>
              <a:t>Params</a:t>
            </a:r>
            <a:r>
              <a:rPr lang="en-US" sz="1600" dirty="0">
                <a:solidFill>
                  <a:srgbClr val="0070C0"/>
                </a:solidFill>
                <a:latin typeface="Times New Roman" panose="02020603050405020304" pitchFamily="18" charset="0"/>
                <a:cs typeface="Times New Roman" panose="02020603050405020304" pitchFamily="18" charset="0"/>
              </a:rPr>
              <a:t>: 1.45 M</a:t>
            </a:r>
          </a:p>
        </p:txBody>
      </p:sp>
      <p:sp>
        <p:nvSpPr>
          <p:cNvPr id="90" name="Rectangle 89"/>
          <p:cNvSpPr/>
          <p:nvPr/>
        </p:nvSpPr>
        <p:spPr>
          <a:xfrm>
            <a:off x="2953406" y="6589187"/>
            <a:ext cx="8189211" cy="276999"/>
          </a:xfrm>
          <a:prstGeom prst="rect">
            <a:avLst/>
          </a:prstGeom>
        </p:spPr>
        <p:txBody>
          <a:bodyPr wrap="square">
            <a:spAutoFit/>
          </a:bodyPr>
          <a:lstStyle/>
          <a:p>
            <a:pPr algn="jus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dirty="0">
                <a:highlight>
                  <a:srgbClr val="FFFF00"/>
                </a:highlight>
                <a:latin typeface="Times New Roman" panose="02020603050405020304" pitchFamily="18" charset="0"/>
                <a:ea typeface="DengXian"/>
              </a:rPr>
              <a:t>Suggestion</a:t>
            </a:r>
            <a:r>
              <a:rPr lang="en-CA" sz="1200" dirty="0">
                <a:latin typeface="Times New Roman" panose="02020603050405020304" pitchFamily="18" charset="0"/>
                <a:ea typeface="DengXian"/>
              </a:rPr>
              <a:t>: complete training Stage III and adopt to NNVC-5.0, use as basis pending EE1 tests round. </a:t>
            </a:r>
            <a:endParaRPr lang="en-US" sz="1200" dirty="0">
              <a:effectLst/>
              <a:latin typeface="Times New Roman" panose="02020603050405020304" pitchFamily="18" charset="0"/>
              <a:ea typeface="DengXian"/>
            </a:endParaRPr>
          </a:p>
        </p:txBody>
      </p:sp>
    </p:spTree>
    <p:extLst>
      <p:ext uri="{BB962C8B-B14F-4D97-AF65-F5344CB8AC3E}">
        <p14:creationId xmlns:p14="http://schemas.microsoft.com/office/powerpoint/2010/main" val="8141768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496" y="1177767"/>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[3]</a:t>
            </a:r>
          </a:p>
        </p:txBody>
      </p:sp>
      <p:sp>
        <p:nvSpPr>
          <p:cNvPr id="5" name="Rectangle 4"/>
          <p:cNvSpPr/>
          <p:nvPr/>
        </p:nvSpPr>
        <p:spPr>
          <a:xfrm>
            <a:off x="245498" y="1991648"/>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Pred</a:t>
            </a:r>
            <a:r>
              <a:rPr lang="en-US" sz="1600" dirty="0">
                <a:solidFill>
                  <a:schemeClr val="tx1"/>
                </a:solidFill>
              </a:rPr>
              <a:t> [3]</a:t>
            </a:r>
          </a:p>
        </p:txBody>
      </p:sp>
      <p:sp>
        <p:nvSpPr>
          <p:cNvPr id="6" name="Rectangle 5"/>
          <p:cNvSpPr/>
          <p:nvPr/>
        </p:nvSpPr>
        <p:spPr>
          <a:xfrm>
            <a:off x="245497" y="280552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BS [3]</a:t>
            </a:r>
          </a:p>
        </p:txBody>
      </p:sp>
      <p:sp>
        <p:nvSpPr>
          <p:cNvPr id="7" name="Rectangle 6"/>
          <p:cNvSpPr/>
          <p:nvPr/>
        </p:nvSpPr>
        <p:spPr>
          <a:xfrm>
            <a:off x="245496" y="3605179"/>
            <a:ext cx="507999" cy="721469"/>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QPbase</a:t>
            </a:r>
            <a:endParaRPr lang="en-US" sz="1600" dirty="0">
              <a:solidFill>
                <a:schemeClr val="tx1"/>
              </a:solidFill>
            </a:endParaRPr>
          </a:p>
          <a:p>
            <a:pPr algn="ctr"/>
            <a:r>
              <a:rPr lang="en-US" sz="1600" dirty="0">
                <a:solidFill>
                  <a:schemeClr val="tx1"/>
                </a:solidFill>
              </a:rPr>
              <a:t>[1]</a:t>
            </a:r>
          </a:p>
        </p:txBody>
      </p:sp>
      <p:sp>
        <p:nvSpPr>
          <p:cNvPr id="8" name="Rectangle 7"/>
          <p:cNvSpPr/>
          <p:nvPr/>
        </p:nvSpPr>
        <p:spPr>
          <a:xfrm>
            <a:off x="245496" y="443329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QPslice</a:t>
            </a:r>
            <a:r>
              <a:rPr lang="en-US" sz="1600" dirty="0">
                <a:solidFill>
                  <a:schemeClr val="tx1"/>
                </a:solidFill>
              </a:rPr>
              <a:t>[1]</a:t>
            </a:r>
          </a:p>
        </p:txBody>
      </p:sp>
      <p:sp>
        <p:nvSpPr>
          <p:cNvPr id="9" name="Rectangle 8"/>
          <p:cNvSpPr/>
          <p:nvPr/>
        </p:nvSpPr>
        <p:spPr>
          <a:xfrm>
            <a:off x="1020467" y="1177767"/>
            <a:ext cx="507998"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1</a:t>
            </a:r>
            <a:endParaRPr lang="en-US" sz="1600" dirty="0">
              <a:solidFill>
                <a:srgbClr val="FF0000"/>
              </a:solidFill>
            </a:endParaRPr>
          </a:p>
        </p:txBody>
      </p:sp>
      <p:sp>
        <p:nvSpPr>
          <p:cNvPr id="10" name="Rectangle 9"/>
          <p:cNvSpPr/>
          <p:nvPr/>
        </p:nvSpPr>
        <p:spPr>
          <a:xfrm>
            <a:off x="1020468"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2</a:t>
            </a:r>
            <a:endParaRPr lang="en-US" sz="1600" dirty="0">
              <a:solidFill>
                <a:srgbClr val="FF0000"/>
              </a:solidFill>
            </a:endParaRPr>
          </a:p>
        </p:txBody>
      </p:sp>
      <p:sp>
        <p:nvSpPr>
          <p:cNvPr id="11" name="Rectangle 10"/>
          <p:cNvSpPr/>
          <p:nvPr/>
        </p:nvSpPr>
        <p:spPr>
          <a:xfrm>
            <a:off x="1020467"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3</a:t>
            </a:r>
            <a:endParaRPr lang="en-US" sz="1600" dirty="0">
              <a:solidFill>
                <a:srgbClr val="FF0000"/>
              </a:solidFill>
            </a:endParaRPr>
          </a:p>
        </p:txBody>
      </p:sp>
      <p:sp>
        <p:nvSpPr>
          <p:cNvPr id="12" name="Rectangle 11"/>
          <p:cNvSpPr/>
          <p:nvPr/>
        </p:nvSpPr>
        <p:spPr>
          <a:xfrm>
            <a:off x="1020466"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a:t>
            </a:r>
            <a:r>
              <a:rPr lang="en-US" sz="1600" dirty="0">
                <a:solidFill>
                  <a:schemeClr val="tx1"/>
                </a:solidFill>
              </a:rPr>
              <a:t>1,</a:t>
            </a:r>
            <a:r>
              <a:rPr lang="en-US" sz="1600" dirty="0">
                <a:solidFill>
                  <a:srgbClr val="FF0000"/>
                </a:solidFill>
              </a:rPr>
              <a:t>d</a:t>
            </a:r>
            <a:r>
              <a:rPr lang="en-US" sz="1600" baseline="-25000" dirty="0">
                <a:solidFill>
                  <a:srgbClr val="FF0000"/>
                </a:solidFill>
              </a:rPr>
              <a:t>4</a:t>
            </a:r>
            <a:endParaRPr lang="en-US" sz="1600" dirty="0">
              <a:solidFill>
                <a:srgbClr val="FF0000"/>
              </a:solidFill>
            </a:endParaRPr>
          </a:p>
        </p:txBody>
      </p:sp>
      <p:sp>
        <p:nvSpPr>
          <p:cNvPr id="13" name="Rectangle 12"/>
          <p:cNvSpPr/>
          <p:nvPr/>
        </p:nvSpPr>
        <p:spPr>
          <a:xfrm>
            <a:off x="1020466"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r>
              <a:rPr lang="en-US" sz="1600">
                <a:solidFill>
                  <a:schemeClr val="tx1"/>
                </a:solidFill>
              </a:rPr>
              <a:t>1</a:t>
            </a:r>
            <a:r>
              <a:rPr lang="en-US" sz="1600">
                <a:solidFill>
                  <a:schemeClr val="tx1"/>
                </a:solidFill>
                <a:sym typeface="Symbol" panose="05050102010706020507" pitchFamily="18" charset="2"/>
              </a:rPr>
              <a:t></a:t>
            </a:r>
            <a:r>
              <a:rPr lang="en-US" sz="1600">
                <a:solidFill>
                  <a:schemeClr val="tx1"/>
                </a:solidFill>
              </a:rPr>
              <a:t>1,</a:t>
            </a:r>
            <a:r>
              <a:rPr lang="en-US" sz="1600">
                <a:solidFill>
                  <a:srgbClr val="FF0000"/>
                </a:solidFill>
              </a:rPr>
              <a:t>d</a:t>
            </a:r>
            <a:r>
              <a:rPr lang="en-US" sz="1600" baseline="-25000">
                <a:solidFill>
                  <a:srgbClr val="FF0000"/>
                </a:solidFill>
              </a:rPr>
              <a:t>4</a:t>
            </a:r>
            <a:endParaRPr lang="en-US" sz="1600" dirty="0">
              <a:solidFill>
                <a:srgbClr val="FF0000"/>
              </a:solidFill>
            </a:endParaRPr>
          </a:p>
        </p:txBody>
      </p:sp>
      <p:sp>
        <p:nvSpPr>
          <p:cNvPr id="14" name="Rectangle 13"/>
          <p:cNvSpPr/>
          <p:nvPr/>
        </p:nvSpPr>
        <p:spPr>
          <a:xfrm>
            <a:off x="1810208" y="1177767"/>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5" name="Rectangle 14"/>
          <p:cNvSpPr/>
          <p:nvPr/>
        </p:nvSpPr>
        <p:spPr>
          <a:xfrm>
            <a:off x="1810210" y="1991648"/>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6" name="Rectangle 15"/>
          <p:cNvSpPr/>
          <p:nvPr/>
        </p:nvSpPr>
        <p:spPr>
          <a:xfrm>
            <a:off x="1810209" y="2805529"/>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7" name="Rectangle 16"/>
          <p:cNvSpPr/>
          <p:nvPr/>
        </p:nvSpPr>
        <p:spPr>
          <a:xfrm>
            <a:off x="1810208" y="3619410"/>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8" name="Rectangle 17"/>
          <p:cNvSpPr/>
          <p:nvPr/>
        </p:nvSpPr>
        <p:spPr>
          <a:xfrm>
            <a:off x="1810208" y="4433291"/>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19" name="Rectangle 18"/>
          <p:cNvSpPr/>
          <p:nvPr/>
        </p:nvSpPr>
        <p:spPr>
          <a:xfrm>
            <a:off x="2599951" y="2675106"/>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1</a:t>
            </a:r>
            <a:r>
              <a:rPr lang="en-US" sz="1600" dirty="0">
                <a:solidFill>
                  <a:schemeClr val="tx1"/>
                </a:solidFill>
                <a:sym typeface="Symbol" panose="05050102010706020507" pitchFamily="18" charset="2"/>
              </a:rPr>
              <a:t>  </a:t>
            </a:r>
            <a:r>
              <a:rPr lang="en-US" sz="1600" dirty="0">
                <a:solidFill>
                  <a:schemeClr val="tx1"/>
                </a:solidFill>
              </a:rPr>
              <a:t>1,</a:t>
            </a:r>
            <a:r>
              <a:rPr lang="en-US" sz="1600" dirty="0">
                <a:solidFill>
                  <a:srgbClr val="FF0000"/>
                </a:solidFill>
              </a:rPr>
              <a:t> d</a:t>
            </a:r>
            <a:r>
              <a:rPr lang="en-US" sz="1600" baseline="-25000" dirty="0">
                <a:solidFill>
                  <a:srgbClr val="FF0000"/>
                </a:solidFill>
              </a:rPr>
              <a:t>6</a:t>
            </a:r>
            <a:r>
              <a:rPr lang="en-US" sz="1600" dirty="0">
                <a:solidFill>
                  <a:schemeClr val="tx1"/>
                </a:solidFill>
              </a:rPr>
              <a:t>  </a:t>
            </a:r>
          </a:p>
        </p:txBody>
      </p:sp>
      <p:sp>
        <p:nvSpPr>
          <p:cNvPr id="20" name="Rectangle 19"/>
          <p:cNvSpPr/>
          <p:nvPr/>
        </p:nvSpPr>
        <p:spPr>
          <a:xfrm>
            <a:off x="3350419" y="2681591"/>
            <a:ext cx="507999" cy="93781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21" name="Straight Arrow Connector 20"/>
          <p:cNvCxnSpPr>
            <a:stCxn id="4" idx="3"/>
            <a:endCxn id="9" idx="1"/>
          </p:cNvCxnSpPr>
          <p:nvPr/>
        </p:nvCxnSpPr>
        <p:spPr>
          <a:xfrm>
            <a:off x="753495" y="1522739"/>
            <a:ext cx="2669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53495" y="2365803"/>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53495" y="317193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753495" y="4000049"/>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8" idx="3"/>
          </p:cNvCxnSpPr>
          <p:nvPr/>
        </p:nvCxnSpPr>
        <p:spPr>
          <a:xfrm flipV="1">
            <a:off x="753495" y="477826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543237" y="152273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543237" y="2365802"/>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543237"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1543237" y="400004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543237" y="4778261"/>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3096420" y="3158967"/>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a:stCxn id="14" idx="3"/>
            <a:endCxn id="19" idx="1"/>
          </p:cNvCxnSpPr>
          <p:nvPr/>
        </p:nvCxnSpPr>
        <p:spPr>
          <a:xfrm>
            <a:off x="2318207" y="1522739"/>
            <a:ext cx="281744" cy="162451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15" idx="3"/>
            <a:endCxn id="19" idx="1"/>
          </p:cNvCxnSpPr>
          <p:nvPr/>
        </p:nvCxnSpPr>
        <p:spPr>
          <a:xfrm>
            <a:off x="2318209" y="2336620"/>
            <a:ext cx="281742" cy="81063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Elbow Connector 33"/>
          <p:cNvCxnSpPr>
            <a:stCxn id="16" idx="3"/>
            <a:endCxn id="19" idx="1"/>
          </p:cNvCxnSpPr>
          <p:nvPr/>
        </p:nvCxnSpPr>
        <p:spPr>
          <a:xfrm flipV="1">
            <a:off x="2318208" y="3147258"/>
            <a:ext cx="281743" cy="324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17" idx="3"/>
            <a:endCxn id="19" idx="1"/>
          </p:cNvCxnSpPr>
          <p:nvPr/>
        </p:nvCxnSpPr>
        <p:spPr>
          <a:xfrm flipV="1">
            <a:off x="2318207" y="3147258"/>
            <a:ext cx="281744" cy="817124"/>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a:stCxn id="18" idx="3"/>
            <a:endCxn id="19" idx="1"/>
          </p:cNvCxnSpPr>
          <p:nvPr/>
        </p:nvCxnSpPr>
        <p:spPr>
          <a:xfrm flipV="1">
            <a:off x="2318207" y="3147258"/>
            <a:ext cx="281744" cy="163100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4103407" y="2681591"/>
            <a:ext cx="507999" cy="9378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a:t>
            </a:r>
            <a:r>
              <a:rPr lang="en-US" sz="1600" dirty="0">
                <a:solidFill>
                  <a:schemeClr val="tx1"/>
                </a:solidFill>
                <a:sym typeface="Symbol" panose="05050102010706020507" pitchFamily="18" charset="2"/>
              </a:rPr>
              <a:t>2</a:t>
            </a:r>
            <a:r>
              <a:rPr lang="en-US" sz="1600" dirty="0">
                <a:solidFill>
                  <a:schemeClr val="tx1"/>
                </a:solidFill>
              </a:rPr>
              <a:t> 3</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endParaRPr lang="en-US" sz="1600" dirty="0">
              <a:solidFill>
                <a:schemeClr val="tx1"/>
              </a:solidFill>
            </a:endParaRPr>
          </a:p>
        </p:txBody>
      </p:sp>
      <p:sp>
        <p:nvSpPr>
          <p:cNvPr id="38" name="Rectangle 37"/>
          <p:cNvSpPr/>
          <p:nvPr/>
        </p:nvSpPr>
        <p:spPr>
          <a:xfrm>
            <a:off x="4853875" y="2675107"/>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39" name="Straight Arrow Connector 38"/>
          <p:cNvCxnSpPr/>
          <p:nvPr/>
        </p:nvCxnSpPr>
        <p:spPr>
          <a:xfrm>
            <a:off x="4599876" y="3150501"/>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858418" y="3145998"/>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361874" y="3171936"/>
            <a:ext cx="26697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5625945" y="2597285"/>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p>
        </p:txBody>
      </p:sp>
      <p:sp>
        <p:nvSpPr>
          <p:cNvPr id="43" name="Rectangle 42"/>
          <p:cNvSpPr/>
          <p:nvPr/>
        </p:nvSpPr>
        <p:spPr>
          <a:xfrm>
            <a:off x="7176587" y="2597285"/>
            <a:ext cx="970253" cy="12840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Back Bone Block, </a:t>
            </a:r>
            <a:r>
              <a:rPr lang="en-US" sz="1600" dirty="0">
                <a:solidFill>
                  <a:srgbClr val="FF0000"/>
                </a:solidFill>
              </a:rPr>
              <a:t>C</a:t>
            </a:r>
          </a:p>
        </p:txBody>
      </p:sp>
      <p:sp>
        <p:nvSpPr>
          <p:cNvPr id="44" name="Rectangle 43"/>
          <p:cNvSpPr/>
          <p:nvPr/>
        </p:nvSpPr>
        <p:spPr>
          <a:xfrm>
            <a:off x="6656233" y="2822832"/>
            <a:ext cx="348172" cy="338554"/>
          </a:xfrm>
          <a:prstGeom prst="rect">
            <a:avLst/>
          </a:prstGeom>
          <a:noFill/>
        </p:spPr>
        <p:txBody>
          <a:bodyPr wrap="none" lIns="91440" tIns="45720" rIns="91440" bIns="45720">
            <a:spAutoFit/>
          </a:bodyPr>
          <a:lstStyle/>
          <a:p>
            <a:pPr algn="ctr"/>
            <a:r>
              <a:rPr lang="en-US" sz="1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a:t>
            </a:r>
          </a:p>
        </p:txBody>
      </p:sp>
      <p:cxnSp>
        <p:nvCxnSpPr>
          <p:cNvPr id="45" name="Straight Arrow Connector 44"/>
          <p:cNvCxnSpPr/>
          <p:nvPr/>
        </p:nvCxnSpPr>
        <p:spPr>
          <a:xfrm>
            <a:off x="8177524" y="3158209"/>
            <a:ext cx="2363341" cy="2102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8413811" y="272347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a:t>
            </a:r>
          </a:p>
        </p:txBody>
      </p:sp>
      <p:sp>
        <p:nvSpPr>
          <p:cNvPr id="47" name="Rectangle 46"/>
          <p:cNvSpPr/>
          <p:nvPr/>
        </p:nvSpPr>
        <p:spPr>
          <a:xfrm>
            <a:off x="9079523" y="2716678"/>
            <a:ext cx="507999" cy="9443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48" name="Rectangle 47"/>
          <p:cNvSpPr/>
          <p:nvPr/>
        </p:nvSpPr>
        <p:spPr>
          <a:xfrm>
            <a:off x="9713304" y="2699784"/>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a:t>
            </a:r>
          </a:p>
          <a:p>
            <a:pPr algn="ctr"/>
            <a:r>
              <a:rPr lang="en-US" sz="1600" dirty="0">
                <a:solidFill>
                  <a:schemeClr val="tx1"/>
                </a:solidFill>
              </a:rPr>
              <a:t>3</a:t>
            </a:r>
            <a:r>
              <a:rPr lang="en-US" sz="1600" dirty="0">
                <a:solidFill>
                  <a:schemeClr val="tx1"/>
                </a:solidFill>
                <a:sym typeface="Symbol" panose="05050102010706020507" pitchFamily="18" charset="2"/>
              </a:rPr>
              <a:t>  </a:t>
            </a:r>
            <a:r>
              <a:rPr lang="en-US" sz="1600" dirty="0">
                <a:solidFill>
                  <a:schemeClr val="tx1"/>
                </a:solidFill>
              </a:rPr>
              <a:t>3, 6</a:t>
            </a:r>
          </a:p>
        </p:txBody>
      </p:sp>
      <p:sp>
        <p:nvSpPr>
          <p:cNvPr id="51" name="Rectangle 50"/>
          <p:cNvSpPr/>
          <p:nvPr/>
        </p:nvSpPr>
        <p:spPr>
          <a:xfrm>
            <a:off x="10542407" y="2714649"/>
            <a:ext cx="507999" cy="94430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Pixel Shuffle</a:t>
            </a:r>
          </a:p>
        </p:txBody>
      </p:sp>
      <p:sp>
        <p:nvSpPr>
          <p:cNvPr id="53" name="Rectangle 52"/>
          <p:cNvSpPr/>
          <p:nvPr/>
        </p:nvSpPr>
        <p:spPr>
          <a:xfrm>
            <a:off x="11539630" y="1783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Y</a:t>
            </a:r>
          </a:p>
        </p:txBody>
      </p:sp>
      <p:sp>
        <p:nvSpPr>
          <p:cNvPr id="54" name="Rectangle 53"/>
          <p:cNvSpPr/>
          <p:nvPr/>
        </p:nvSpPr>
        <p:spPr>
          <a:xfrm>
            <a:off x="11539631" y="4326649"/>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Rec UV [2]</a:t>
            </a:r>
          </a:p>
        </p:txBody>
      </p:sp>
      <p:cxnSp>
        <p:nvCxnSpPr>
          <p:cNvPr id="55" name="Elbow Connector 54"/>
          <p:cNvCxnSpPr>
            <a:stCxn id="51" idx="3"/>
            <a:endCxn id="53" idx="2"/>
          </p:cNvCxnSpPr>
          <p:nvPr/>
        </p:nvCxnSpPr>
        <p:spPr>
          <a:xfrm flipV="1">
            <a:off x="11050406" y="2473345"/>
            <a:ext cx="743224" cy="713456"/>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Elbow Connector 55"/>
          <p:cNvCxnSpPr>
            <a:stCxn id="48" idx="3"/>
            <a:endCxn id="54" idx="1"/>
          </p:cNvCxnSpPr>
          <p:nvPr/>
        </p:nvCxnSpPr>
        <p:spPr>
          <a:xfrm>
            <a:off x="10221303" y="3171936"/>
            <a:ext cx="1318328" cy="1499685"/>
          </a:xfrm>
          <a:prstGeom prst="bentConnector3">
            <a:avLst>
              <a:gd name="adj1" fmla="val 10766"/>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rot="5400000">
            <a:off x="1711129" y="163660"/>
            <a:ext cx="507999" cy="706156"/>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a:solidFill>
                  <a:schemeClr val="tx1"/>
                </a:solidFill>
              </a:rPr>
              <a:t> UV [2]</a:t>
            </a:r>
          </a:p>
        </p:txBody>
      </p:sp>
      <p:sp>
        <p:nvSpPr>
          <p:cNvPr id="58" name="Rectangle 57"/>
          <p:cNvSpPr/>
          <p:nvPr/>
        </p:nvSpPr>
        <p:spPr>
          <a:xfrm rot="5400000">
            <a:off x="245495" y="187531"/>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Rec</a:t>
            </a:r>
            <a:r>
              <a:rPr lang="en-US" sz="1600" baseline="-25000" dirty="0" err="1">
                <a:solidFill>
                  <a:schemeClr val="tx1"/>
                </a:solidFill>
              </a:rPr>
              <a:t>EXT</a:t>
            </a:r>
            <a:r>
              <a:rPr lang="en-US" sz="1600" dirty="0" err="1">
                <a:solidFill>
                  <a:schemeClr val="tx1"/>
                </a:solidFill>
              </a:rPr>
              <a:t>Y</a:t>
            </a:r>
            <a:endParaRPr lang="en-US" sz="1600" dirty="0">
              <a:solidFill>
                <a:schemeClr val="tx1"/>
              </a:solidFill>
            </a:endParaRPr>
          </a:p>
        </p:txBody>
      </p:sp>
      <p:cxnSp>
        <p:nvCxnSpPr>
          <p:cNvPr id="59" name="Elbow Connector 58"/>
          <p:cNvCxnSpPr>
            <a:stCxn id="57" idx="3"/>
            <a:endCxn id="4" idx="0"/>
          </p:cNvCxnSpPr>
          <p:nvPr/>
        </p:nvCxnSpPr>
        <p:spPr>
          <a:xfrm rot="5400000">
            <a:off x="1028799" y="241436"/>
            <a:ext cx="407029" cy="1465633"/>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58" idx="3"/>
            <a:endCxn id="4" idx="0"/>
          </p:cNvCxnSpPr>
          <p:nvPr/>
        </p:nvCxnSpPr>
        <p:spPr>
          <a:xfrm>
            <a:off x="499494" y="786502"/>
            <a:ext cx="2" cy="3912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rot="16200000">
            <a:off x="11258054" y="2999546"/>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63" name="Left Brace 62"/>
          <p:cNvSpPr/>
          <p:nvPr/>
        </p:nvSpPr>
        <p:spPr>
          <a:xfrm rot="5400000">
            <a:off x="6782518" y="1555863"/>
            <a:ext cx="384406" cy="153958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64" name="TextBox 63"/>
          <p:cNvSpPr txBox="1"/>
          <p:nvPr/>
        </p:nvSpPr>
        <p:spPr>
          <a:xfrm>
            <a:off x="6830319" y="1751971"/>
            <a:ext cx="364202" cy="338554"/>
          </a:xfrm>
          <a:prstGeom prst="rect">
            <a:avLst/>
          </a:prstGeom>
          <a:noFill/>
        </p:spPr>
        <p:txBody>
          <a:bodyPr wrap="none" rtlCol="0">
            <a:spAutoFit/>
          </a:bodyPr>
          <a:lstStyle/>
          <a:p>
            <a:r>
              <a:rPr lang="en-US" sz="1600" dirty="0">
                <a:solidFill>
                  <a:srgbClr val="FF0000"/>
                </a:solidFill>
              </a:rPr>
              <a:t>N </a:t>
            </a:r>
            <a:endParaRPr lang="en-US" sz="1600" dirty="0"/>
          </a:p>
        </p:txBody>
      </p:sp>
      <p:sp>
        <p:nvSpPr>
          <p:cNvPr id="65" name="Rectangle 64"/>
          <p:cNvSpPr/>
          <p:nvPr/>
        </p:nvSpPr>
        <p:spPr>
          <a:xfrm>
            <a:off x="4417063" y="4037658"/>
            <a:ext cx="506843" cy="11964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21</a:t>
            </a:r>
            <a:endParaRPr lang="en-US" sz="1600" dirty="0">
              <a:solidFill>
                <a:schemeClr val="tx1"/>
              </a:solidFill>
            </a:endParaRPr>
          </a:p>
        </p:txBody>
      </p:sp>
      <p:sp>
        <p:nvSpPr>
          <p:cNvPr id="66" name="Rectangle 65"/>
          <p:cNvSpPr/>
          <p:nvPr/>
        </p:nvSpPr>
        <p:spPr>
          <a:xfrm>
            <a:off x="3462003" y="4705665"/>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67" name="Rectangle 66"/>
          <p:cNvSpPr/>
          <p:nvPr/>
        </p:nvSpPr>
        <p:spPr>
          <a:xfrm>
            <a:off x="7106053" y="4939844"/>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r>
              <a:rPr lang="en-US" sz="1600" dirty="0">
                <a:solidFill>
                  <a:schemeClr val="tx1"/>
                </a:solidFill>
              </a:rPr>
              <a:t>+</a:t>
            </a:r>
            <a:r>
              <a:rPr lang="en-US" sz="1600" dirty="0">
                <a:solidFill>
                  <a:srgbClr val="FF0000"/>
                </a:solidFill>
              </a:rPr>
              <a:t>C</a:t>
            </a:r>
            <a:r>
              <a:rPr lang="en-US" sz="1600" baseline="-25000" dirty="0">
                <a:solidFill>
                  <a:srgbClr val="FF0000"/>
                </a:solidFill>
                <a:sym typeface="Symbol" panose="05050102010706020507" pitchFamily="18" charset="2"/>
              </a:rPr>
              <a:t>22</a:t>
            </a:r>
            <a:r>
              <a:rPr lang="en-US" sz="1600" dirty="0">
                <a:solidFill>
                  <a:srgbClr val="FF0000"/>
                </a:solidFill>
              </a:rPr>
              <a:t>)</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chemeClr val="tx1"/>
              </a:solidFill>
            </a:endParaRPr>
          </a:p>
        </p:txBody>
      </p:sp>
      <p:sp>
        <p:nvSpPr>
          <p:cNvPr id="68" name="Rectangle 67"/>
          <p:cNvSpPr/>
          <p:nvPr/>
        </p:nvSpPr>
        <p:spPr>
          <a:xfrm>
            <a:off x="4460521" y="5380386"/>
            <a:ext cx="506843" cy="11895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1</a:t>
            </a:r>
            <a:endParaRPr lang="en-US" sz="1600" dirty="0">
              <a:solidFill>
                <a:schemeClr val="tx1"/>
              </a:solidFill>
            </a:endParaRPr>
          </a:p>
        </p:txBody>
      </p:sp>
      <p:cxnSp>
        <p:nvCxnSpPr>
          <p:cNvPr id="69" name="Elbow Connector 68"/>
          <p:cNvCxnSpPr>
            <a:stCxn id="66" idx="3"/>
            <a:endCxn id="68" idx="1"/>
          </p:cNvCxnSpPr>
          <p:nvPr/>
        </p:nvCxnSpPr>
        <p:spPr>
          <a:xfrm>
            <a:off x="3843468" y="5169528"/>
            <a:ext cx="617053" cy="805639"/>
          </a:xfrm>
          <a:prstGeom prst="bentConnector3">
            <a:avLst>
              <a:gd name="adj1" fmla="val 4527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Elbow Connector 69"/>
          <p:cNvCxnSpPr>
            <a:stCxn id="68" idx="3"/>
            <a:endCxn id="67" idx="1"/>
          </p:cNvCxnSpPr>
          <p:nvPr/>
        </p:nvCxnSpPr>
        <p:spPr>
          <a:xfrm flipV="1">
            <a:off x="4967364" y="5595471"/>
            <a:ext cx="2138689" cy="379696"/>
          </a:xfrm>
          <a:prstGeom prst="bentConnector3">
            <a:avLst>
              <a:gd name="adj1" fmla="val 4868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Elbow Connector 70"/>
          <p:cNvCxnSpPr>
            <a:stCxn id="66" idx="3"/>
            <a:endCxn id="65" idx="1"/>
          </p:cNvCxnSpPr>
          <p:nvPr/>
        </p:nvCxnSpPr>
        <p:spPr>
          <a:xfrm flipV="1">
            <a:off x="3843468" y="4635884"/>
            <a:ext cx="573595" cy="533644"/>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Elbow Connector 71"/>
          <p:cNvCxnSpPr>
            <a:stCxn id="65" idx="3"/>
            <a:endCxn id="67" idx="1"/>
          </p:cNvCxnSpPr>
          <p:nvPr/>
        </p:nvCxnSpPr>
        <p:spPr>
          <a:xfrm>
            <a:off x="4923906" y="4635884"/>
            <a:ext cx="2182147" cy="95958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5178483" y="4037659"/>
            <a:ext cx="506843" cy="118239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baseline="-25000" dirty="0">
                <a:solidFill>
                  <a:srgbClr val="FF0000"/>
                </a:solidFill>
              </a:rPr>
              <a:t>21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22</a:t>
            </a:r>
            <a:endParaRPr lang="en-US" sz="1600" dirty="0">
              <a:solidFill>
                <a:schemeClr val="tx1"/>
              </a:solidFill>
            </a:endParaRPr>
          </a:p>
        </p:txBody>
      </p:sp>
      <p:cxnSp>
        <p:nvCxnSpPr>
          <p:cNvPr id="74" name="Straight Arrow Connector 73"/>
          <p:cNvCxnSpPr>
            <a:stCxn id="67" idx="3"/>
          </p:cNvCxnSpPr>
          <p:nvPr/>
        </p:nvCxnSpPr>
        <p:spPr>
          <a:xfrm flipV="1">
            <a:off x="7612896" y="5581417"/>
            <a:ext cx="2233785" cy="140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7957902" y="4923455"/>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1</a:t>
            </a:r>
            <a:r>
              <a:rPr lang="en-US" sz="1600" dirty="0">
                <a:solidFill>
                  <a:schemeClr val="tx1"/>
                </a:solidFill>
                <a:sym typeface="Symbol" panose="05050102010706020507" pitchFamily="18" charset="2"/>
              </a:rPr>
              <a:t>  </a:t>
            </a:r>
            <a:r>
              <a:rPr lang="en-US" sz="1600" dirty="0">
                <a:solidFill>
                  <a:schemeClr val="tx1"/>
                </a:solidFill>
              </a:rPr>
              <a:t>3 </a:t>
            </a:r>
            <a:r>
              <a:rPr lang="en-US" sz="1600" dirty="0">
                <a:solidFill>
                  <a:srgbClr val="FF0000"/>
                </a:solidFill>
              </a:rPr>
              <a:t>C</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r>
              <a:rPr lang="en-US" sz="1600" baseline="-25000" dirty="0">
                <a:solidFill>
                  <a:srgbClr val="FF0000"/>
                </a:solidFill>
                <a:sym typeface="Symbol" panose="05050102010706020507" pitchFamily="18" charset="2"/>
              </a:rPr>
              <a:t>31</a:t>
            </a:r>
            <a:endParaRPr lang="en-US" sz="1600" dirty="0">
              <a:solidFill>
                <a:schemeClr val="tx1"/>
              </a:solidFill>
            </a:endParaRPr>
          </a:p>
        </p:txBody>
      </p:sp>
      <p:sp>
        <p:nvSpPr>
          <p:cNvPr id="76" name="Rectangle 75"/>
          <p:cNvSpPr/>
          <p:nvPr/>
        </p:nvSpPr>
        <p:spPr>
          <a:xfrm>
            <a:off x="8632479" y="4923455"/>
            <a:ext cx="506843" cy="13112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  </a:t>
            </a:r>
            <a:r>
              <a:rPr lang="en-US" sz="1600" dirty="0">
                <a:solidFill>
                  <a:schemeClr val="tx1"/>
                </a:solidFill>
              </a:rPr>
              <a:t>1 </a:t>
            </a:r>
            <a:r>
              <a:rPr lang="en-US" sz="1600" dirty="0">
                <a:solidFill>
                  <a:srgbClr val="FF0000"/>
                </a:solidFill>
              </a:rPr>
              <a:t>C</a:t>
            </a:r>
            <a:r>
              <a:rPr lang="en-US" sz="1600" baseline="-25000" dirty="0">
                <a:solidFill>
                  <a:srgbClr val="FF0000"/>
                </a:solidFill>
              </a:rPr>
              <a:t>31</a:t>
            </a:r>
            <a:r>
              <a:rPr lang="en-US" sz="1600" dirty="0">
                <a:solidFill>
                  <a:schemeClr val="tx1"/>
                </a:solidFill>
                <a:sym typeface="Symbol" panose="05050102010706020507" pitchFamily="18" charset="2"/>
              </a:rPr>
              <a:t></a:t>
            </a:r>
            <a:r>
              <a:rPr lang="en-US" sz="1600" dirty="0">
                <a:solidFill>
                  <a:srgbClr val="FF0000"/>
                </a:solidFill>
                <a:sym typeface="Symbol" panose="05050102010706020507" pitchFamily="18" charset="2"/>
              </a:rPr>
              <a:t>C</a:t>
            </a:r>
            <a:endParaRPr lang="en-US" sz="1600" dirty="0">
              <a:solidFill>
                <a:srgbClr val="FF0000"/>
              </a:solidFill>
            </a:endParaRPr>
          </a:p>
        </p:txBody>
      </p:sp>
      <p:sp>
        <p:nvSpPr>
          <p:cNvPr id="77" name="Rectangle 76"/>
          <p:cNvSpPr/>
          <p:nvPr/>
        </p:nvSpPr>
        <p:spPr>
          <a:xfrm>
            <a:off x="6172873" y="4991462"/>
            <a:ext cx="507999" cy="11424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sp>
        <p:nvSpPr>
          <p:cNvPr id="78" name="Rectangle 77"/>
          <p:cNvSpPr/>
          <p:nvPr/>
        </p:nvSpPr>
        <p:spPr>
          <a:xfrm>
            <a:off x="4020910" y="3950677"/>
            <a:ext cx="5421219" cy="2638510"/>
          </a:xfrm>
          <a:prstGeom prst="rect">
            <a:avLst/>
          </a:prstGeom>
          <a:noFill/>
          <a:ln w="254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9" name="Rectangle 78"/>
          <p:cNvSpPr/>
          <p:nvPr/>
        </p:nvSpPr>
        <p:spPr>
          <a:xfrm>
            <a:off x="6757020" y="4133339"/>
            <a:ext cx="1701107" cy="338554"/>
          </a:xfrm>
          <a:prstGeom prst="rect">
            <a:avLst/>
          </a:prstGeom>
        </p:spPr>
        <p:txBody>
          <a:bodyPr wrap="none">
            <a:spAutoFit/>
          </a:bodyPr>
          <a:lstStyle/>
          <a:p>
            <a:pPr algn="ctr"/>
            <a:r>
              <a:rPr lang="en-US" sz="1600" dirty="0">
                <a:solidFill>
                  <a:schemeClr val="tx1"/>
                </a:solidFill>
              </a:rPr>
              <a:t>Back Bone Block </a:t>
            </a:r>
            <a:r>
              <a:rPr lang="en-US" sz="1600" dirty="0">
                <a:solidFill>
                  <a:srgbClr val="FF0000"/>
                </a:solidFill>
              </a:rPr>
              <a:t>C</a:t>
            </a:r>
          </a:p>
        </p:txBody>
      </p:sp>
      <p:sp>
        <p:nvSpPr>
          <p:cNvPr id="80" name="Rectangle 79"/>
          <p:cNvSpPr/>
          <p:nvPr/>
        </p:nvSpPr>
        <p:spPr>
          <a:xfrm>
            <a:off x="9481907" y="5208356"/>
            <a:ext cx="381465" cy="927725"/>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a:t>
            </a:r>
            <a:r>
              <a:rPr lang="en-US" sz="1600" dirty="0" err="1">
                <a:solidFill>
                  <a:srgbClr val="FF0000"/>
                </a:solidFill>
              </a:rPr>
              <a:t>C</a:t>
            </a:r>
            <a:r>
              <a:rPr lang="en-US" sz="1600" dirty="0" err="1">
                <a:solidFill>
                  <a:schemeClr val="tx1"/>
                </a:solidFill>
              </a:rPr>
              <a:t>,h,w</a:t>
            </a:r>
            <a:r>
              <a:rPr lang="en-US" sz="1600" dirty="0">
                <a:solidFill>
                  <a:schemeClr val="tx1"/>
                </a:solidFill>
              </a:rPr>
              <a:t>]</a:t>
            </a:r>
          </a:p>
        </p:txBody>
      </p:sp>
      <p:sp>
        <p:nvSpPr>
          <p:cNvPr id="81" name="Rectangle 80"/>
          <p:cNvSpPr/>
          <p:nvPr/>
        </p:nvSpPr>
        <p:spPr>
          <a:xfrm rot="16200000">
            <a:off x="10249591" y="4254061"/>
            <a:ext cx="895936"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Crop</a:t>
            </a:r>
          </a:p>
        </p:txBody>
      </p:sp>
      <p:sp>
        <p:nvSpPr>
          <p:cNvPr id="82" name="Rectangle 81"/>
          <p:cNvSpPr/>
          <p:nvPr/>
        </p:nvSpPr>
        <p:spPr>
          <a:xfrm>
            <a:off x="256065" y="5261402"/>
            <a:ext cx="507999" cy="689943"/>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IPB [1]</a:t>
            </a:r>
          </a:p>
        </p:txBody>
      </p:sp>
      <p:sp>
        <p:nvSpPr>
          <p:cNvPr id="83" name="Rectangle 82"/>
          <p:cNvSpPr/>
          <p:nvPr/>
        </p:nvSpPr>
        <p:spPr>
          <a:xfrm>
            <a:off x="1031035"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solidFill>
                  <a:schemeClr val="tx1"/>
                </a:solidFill>
              </a:rPr>
              <a:t>CONV  3</a:t>
            </a:r>
            <a:r>
              <a:rPr lang="en-US" sz="1600" dirty="0">
                <a:solidFill>
                  <a:schemeClr val="tx1"/>
                </a:solidFill>
                <a:sym typeface="Symbol" panose="05050102010706020507" pitchFamily="18" charset="2"/>
              </a:rPr>
              <a:t></a:t>
            </a:r>
            <a:r>
              <a:rPr lang="en-US" sz="1600" dirty="0">
                <a:solidFill>
                  <a:schemeClr val="tx1"/>
                </a:solidFill>
              </a:rPr>
              <a:t>3,</a:t>
            </a:r>
            <a:r>
              <a:rPr lang="en-US" sz="1600" dirty="0">
                <a:solidFill>
                  <a:srgbClr val="FF0000"/>
                </a:solidFill>
              </a:rPr>
              <a:t>d</a:t>
            </a:r>
            <a:r>
              <a:rPr lang="en-US" sz="1600" baseline="-25000" dirty="0">
                <a:solidFill>
                  <a:srgbClr val="FF0000"/>
                </a:solidFill>
              </a:rPr>
              <a:t>5</a:t>
            </a:r>
            <a:endParaRPr lang="en-US" sz="1600" dirty="0">
              <a:solidFill>
                <a:srgbClr val="FF0000"/>
              </a:solidFill>
            </a:endParaRPr>
          </a:p>
        </p:txBody>
      </p:sp>
      <p:sp>
        <p:nvSpPr>
          <p:cNvPr id="84" name="Rectangle 83"/>
          <p:cNvSpPr/>
          <p:nvPr/>
        </p:nvSpPr>
        <p:spPr>
          <a:xfrm>
            <a:off x="1820777" y="5261402"/>
            <a:ext cx="507999" cy="68994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err="1">
                <a:solidFill>
                  <a:schemeClr val="tx1"/>
                </a:solidFill>
              </a:rPr>
              <a:t>PReLU</a:t>
            </a:r>
            <a:endParaRPr lang="en-US" sz="1600" dirty="0">
              <a:solidFill>
                <a:schemeClr val="tx1"/>
              </a:solidFill>
            </a:endParaRPr>
          </a:p>
        </p:txBody>
      </p:sp>
      <p:cxnSp>
        <p:nvCxnSpPr>
          <p:cNvPr id="85" name="Straight Arrow Connector 84"/>
          <p:cNvCxnSpPr>
            <a:stCxn id="82" idx="3"/>
          </p:cNvCxnSpPr>
          <p:nvPr/>
        </p:nvCxnSpPr>
        <p:spPr>
          <a:xfrm flipV="1">
            <a:off x="764064" y="5606373"/>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V="1">
            <a:off x="1553806" y="5606372"/>
            <a:ext cx="266971"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a:stCxn id="84" idx="3"/>
            <a:endCxn id="19" idx="1"/>
          </p:cNvCxnSpPr>
          <p:nvPr/>
        </p:nvCxnSpPr>
        <p:spPr>
          <a:xfrm flipV="1">
            <a:off x="2328776" y="3147258"/>
            <a:ext cx="271175" cy="245911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3462003" y="347133"/>
            <a:ext cx="1983941" cy="369332"/>
          </a:xfrm>
          <a:prstGeom prst="rect">
            <a:avLst/>
          </a:prstGeom>
          <a:solidFill>
            <a:srgbClr val="FFFF00"/>
          </a:solidFill>
        </p:spPr>
        <p:txBody>
          <a:bodyPr wrap="none" rtlCol="0">
            <a:spAutoFit/>
          </a:bodyPr>
          <a:lstStyle/>
          <a:p>
            <a:r>
              <a:rPr lang="en-US" dirty="0">
                <a:solidFill>
                  <a:srgbClr val="0070C0"/>
                </a:solidFill>
              </a:rPr>
              <a:t>EE1-0 Unified Filter</a:t>
            </a:r>
          </a:p>
        </p:txBody>
      </p:sp>
      <p:sp>
        <p:nvSpPr>
          <p:cNvPr id="89" name="TextBox 88"/>
          <p:cNvSpPr txBox="1"/>
          <p:nvPr/>
        </p:nvSpPr>
        <p:spPr>
          <a:xfrm>
            <a:off x="8106097" y="195286"/>
            <a:ext cx="3036520" cy="1569660"/>
          </a:xfrm>
          <a:prstGeom prst="rect">
            <a:avLst/>
          </a:prstGeom>
          <a:solidFill>
            <a:schemeClr val="bg1"/>
          </a:solidFill>
        </p:spPr>
        <p:txBody>
          <a:bodyPr wrap="square" rtlCol="0">
            <a:spAutoFit/>
          </a:bodyPr>
          <a:lstStyle/>
          <a:p>
            <a:pPr algn="ctr"/>
            <a:r>
              <a:rPr lang="en-US" sz="1600" u="sng" dirty="0"/>
              <a:t>Parameters selection</a:t>
            </a:r>
            <a:r>
              <a:rPr lang="en-US" sz="1600" dirty="0"/>
              <a:t>:</a:t>
            </a:r>
          </a:p>
          <a:p>
            <a:r>
              <a:rPr lang="en-US" sz="1600" dirty="0">
                <a:solidFill>
                  <a:srgbClr val="FF0000"/>
                </a:solidFill>
              </a:rPr>
              <a:t>d</a:t>
            </a:r>
            <a:r>
              <a:rPr lang="en-US" sz="1600" baseline="-25000" dirty="0">
                <a:solidFill>
                  <a:srgbClr val="FF0000"/>
                </a:solidFill>
              </a:rPr>
              <a:t>1 </a:t>
            </a:r>
            <a:r>
              <a:rPr lang="en-US" sz="1600" dirty="0"/>
              <a:t>=</a:t>
            </a:r>
            <a:r>
              <a:rPr lang="en-US" sz="1600" dirty="0">
                <a:solidFill>
                  <a:srgbClr val="FF0000"/>
                </a:solidFill>
              </a:rPr>
              <a:t>12*</a:t>
            </a:r>
            <a:r>
              <a:rPr lang="en-US" sz="1600" dirty="0"/>
              <a:t>16	</a:t>
            </a:r>
            <a:r>
              <a:rPr lang="en-US" sz="1600" dirty="0">
                <a:solidFill>
                  <a:srgbClr val="FF0000"/>
                </a:solidFill>
              </a:rPr>
              <a:t>C   </a:t>
            </a:r>
            <a:r>
              <a:rPr lang="en-US" sz="1600" dirty="0"/>
              <a:t>= </a:t>
            </a:r>
            <a:r>
              <a:rPr lang="en-US" sz="1600" dirty="0">
                <a:solidFill>
                  <a:srgbClr val="FF0000"/>
                </a:solidFill>
              </a:rPr>
              <a:t>4*</a:t>
            </a:r>
            <a:r>
              <a:rPr lang="en-US" sz="1600" dirty="0"/>
              <a:t>16     </a:t>
            </a:r>
            <a:r>
              <a:rPr lang="en-US" sz="1600" dirty="0">
                <a:solidFill>
                  <a:srgbClr val="FF0000"/>
                </a:solidFill>
              </a:rPr>
              <a:t>N </a:t>
            </a:r>
            <a:r>
              <a:rPr lang="en-US" sz="1600" dirty="0"/>
              <a:t>= 24</a:t>
            </a:r>
          </a:p>
          <a:p>
            <a:r>
              <a:rPr lang="en-US" sz="1600" dirty="0">
                <a:solidFill>
                  <a:srgbClr val="FF0000"/>
                </a:solidFill>
              </a:rPr>
              <a:t>d</a:t>
            </a:r>
            <a:r>
              <a:rPr lang="en-US" sz="1600" baseline="-25000" dirty="0">
                <a:solidFill>
                  <a:srgbClr val="FF0000"/>
                </a:solidFill>
              </a:rPr>
              <a:t>2 </a:t>
            </a:r>
            <a:r>
              <a:rPr lang="en-US" sz="1600" dirty="0"/>
              <a:t>= </a:t>
            </a:r>
            <a:r>
              <a:rPr lang="en-US" sz="1600" dirty="0">
                <a:solidFill>
                  <a:srgbClr val="FF0000"/>
                </a:solidFill>
              </a:rPr>
              <a:t>2*</a:t>
            </a:r>
            <a:r>
              <a:rPr lang="en-US" sz="1600" dirty="0"/>
              <a:t>16	</a:t>
            </a:r>
            <a:r>
              <a:rPr lang="en-US" sz="1600" dirty="0">
                <a:solidFill>
                  <a:srgbClr val="FF0000"/>
                </a:solidFill>
              </a:rPr>
              <a:t>C</a:t>
            </a:r>
            <a:r>
              <a:rPr lang="en-US" sz="1600" baseline="-25000" dirty="0">
                <a:solidFill>
                  <a:srgbClr val="FF0000"/>
                </a:solidFill>
              </a:rPr>
              <a:t>1  </a:t>
            </a:r>
            <a:r>
              <a:rPr lang="en-US" sz="1600" dirty="0"/>
              <a:t>=</a:t>
            </a:r>
            <a:r>
              <a:rPr lang="en-US" sz="1600" dirty="0">
                <a:solidFill>
                  <a:srgbClr val="FF0000"/>
                </a:solidFill>
              </a:rPr>
              <a:t>10*</a:t>
            </a:r>
            <a:r>
              <a:rPr lang="en-US" sz="1600" dirty="0"/>
              <a:t>16    </a:t>
            </a:r>
            <a:r>
              <a:rPr lang="en-US" sz="1600" dirty="0">
                <a:solidFill>
                  <a:srgbClr val="FF0000"/>
                </a:solidFill>
              </a:rPr>
              <a:t>d</a:t>
            </a:r>
            <a:r>
              <a:rPr lang="en-US" sz="1600" baseline="-25000" dirty="0">
                <a:solidFill>
                  <a:srgbClr val="FF0000"/>
                </a:solidFill>
              </a:rPr>
              <a:t>6 </a:t>
            </a:r>
            <a:r>
              <a:rPr lang="en-US" sz="1600" dirty="0"/>
              <a:t>= </a:t>
            </a:r>
            <a:r>
              <a:rPr lang="en-US" sz="1600" dirty="0">
                <a:solidFill>
                  <a:srgbClr val="FF0000"/>
                </a:solidFill>
              </a:rPr>
              <a:t>3*</a:t>
            </a:r>
            <a:r>
              <a:rPr lang="en-US" sz="1600" dirty="0"/>
              <a:t>16</a:t>
            </a:r>
          </a:p>
          <a:p>
            <a:r>
              <a:rPr lang="en-US" sz="1600" dirty="0">
                <a:solidFill>
                  <a:srgbClr val="FF0000"/>
                </a:solidFill>
              </a:rPr>
              <a:t>d</a:t>
            </a:r>
            <a:r>
              <a:rPr lang="en-US" sz="1600" baseline="-25000" dirty="0">
                <a:solidFill>
                  <a:srgbClr val="FF0000"/>
                </a:solidFill>
              </a:rPr>
              <a:t>3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21</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4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22</a:t>
            </a:r>
            <a:r>
              <a:rPr lang="en-US" sz="1600" dirty="0"/>
              <a:t>= </a:t>
            </a:r>
            <a:r>
              <a:rPr lang="en-US" sz="1600" dirty="0">
                <a:solidFill>
                  <a:srgbClr val="FF0000"/>
                </a:solidFill>
              </a:rPr>
              <a:t>2*</a:t>
            </a:r>
            <a:r>
              <a:rPr lang="en-US" sz="1600" dirty="0"/>
              <a:t>16</a:t>
            </a:r>
          </a:p>
          <a:p>
            <a:r>
              <a:rPr lang="en-US" sz="1600" dirty="0">
                <a:solidFill>
                  <a:srgbClr val="FF0000"/>
                </a:solidFill>
              </a:rPr>
              <a:t>d</a:t>
            </a:r>
            <a:r>
              <a:rPr lang="en-US" sz="1600" baseline="-25000" dirty="0">
                <a:solidFill>
                  <a:srgbClr val="FF0000"/>
                </a:solidFill>
              </a:rPr>
              <a:t>5 </a:t>
            </a:r>
            <a:r>
              <a:rPr lang="en-US" sz="1600" dirty="0"/>
              <a:t>= </a:t>
            </a:r>
            <a:r>
              <a:rPr lang="en-US" sz="1600" dirty="0">
                <a:solidFill>
                  <a:srgbClr val="FF0000"/>
                </a:solidFill>
              </a:rPr>
              <a:t>1*</a:t>
            </a:r>
            <a:r>
              <a:rPr lang="en-US" sz="1600" dirty="0"/>
              <a:t>16	</a:t>
            </a:r>
            <a:r>
              <a:rPr lang="en-US" sz="1600" dirty="0">
                <a:solidFill>
                  <a:srgbClr val="FF0000"/>
                </a:solidFill>
              </a:rPr>
              <a:t>C</a:t>
            </a:r>
            <a:r>
              <a:rPr lang="en-US" sz="1600" baseline="-25000" dirty="0">
                <a:solidFill>
                  <a:srgbClr val="FF0000"/>
                </a:solidFill>
              </a:rPr>
              <a:t>31</a:t>
            </a:r>
            <a:r>
              <a:rPr lang="en-US" sz="1600" dirty="0"/>
              <a:t>= </a:t>
            </a:r>
            <a:r>
              <a:rPr lang="en-US" sz="1600" dirty="0">
                <a:solidFill>
                  <a:srgbClr val="FF0000"/>
                </a:solidFill>
              </a:rPr>
              <a:t>4*</a:t>
            </a:r>
            <a:r>
              <a:rPr lang="en-US" sz="1600" dirty="0"/>
              <a:t>16</a:t>
            </a:r>
          </a:p>
        </p:txBody>
      </p:sp>
      <p:sp>
        <p:nvSpPr>
          <p:cNvPr id="94" name="TextBox 93"/>
          <p:cNvSpPr txBox="1"/>
          <p:nvPr/>
        </p:nvSpPr>
        <p:spPr>
          <a:xfrm>
            <a:off x="41278" y="6216163"/>
            <a:ext cx="1479251" cy="584775"/>
          </a:xfrm>
          <a:prstGeom prst="rect">
            <a:avLst/>
          </a:prstGeom>
          <a:noFill/>
        </p:spPr>
        <p:txBody>
          <a:bodyPr wrap="none" rtlCol="0">
            <a:spAutoFit/>
          </a:bodyPr>
          <a:lstStyle/>
          <a:p>
            <a:r>
              <a:rPr lang="en-US" sz="1600" dirty="0" err="1">
                <a:solidFill>
                  <a:srgbClr val="0070C0"/>
                </a:solidFill>
                <a:latin typeface="Times New Roman" panose="02020603050405020304" pitchFamily="18" charset="0"/>
                <a:cs typeface="Times New Roman" panose="02020603050405020304" pitchFamily="18" charset="0"/>
              </a:rPr>
              <a:t>kMAC</a:t>
            </a:r>
            <a:r>
              <a:rPr lang="en-US" sz="1600" dirty="0">
                <a:solidFill>
                  <a:srgbClr val="0070C0"/>
                </a:solidFill>
                <a:latin typeface="Times New Roman" panose="02020603050405020304" pitchFamily="18" charset="0"/>
                <a:cs typeface="Times New Roman" panose="02020603050405020304" pitchFamily="18" charset="0"/>
              </a:rPr>
              <a:t>/</a:t>
            </a:r>
            <a:r>
              <a:rPr lang="en-US" sz="1600" dirty="0" err="1">
                <a:solidFill>
                  <a:srgbClr val="0070C0"/>
                </a:solidFill>
                <a:latin typeface="Times New Roman" panose="02020603050405020304" pitchFamily="18" charset="0"/>
                <a:cs typeface="Times New Roman" panose="02020603050405020304" pitchFamily="18" charset="0"/>
              </a:rPr>
              <a:t>pxl</a:t>
            </a:r>
            <a:r>
              <a:rPr lang="en-US" sz="1600" dirty="0">
                <a:solidFill>
                  <a:srgbClr val="0070C0"/>
                </a:solidFill>
                <a:latin typeface="Times New Roman" panose="02020603050405020304" pitchFamily="18" charset="0"/>
                <a:cs typeface="Times New Roman" panose="02020603050405020304" pitchFamily="18" charset="0"/>
              </a:rPr>
              <a:t> 477</a:t>
            </a:r>
          </a:p>
          <a:p>
            <a:r>
              <a:rPr lang="en-US" sz="1600" dirty="0" err="1">
                <a:solidFill>
                  <a:srgbClr val="0070C0"/>
                </a:solidFill>
                <a:latin typeface="Times New Roman" panose="02020603050405020304" pitchFamily="18" charset="0"/>
                <a:cs typeface="Times New Roman" panose="02020603050405020304" pitchFamily="18" charset="0"/>
              </a:rPr>
              <a:t>Params</a:t>
            </a:r>
            <a:r>
              <a:rPr lang="en-US" sz="1600" dirty="0">
                <a:solidFill>
                  <a:srgbClr val="0070C0"/>
                </a:solidFill>
                <a:latin typeface="Times New Roman" panose="02020603050405020304" pitchFamily="18" charset="0"/>
                <a:cs typeface="Times New Roman" panose="02020603050405020304" pitchFamily="18" charset="0"/>
              </a:rPr>
              <a:t>: 1.45 M</a:t>
            </a:r>
          </a:p>
        </p:txBody>
      </p:sp>
      <p:sp>
        <p:nvSpPr>
          <p:cNvPr id="90" name="Rectangle 89"/>
          <p:cNvSpPr/>
          <p:nvPr/>
        </p:nvSpPr>
        <p:spPr>
          <a:xfrm>
            <a:off x="2953406" y="6589187"/>
            <a:ext cx="8189211" cy="276999"/>
          </a:xfrm>
          <a:prstGeom prst="rect">
            <a:avLst/>
          </a:prstGeom>
        </p:spPr>
        <p:txBody>
          <a:bodyPr wrap="square">
            <a:spAutoFit/>
          </a:bodyPr>
          <a:lstStyle/>
          <a:p>
            <a:pPr algn="jus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dirty="0">
                <a:highlight>
                  <a:srgbClr val="FFFF00"/>
                </a:highlight>
                <a:latin typeface="Times New Roman" panose="02020603050405020304" pitchFamily="18" charset="0"/>
                <a:ea typeface="DengXian"/>
              </a:rPr>
              <a:t>Suggestion </a:t>
            </a:r>
            <a:r>
              <a:rPr lang="en-CA" sz="1200" dirty="0">
                <a:latin typeface="Times New Roman" panose="02020603050405020304" pitchFamily="18" charset="0"/>
                <a:ea typeface="DengXian"/>
              </a:rPr>
              <a:t>: “skip connection” missed in filter diagram </a:t>
            </a:r>
            <a:r>
              <a:rPr lang="en-CA" sz="1200" dirty="0">
                <a:latin typeface="Times New Roman" panose="02020603050405020304" pitchFamily="18" charset="0"/>
                <a:ea typeface="DengXian"/>
                <a:sym typeface="Wingdings" panose="05000000000000000000" pitchFamily="2" charset="2"/>
              </a:rPr>
              <a:t> need to add</a:t>
            </a:r>
            <a:r>
              <a:rPr lang="en-CA" sz="1200" dirty="0">
                <a:latin typeface="Times New Roman" panose="02020603050405020304" pitchFamily="18" charset="0"/>
                <a:ea typeface="DengXian"/>
              </a:rPr>
              <a:t>. </a:t>
            </a:r>
            <a:endParaRPr lang="en-US" sz="1200" dirty="0">
              <a:effectLst/>
              <a:latin typeface="Times New Roman" panose="02020603050405020304" pitchFamily="18" charset="0"/>
              <a:ea typeface="DengXian"/>
            </a:endParaRPr>
          </a:p>
        </p:txBody>
      </p:sp>
      <p:sp>
        <p:nvSpPr>
          <p:cNvPr id="3" name="Flowchart: Or 2"/>
          <p:cNvSpPr/>
          <p:nvPr/>
        </p:nvSpPr>
        <p:spPr>
          <a:xfrm>
            <a:off x="11101567" y="3059692"/>
            <a:ext cx="266521" cy="304800"/>
          </a:xfrm>
          <a:prstGeom prst="flowChartOr">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99"/>
          <p:cNvSpPr/>
          <p:nvPr/>
        </p:nvSpPr>
        <p:spPr>
          <a:xfrm>
            <a:off x="1033759" y="679674"/>
            <a:ext cx="481412" cy="398834"/>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r>
              <a:rPr lang="en-US" sz="1600" dirty="0">
                <a:solidFill>
                  <a:schemeClr val="tx1"/>
                </a:solidFill>
                <a:sym typeface="Symbol" panose="05050102010706020507" pitchFamily="18" charset="2"/>
              </a:rPr>
              <a:t></a:t>
            </a:r>
            <a:endParaRPr lang="en-US" sz="1600" dirty="0">
              <a:solidFill>
                <a:schemeClr val="tx1"/>
              </a:solidFill>
            </a:endParaRPr>
          </a:p>
        </p:txBody>
      </p:sp>
      <p:cxnSp>
        <p:nvCxnSpPr>
          <p:cNvPr id="102" name="Elbow Connector 101"/>
          <p:cNvCxnSpPr>
            <a:endCxn id="107" idx="0"/>
          </p:cNvCxnSpPr>
          <p:nvPr/>
        </p:nvCxnSpPr>
        <p:spPr>
          <a:xfrm>
            <a:off x="4996416" y="1810448"/>
            <a:ext cx="5358148" cy="1884800"/>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Elbow Connector 107"/>
          <p:cNvCxnSpPr>
            <a:stCxn id="57" idx="0"/>
          </p:cNvCxnSpPr>
          <p:nvPr/>
        </p:nvCxnSpPr>
        <p:spPr>
          <a:xfrm>
            <a:off x="2318207" y="516739"/>
            <a:ext cx="2678011" cy="1281474"/>
          </a:xfrm>
          <a:prstGeom prst="bentConnector3">
            <a:avLst>
              <a:gd name="adj1" fmla="val 8957"/>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7" name="Flowchart: Or 106"/>
          <p:cNvSpPr/>
          <p:nvPr/>
        </p:nvSpPr>
        <p:spPr>
          <a:xfrm>
            <a:off x="10221303" y="3695248"/>
            <a:ext cx="266521" cy="304800"/>
          </a:xfrm>
          <a:prstGeom prst="flowChartOr">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2" name="Elbow Connector 111"/>
          <p:cNvCxnSpPr/>
          <p:nvPr/>
        </p:nvCxnSpPr>
        <p:spPr>
          <a:xfrm>
            <a:off x="4954882" y="1801456"/>
            <a:ext cx="6267464" cy="1220670"/>
          </a:xfrm>
          <a:prstGeom prst="bentConnector3">
            <a:avLst>
              <a:gd name="adj1" fmla="val 10025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Elbow Connector 130"/>
          <p:cNvCxnSpPr>
            <a:endCxn id="57" idx="0"/>
          </p:cNvCxnSpPr>
          <p:nvPr/>
        </p:nvCxnSpPr>
        <p:spPr>
          <a:xfrm flipV="1">
            <a:off x="792753" y="516739"/>
            <a:ext cx="1525454" cy="16927"/>
          </a:xfrm>
          <a:prstGeom prst="bentConnector5">
            <a:avLst>
              <a:gd name="adj1" fmla="val 30102"/>
              <a:gd name="adj2" fmla="val 2033804"/>
              <a:gd name="adj3" fmla="val 114986"/>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54" name="Flowchart: Or 153"/>
          <p:cNvSpPr/>
          <p:nvPr/>
        </p:nvSpPr>
        <p:spPr>
          <a:xfrm>
            <a:off x="9168063" y="5419947"/>
            <a:ext cx="266521" cy="304800"/>
          </a:xfrm>
          <a:prstGeom prst="flowChartOr">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6" name="Elbow Connector 155"/>
          <p:cNvCxnSpPr>
            <a:stCxn id="66" idx="0"/>
            <a:endCxn id="154" idx="0"/>
          </p:cNvCxnSpPr>
          <p:nvPr/>
        </p:nvCxnSpPr>
        <p:spPr>
          <a:xfrm rot="16200000" flipH="1">
            <a:off x="6119889" y="2238512"/>
            <a:ext cx="714282" cy="5648588"/>
          </a:xfrm>
          <a:prstGeom prst="bentConnector3">
            <a:avLst>
              <a:gd name="adj1" fmla="val -9795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4020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NN-filter modification for High Operation point (HOP)</a:t>
            </a:r>
            <a:endParaRPr lang="en-US" dirty="0"/>
          </a:p>
        </p:txBody>
      </p:sp>
      <p:sp>
        <p:nvSpPr>
          <p:cNvPr id="5" name="Text Placeholder 4"/>
          <p:cNvSpPr>
            <a:spLocks noGrp="1"/>
          </p:cNvSpPr>
          <p:nvPr>
            <p:ph type="body" idx="1"/>
          </p:nvPr>
        </p:nvSpPr>
        <p:spPr/>
        <p:txBody>
          <a:bodyPr/>
          <a:lstStyle/>
          <a:p>
            <a:r>
              <a:rPr lang="en-US" dirty="0" smtClean="0"/>
              <a:t>EE1-1.x</a:t>
            </a:r>
            <a:endParaRPr lang="en-US" dirty="0"/>
          </a:p>
        </p:txBody>
      </p:sp>
    </p:spTree>
    <p:extLst>
      <p:ext uri="{BB962C8B-B14F-4D97-AF65-F5344CB8AC3E}">
        <p14:creationId xmlns:p14="http://schemas.microsoft.com/office/powerpoint/2010/main" val="3124850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1409</TotalTime>
  <Words>3364</Words>
  <Application>Microsoft Office PowerPoint</Application>
  <PresentationFormat>Widescreen</PresentationFormat>
  <Paragraphs>1022</Paragraphs>
  <Slides>21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SimSun</vt:lpstr>
      <vt:lpstr>Arial</vt:lpstr>
      <vt:lpstr>Calibri</vt:lpstr>
      <vt:lpstr>Calibri Light</vt:lpstr>
      <vt:lpstr>Cambria Math</vt:lpstr>
      <vt:lpstr>DengXian</vt:lpstr>
      <vt:lpstr>Symbol</vt:lpstr>
      <vt:lpstr>Times New Roman</vt:lpstr>
      <vt:lpstr>Wingdings</vt:lpstr>
      <vt:lpstr>Office Theme</vt:lpstr>
      <vt:lpstr>EE1: Summary report of exploration experiment on neural network-based video coding</vt:lpstr>
      <vt:lpstr>EE1 tests: plan and submitted documents</vt:lpstr>
      <vt:lpstr>Unified filter design for High Operation point (HOP)</vt:lpstr>
      <vt:lpstr>NNVC 5.0 SW complexity / performance</vt:lpstr>
      <vt:lpstr>What does it mean “unified design”?</vt:lpstr>
      <vt:lpstr>EE1-0 High Operation Point NN-filter</vt:lpstr>
      <vt:lpstr>PowerPoint Presentation</vt:lpstr>
      <vt:lpstr>PowerPoint Presentation</vt:lpstr>
      <vt:lpstr>NN-filter modification for High Operation point (HOP)</vt:lpstr>
      <vt:lpstr>PowerPoint Presentation</vt:lpstr>
      <vt:lpstr>PowerPoint Presentation</vt:lpstr>
      <vt:lpstr>EE1-5 test results</vt:lpstr>
      <vt:lpstr>NN-filter for Low Operation point (LOP)</vt:lpstr>
      <vt:lpstr>EE1.4.1: LOP split architecture </vt:lpstr>
      <vt:lpstr>PowerPoint Presentation</vt:lpstr>
      <vt:lpstr>PowerPoint Presentation</vt:lpstr>
      <vt:lpstr>NN-Inter</vt:lpstr>
      <vt:lpstr>EE1-5: NN-based inter prediction with lower complexity</vt:lpstr>
      <vt:lpstr>NN-Inter</vt:lpstr>
      <vt:lpstr>EE1-6.1: neural network-based intra prediction with reduced complexity </vt:lpstr>
      <vt:lpstr>EE1 recommendations:</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JVET-AD0022 EE1: Summary report of exploration experiment on neural network-based video coding</dc:title>
  <dc:creator>Elena Alshina</dc:creator>
  <cp:lastModifiedBy>Elena Alshina</cp:lastModifiedBy>
  <cp:revision>97</cp:revision>
  <dcterms:created xsi:type="dcterms:W3CDTF">2023-04-21T07:22:16Z</dcterms:created>
  <dcterms:modified xsi:type="dcterms:W3CDTF">2023-07-11T20:37:15Z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1689100076</vt:lpwstr>
  </property>
</Properties>
</file>