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0" r:id="rId3"/>
    <p:sldId id="313" r:id="rId4"/>
    <p:sldId id="312" r:id="rId5"/>
    <p:sldId id="311" r:id="rId6"/>
    <p:sldId id="315" r:id="rId7"/>
    <p:sldId id="322" r:id="rId8"/>
    <p:sldId id="333" r:id="rId9"/>
    <p:sldId id="324" r:id="rId10"/>
    <p:sldId id="328" r:id="rId11"/>
    <p:sldId id="329" r:id="rId12"/>
    <p:sldId id="330" r:id="rId13"/>
    <p:sldId id="331" r:id="rId14"/>
    <p:sldId id="33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3146" TargetMode="External"/><Relationship Id="rId3" Type="http://schemas.openxmlformats.org/officeDocument/2006/relationships/hyperlink" Target="https://jvet-experts.org/doc_end_user/current_document.php?id=13154" TargetMode="External"/><Relationship Id="rId7" Type="http://schemas.openxmlformats.org/officeDocument/2006/relationships/hyperlink" Target="https://jvet-experts.org/doc_end_user/current_document.php?id=13015" TargetMode="External"/><Relationship Id="rId12" Type="http://schemas.openxmlformats.org/officeDocument/2006/relationships/hyperlink" Target="https://jvet-experts.org/doc_end_user/current_document.php?id=13107" TargetMode="External"/><Relationship Id="rId2" Type="http://schemas.openxmlformats.org/officeDocument/2006/relationships/hyperlink" Target="https://jvet-experts.org/doc_end_user/current_document.php?id=1294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2708" TargetMode="External"/><Relationship Id="rId11" Type="http://schemas.openxmlformats.org/officeDocument/2006/relationships/hyperlink" Target="https://jvet-experts.org/index.php" TargetMode="External"/><Relationship Id="rId5" Type="http://schemas.openxmlformats.org/officeDocument/2006/relationships/hyperlink" Target="https://jvet-experts.org/doc_end_user/current_document.php?id=13123" TargetMode="External"/><Relationship Id="rId10" Type="http://schemas.openxmlformats.org/officeDocument/2006/relationships/hyperlink" Target="https://jvet-experts.org/doc_end_user/current_document.php?id=13060" TargetMode="External"/><Relationship Id="rId4" Type="http://schemas.openxmlformats.org/officeDocument/2006/relationships/hyperlink" Target="https://jvet-experts.org/doc_end_user/current_document.php?id=13127" TargetMode="External"/><Relationship Id="rId9" Type="http://schemas.openxmlformats.org/officeDocument/2006/relationships/hyperlink" Target="https://jvet-experts.org/doc_end_user/current_document.php?id=13128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EE1: Summary report of exploration experiment on neural network-based video coding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 Galpin, Y. Li, D. Rusanovskyy, M. Santamaria, J. </a:t>
            </a:r>
            <a:r>
              <a:rPr lang="de-DE" dirty="0"/>
              <a:t>Ström, L. Wang and Z. Xie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5896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5050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4599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4579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22210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1"/>
          </p:cNvCxnSpPr>
          <p:nvPr/>
        </p:nvCxnSpPr>
        <p:spPr>
          <a:xfrm flipV="1">
            <a:off x="11272662" y="2128374"/>
            <a:ext cx="266968" cy="10435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4" idx="1"/>
          </p:cNvCxnSpPr>
          <p:nvPr/>
        </p:nvCxnSpPr>
        <p:spPr>
          <a:xfrm rot="16200000" flipH="1">
            <a:off x="10380237" y="3512226"/>
            <a:ext cx="1432311" cy="8864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33276" y="2990490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751971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94803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98802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503298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473523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262665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688608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711025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711025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130796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674554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5084599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4043813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226476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249591" y="425406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701450" y="25758"/>
            <a:ext cx="245201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EE1-0 Unified HOP Filter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299677" y="238750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806207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19956" y="2681590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770424" y="2688075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516425" y="316545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endCxn id="19" idx="1"/>
          </p:cNvCxnSpPr>
          <p:nvPr/>
        </p:nvCxnSpPr>
        <p:spPr>
          <a:xfrm>
            <a:off x="1738212" y="1529223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endCxn id="19" idx="1"/>
          </p:cNvCxnSpPr>
          <p:nvPr/>
        </p:nvCxnSpPr>
        <p:spPr>
          <a:xfrm>
            <a:off x="1738214" y="2343104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endCxn id="19" idx="1"/>
          </p:cNvCxnSpPr>
          <p:nvPr/>
        </p:nvCxnSpPr>
        <p:spPr>
          <a:xfrm flipV="1">
            <a:off x="1738212" y="3153742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endCxn id="19" idx="1"/>
          </p:cNvCxnSpPr>
          <p:nvPr/>
        </p:nvCxnSpPr>
        <p:spPr>
          <a:xfrm flipV="1">
            <a:off x="1738212" y="3153742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523412" y="2688075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273880" y="2681591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019881" y="315698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278423" y="315248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781879" y="317842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045950" y="2603769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596592" y="2603769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076238" y="2829316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>
            <a:stCxn id="43" idx="3"/>
            <a:endCxn id="48" idx="1"/>
          </p:cNvCxnSpPr>
          <p:nvPr/>
        </p:nvCxnSpPr>
        <p:spPr>
          <a:xfrm flipV="1">
            <a:off x="7566845" y="3214091"/>
            <a:ext cx="2469145" cy="3170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9431801" y="2748423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035990" y="2741939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22210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1"/>
          </p:cNvCxnSpPr>
          <p:nvPr/>
        </p:nvCxnSpPr>
        <p:spPr>
          <a:xfrm flipV="1">
            <a:off x="11272662" y="2128374"/>
            <a:ext cx="266968" cy="1043562"/>
          </a:xfrm>
          <a:prstGeom prst="bentConnector3">
            <a:avLst>
              <a:gd name="adj1" fmla="val 720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4" idx="1"/>
          </p:cNvCxnSpPr>
          <p:nvPr/>
        </p:nvCxnSpPr>
        <p:spPr>
          <a:xfrm rot="16200000" flipH="1">
            <a:off x="10380237" y="3512226"/>
            <a:ext cx="1432311" cy="8864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33276" y="2990490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202523" y="1562347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250324" y="1758455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249591" y="425406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endCxn id="19" idx="1"/>
          </p:cNvCxnSpPr>
          <p:nvPr/>
        </p:nvCxnSpPr>
        <p:spPr>
          <a:xfrm flipV="1">
            <a:off x="1748781" y="3153742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701450" y="25758"/>
            <a:ext cx="257519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EE1-4.4 Unified LOP Filter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18.7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0.05 M</a:t>
            </a:r>
          </a:p>
        </p:txBody>
      </p:sp>
      <p:sp>
        <p:nvSpPr>
          <p:cNvPr id="126" name="Rectangle 125"/>
          <p:cNvSpPr/>
          <p:nvPr/>
        </p:nvSpPr>
        <p:spPr>
          <a:xfrm>
            <a:off x="7656062" y="255886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252577" y="255886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8847333" y="2747115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cxnSp>
        <p:nvCxnSpPr>
          <p:cNvPr id="133" name="Straight Arrow Connector 132"/>
          <p:cNvCxnSpPr/>
          <p:nvPr/>
        </p:nvCxnSpPr>
        <p:spPr>
          <a:xfrm>
            <a:off x="1522860" y="2336617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>
            <a:off x="1522860" y="1529766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/>
          <p:nvPr/>
        </p:nvCxnSpPr>
        <p:spPr>
          <a:xfrm>
            <a:off x="1547796" y="3971409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/>
          <p:nvPr/>
        </p:nvCxnSpPr>
        <p:spPr>
          <a:xfrm>
            <a:off x="1515171" y="4785336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>
            <a:off x="1554025" y="5612858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>
            <a:stCxn id="11" idx="3"/>
          </p:cNvCxnSpPr>
          <p:nvPr/>
        </p:nvCxnSpPr>
        <p:spPr>
          <a:xfrm>
            <a:off x="1528466" y="3150501"/>
            <a:ext cx="490395" cy="64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Rectangle 162"/>
          <p:cNvSpPr/>
          <p:nvPr/>
        </p:nvSpPr>
        <p:spPr>
          <a:xfrm>
            <a:off x="1586451" y="1402411"/>
            <a:ext cx="214286" cy="4470927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7584321" y="2405061"/>
            <a:ext cx="1781774" cy="1526704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3462003" y="4798802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90" name="Rectangle 89"/>
          <p:cNvSpPr/>
          <p:nvPr/>
        </p:nvSpPr>
        <p:spPr>
          <a:xfrm>
            <a:off x="7106053" y="503298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strike="sngStrike" dirty="0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n-US" sz="1600" strike="sngStrike" baseline="-25000" dirty="0">
                <a:solidFill>
                  <a:schemeClr val="bg1">
                    <a:lumMod val="95000"/>
                  </a:schemeClr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460521" y="5473523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92" name="Elbow Connector 91"/>
          <p:cNvCxnSpPr>
            <a:stCxn id="86" idx="3"/>
            <a:endCxn id="91" idx="1"/>
          </p:cNvCxnSpPr>
          <p:nvPr/>
        </p:nvCxnSpPr>
        <p:spPr>
          <a:xfrm>
            <a:off x="3843468" y="5262665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/>
          <p:cNvCxnSpPr>
            <a:stCxn id="91" idx="3"/>
            <a:endCxn id="90" idx="1"/>
          </p:cNvCxnSpPr>
          <p:nvPr/>
        </p:nvCxnSpPr>
        <p:spPr>
          <a:xfrm flipV="1">
            <a:off x="4967364" y="5688608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>
            <a:stCxn id="90" idx="3"/>
          </p:cNvCxnSpPr>
          <p:nvPr/>
        </p:nvCxnSpPr>
        <p:spPr>
          <a:xfrm flipV="1">
            <a:off x="7612896" y="5674554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/>
          <p:cNvSpPr/>
          <p:nvPr/>
        </p:nvSpPr>
        <p:spPr>
          <a:xfrm>
            <a:off x="7957902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8632479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172873" y="5084599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020910" y="4043813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03" name="Rectangle 102"/>
          <p:cNvSpPr/>
          <p:nvPr/>
        </p:nvSpPr>
        <p:spPr>
          <a:xfrm>
            <a:off x="6757020" y="4226476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7700334" y="4918229"/>
            <a:ext cx="1654998" cy="1526704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4130265" y="4089755"/>
            <a:ext cx="1945973" cy="1237491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7400513" y="5534350"/>
            <a:ext cx="166332" cy="278622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2" name="Picture 1" descr="A white sheet with black text and red numbers&#10;&#10;Description automatically generated">
            <a:extLst>
              <a:ext uri="{FF2B5EF4-FFF2-40B4-BE49-F238E27FC236}">
                <a16:creationId xmlns:a16="http://schemas.microsoft.com/office/drawing/2014/main" xmlns="" id="{F46B16DC-9877-FC19-6A47-21F6D58DB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223" y="608026"/>
            <a:ext cx="3267665" cy="154434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AD60F819-4E0A-424E-0FAF-AB29996D46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260858"/>
              </p:ext>
            </p:extLst>
          </p:nvPr>
        </p:nvGraphicFramePr>
        <p:xfrm>
          <a:off x="6702981" y="345446"/>
          <a:ext cx="4588296" cy="1062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8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01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44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33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361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8674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2882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57627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>
                        <a:spcAft>
                          <a:spcPts val="600"/>
                        </a:spcAft>
                      </a:pPr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</a:t>
                      </a: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9123"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NNIntra</a:t>
                      </a:r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&amp;  </a:t>
                      </a:r>
                      <a:r>
                        <a:rPr lang="en-US" sz="11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EE1-4.4</a:t>
                      </a:r>
                      <a:endParaRPr lang="en-US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NNIntra</a:t>
                      </a:r>
                      <a:r>
                        <a:rPr lang="en-US" sz="11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&amp; LOP NNVC-5.0</a:t>
                      </a:r>
                      <a:endParaRPr lang="en-US" sz="11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-6.6%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-8.9%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NNIntra</a:t>
                      </a:r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-3.6%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-3.2%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-3.3%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LOP NNVC5.0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-5.2%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-6.6%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-5.7%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-5.7%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65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EE1-5: </a:t>
            </a:r>
            <a:r>
              <a:rPr lang="en-CA" dirty="0"/>
              <a:t>NN-based inter prediction with lower complexity</a:t>
            </a:r>
            <a:endParaRPr lang="en-US" dirty="0"/>
          </a:p>
        </p:txBody>
      </p:sp>
      <p:pic>
        <p:nvPicPr>
          <p:cNvPr id="4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311058" y="1913590"/>
            <a:ext cx="6420667" cy="32070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5726" y="5312953"/>
            <a:ext cx="6096000" cy="11336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Modifications (compared to previous EE1 tests):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a) Remove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the PFRB module and 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ResBlocks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b) Replace the 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IFRNet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module with the small 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IFRNet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module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CA" sz="1400" dirty="0">
                <a:latin typeface="Times New Roman" panose="02020603050405020304" pitchFamily="18" charset="0"/>
                <a:ea typeface="DengXian"/>
              </a:rPr>
              <a:t>c) Implement the float32 SADL inference process</a:t>
            </a:r>
            <a:endParaRPr lang="en-US" sz="1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90912"/>
              </p:ext>
            </p:extLst>
          </p:nvPr>
        </p:nvGraphicFramePr>
        <p:xfrm>
          <a:off x="6838405" y="4649547"/>
          <a:ext cx="5276757" cy="19221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3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3741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0272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79705">
                <a:tc rowSpan="3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986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</a:rPr>
                        <a:t>kMAC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</a:rPr>
                        <a:t>pxl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; 19.3 M parameters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BD-rate Over VTM-11.0_nnvc-4.0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-3.7%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-8.0%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-8.1%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-4.1%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65726%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-5.4%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-6.2%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60992%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-4.1%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-10.8%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79960%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-13.4%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-13.6%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-13.5%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-14.3%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47989%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-5.6%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63562%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-14.2%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-15.6%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-14.8%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-15.2%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32008%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934023"/>
              </p:ext>
            </p:extLst>
          </p:nvPr>
        </p:nvGraphicFramePr>
        <p:xfrm>
          <a:off x="6731726" y="1812028"/>
          <a:ext cx="5276757" cy="19221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3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5454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225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6789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79705">
                <a:tc rowSpan="3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504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</a:rPr>
                        <a:t>kMAC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</a:rPr>
                        <a:t>pxl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</a:rPr>
                        <a:t>; 14.9 M parameters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BD-rate Over VTM-11.0_nnvc-4.0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9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-9.3%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-8.4%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1030222%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-9.7%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761956%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1300136%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986724" y="1506022"/>
            <a:ext cx="751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NOW: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86723" y="4298757"/>
            <a:ext cx="977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BEFORE:</a:t>
            </a:r>
          </a:p>
        </p:txBody>
      </p:sp>
    </p:spTree>
    <p:extLst>
      <p:ext uri="{BB962C8B-B14F-4D97-AF65-F5344CB8AC3E}">
        <p14:creationId xmlns:p14="http://schemas.microsoft.com/office/powerpoint/2010/main" val="2292941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EE1-6.1: neural network-based intra prediction with reduced complexity</a:t>
            </a:r>
            <a:r>
              <a:rPr lang="en-US" b="1" dirty="0"/>
              <a:t> </a:t>
            </a:r>
            <a:endParaRPr lang="en-US" dirty="0"/>
          </a:p>
        </p:txBody>
      </p:sp>
      <p:pic>
        <p:nvPicPr>
          <p:cNvPr id="4" name="Picture 3" descr="Diagram&#10;&#10;Description automatically generated"/>
          <p:cNvPicPr/>
          <p:nvPr/>
        </p:nvPicPr>
        <p:blipFill>
          <a:blip r:embed="rId2"/>
          <a:stretch>
            <a:fillRect/>
          </a:stretch>
        </p:blipFill>
        <p:spPr>
          <a:xfrm>
            <a:off x="203202" y="2217162"/>
            <a:ext cx="6317672" cy="33616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8766785"/>
                  </p:ext>
                </p:extLst>
              </p:nvPr>
            </p:nvGraphicFramePr>
            <p:xfrm>
              <a:off x="6744855" y="2134033"/>
              <a:ext cx="5073737" cy="286004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92298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827892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853547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architecture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NN-Intra in NNVC-5.0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EE1-6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hidden layers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16x16, 3.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six neural networks, 2.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Same.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Number of neurons per hidden layer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four neural networks, 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Biases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all layers.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Only for the layer returning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CA" sz="1100">
                                  <a:effectLst/>
                                  <a:latin typeface="Cambria Math" panose="02040503050406030204" pitchFamily="18" charset="0"/>
                                </a:rPr>
                                <m:t>repIdx</m:t>
                              </m:r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 and the layer returning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.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 err="1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kMAC</a:t>
                          </a: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/</a:t>
                          </a:r>
                          <a:r>
                            <a:rPr lang="en-US" sz="1100" baseline="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100" dirty="0" err="1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pxl</a:t>
                          </a: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(max)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7.8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4.8</a:t>
                          </a: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parameters, M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1.5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1.3  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8766785"/>
                  </p:ext>
                </p:extLst>
              </p:nvPr>
            </p:nvGraphicFramePr>
            <p:xfrm>
              <a:off x="6744855" y="2134033"/>
              <a:ext cx="5073737" cy="289483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92298"/>
                    <a:gridCol w="1827892"/>
                    <a:gridCol w="1853547"/>
                  </a:tblGrid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architecture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 smtClean="0">
                              <a:effectLst/>
                            </a:rPr>
                            <a:t>NN-Intra in NNVC-5.0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EE1-6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9182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hidden layers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16x16, 3.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six neural networks, 2.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Same.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09474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Number of neurons per hidden layer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four neural networks, 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0535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Biases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all layers.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174342" t="-268103" r="-1316" b="-60345"/>
                          </a:stretch>
                        </a:blipFill>
                      </a:tcPr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 err="1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kMAC</a:t>
                          </a:r>
                          <a:r>
                            <a:rPr lang="en-US" sz="11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/</a:t>
                          </a:r>
                          <a:r>
                            <a:rPr lang="en-US" sz="1100" baseline="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100" dirty="0" err="1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pxl</a:t>
                          </a:r>
                          <a:r>
                            <a:rPr lang="en-US" sz="11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(max)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7.8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4.8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parameters, M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1.5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1.3  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Rectangle 5"/>
          <p:cNvSpPr/>
          <p:nvPr/>
        </p:nvSpPr>
        <p:spPr>
          <a:xfrm>
            <a:off x="1566514" y="5695276"/>
            <a:ext cx="35910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all layers are fully-connected (no convolutions)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119797" y="5322691"/>
            <a:ext cx="46121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Performance degradation compared to NN-Intra inNNVC-5.0</a:t>
            </a:r>
          </a:p>
          <a:p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All Intra: 		~0.2%</a:t>
            </a:r>
          </a:p>
          <a:p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Random Access:	 ~0.1%</a:t>
            </a:r>
          </a:p>
        </p:txBody>
      </p:sp>
    </p:spTree>
    <p:extLst>
      <p:ext uri="{BB962C8B-B14F-4D97-AF65-F5344CB8AC3E}">
        <p14:creationId xmlns:p14="http://schemas.microsoft.com/office/powerpoint/2010/main" val="247731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Recommendations: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738908" y="1740217"/>
            <a:ext cx="11032463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CA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Present unified HOP filter (JVET-AE0191) in details;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CA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Adopt HOP filter from JVET-AE0191 (after training is finished) to NNVC-6.0;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C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Continue investigating pending EE tests of this round (supposed to be conducted on top of the HOP model) in the next round of </a:t>
            </a:r>
            <a:r>
              <a:rPr lang="en-C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EE;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Conduct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BoG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review input contributions and plan EE1 tests, identify potential for joint training in the next EE1 round (could be two designs for LOP and HOP).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CA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n-CA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Conduct training cross-check for low-complexity </a:t>
            </a:r>
            <a:r>
              <a:rPr lang="en-CA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NN-Intra (EE1-6) </a:t>
            </a:r>
            <a:endParaRPr kumimoji="0" lang="en-CA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90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 tests: plan and submitted documents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472091"/>
              </p:ext>
            </p:extLst>
          </p:nvPr>
        </p:nvGraphicFramePr>
        <p:xfrm>
          <a:off x="353827" y="1771141"/>
          <a:ext cx="10899824" cy="41117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21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751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62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4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202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65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065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30652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Architecture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Training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Usage in a codec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Tester/Trainer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Cross-check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Proposal Doc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Cross-check Doc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699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Unified filter (UF) as in </a:t>
                      </a:r>
                      <a:r>
                        <a:rPr lang="en-US" sz="1100" u="sng" dirty="0">
                          <a:effectLst/>
                          <a:hlinkClick r:id="rId2"/>
                        </a:rPr>
                        <a:t>JVET-AD0380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Bytedance</a:t>
                      </a:r>
                      <a:r>
                        <a:rPr lang="en-CA" sz="1000" dirty="0">
                          <a:effectLst/>
                        </a:rPr>
                        <a:t>, Nokia, Qualcomm </a:t>
                      </a:r>
                      <a:r>
                        <a:rPr lang="en-CA" sz="1000" dirty="0" err="1">
                          <a:effectLst/>
                        </a:rPr>
                        <a:t>Tencent</a:t>
                      </a:r>
                      <a:r>
                        <a:rPr lang="en-CA" sz="1000" dirty="0">
                          <a:effectLst/>
                        </a:rPr>
                        <a:t>, OPPO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JVET-AE0191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EE1-1.1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Separate Y and UV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200" dirty="0">
                          <a:effectLst/>
                        </a:rPr>
                        <a:t>Aligned to </a:t>
                      </a:r>
                      <a:r>
                        <a:rPr lang="en-US" sz="1200" u="sng" dirty="0">
                          <a:effectLst/>
                          <a:hlinkClick r:id="rId2"/>
                        </a:rPr>
                        <a:t>JVET-AD0380</a:t>
                      </a:r>
                      <a:endParaRPr lang="en-US" sz="1200" dirty="0">
                        <a:effectLst/>
                      </a:endParaRP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Bytedance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training +test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EE1-1.2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Decomposed CONV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Qualcomm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training +test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JVET-AE0164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EE1-1.3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Filter “head”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Qualcomm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7132">
                <a:tc rowSpan="2">
                  <a:txBody>
                    <a:bodyPr/>
                    <a:lstStyle/>
                    <a:p>
                      <a:r>
                        <a:rPr lang="en-CA" sz="1000">
                          <a:effectLst/>
                        </a:rPr>
                        <a:t>EE1-1.4</a:t>
                      </a:r>
                      <a:endParaRPr lang="en-US"/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r>
                        <a:rPr lang="en-CA" sz="1000" u="sng" dirty="0">
                          <a:effectLst/>
                        </a:rPr>
                        <a:t>4 sub-tests</a:t>
                      </a:r>
                      <a:r>
                        <a:rPr lang="en-CA" sz="1000" dirty="0">
                          <a:effectLst/>
                        </a:rPr>
                        <a:t>: temporal filter, residual, filter “head”, back bone blocks design</a:t>
                      </a:r>
                      <a:endParaRPr lang="en-US" dirty="0"/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 aligned to JVET-AD0380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dirty="0" err="1">
                          <a:effectLst/>
                        </a:rPr>
                        <a:t>Bytedance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CA" sz="1000">
                          <a:effectLst/>
                        </a:rPr>
                        <a:t>training +test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5769286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Not aligned to JVET-AD0380</a:t>
                      </a:r>
                    </a:p>
                  </a:txBody>
                  <a:tcPr marL="68580" marR="68580" marT="0" marB="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CA" sz="1000" dirty="0">
                          <a:effectLst/>
                        </a:rPr>
                        <a:t>Tencent</a:t>
                      </a:r>
                      <a:endParaRPr lang="en-US" dirty="0"/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r>
                        <a:rPr lang="en-CA" sz="1000">
                          <a:effectLst/>
                        </a:rPr>
                        <a:t>training +test</a:t>
                      </a:r>
                      <a:endParaRPr lang="en-US"/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r>
                        <a:rPr lang="en-US" sz="11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JVET-AE0160</a:t>
                      </a:r>
                      <a:endParaRPr lang="en-US"/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26973879"/>
                  </a:ext>
                </a:extLst>
              </a:tr>
              <a:tr h="488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EE1-1.5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</a:rPr>
                        <a:t>3 sub-tests</a:t>
                      </a:r>
                      <a:r>
                        <a:rPr lang="en-CA" sz="1000">
                          <a:effectLst/>
                        </a:rPr>
                        <a:t>: filter “head”, residual block and split network design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Tencent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JVET-AE0160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Tencent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3"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 dirty="0">
                          <a:effectLst/>
                          <a:hlinkClick r:id="rId2"/>
                        </a:rPr>
                        <a:t>JVET-AD0380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flipping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OPPO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 only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adjustment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OPPO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 only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RDO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Bytedance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EE1-4.1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none" strike="noStrike" dirty="0">
                          <a:effectLst/>
                          <a:hlinkClick r:id="rId6"/>
                        </a:rPr>
                        <a:t>Improved</a:t>
                      </a:r>
                      <a:r>
                        <a:rPr lang="en-US" sz="1100" dirty="0">
                          <a:effectLst/>
                        </a:rPr>
                        <a:t> Low OP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</a:rPr>
                        <a:t>Not JVET-AD0380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 dirty="0">
                          <a:effectLst/>
                          <a:hlinkClick r:id="rId2"/>
                        </a:rPr>
                        <a:t>JVET-AD0380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as in NNVC-5.0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Dolby/Ittiam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 only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JVET-AE0067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JVET-AE0183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EE1-4.2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Simplified UF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Bytedance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EE1-4.3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Simplified UF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Tencent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EE1-4.4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Simplified UF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Qualcomm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training+test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JVET-AE0165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EE1-5.1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NN-inter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Tencent</a:t>
                      </a:r>
                      <a:r>
                        <a:rPr lang="en-CA" sz="1000" dirty="0">
                          <a:effectLst/>
                        </a:rPr>
                        <a:t>/WHU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000" dirty="0" err="1" smtClean="0">
                          <a:effectLst/>
                        </a:rPr>
                        <a:t>training+test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JVET-AE0112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JVET-AE0229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EE1-6.1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NN-intra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Inter Digital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/>
                        </a:rPr>
                        <a:t>JVET-AE0144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4401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</a:rPr>
                        <a:t>JVET-AC0196, </a:t>
                      </a:r>
                      <a:r>
                        <a:rPr lang="en-CA" sz="10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Super-resolution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Tencent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769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5.0 SW complexity / performance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60871"/>
              </p:ext>
            </p:extLst>
          </p:nvPr>
        </p:nvGraphicFramePr>
        <p:xfrm>
          <a:off x="1148079" y="5410109"/>
          <a:ext cx="9184638" cy="885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522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40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87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12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882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0336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498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0905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1276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85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HOP filter: past and future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Parameters,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/pixel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(after stage</a:t>
                      </a:r>
                      <a:r>
                        <a:rPr lang="en-US" sz="11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II training)*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-9.5%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-22.4%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-7.8%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NNVC-filter set#0 (fully trained)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-9.8%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-20.5%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-16.8%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NNVC-filter set#1 (fully trained)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-9.6%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-20.9%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-21.5%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-7.4%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-19.9%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840207" y="6295934"/>
            <a:ext cx="27815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~1% gain is expected after Stage III training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83384" y="1410574"/>
            <a:ext cx="559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Thanks a lot for productive collaborative work on EE1-0!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38" y="1801995"/>
            <a:ext cx="5613402" cy="348238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295" y="1801995"/>
            <a:ext cx="5649008" cy="350447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6230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EE1-0 High Operation Point NN-filter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610529"/>
              </p:ext>
            </p:extLst>
          </p:nvPr>
        </p:nvGraphicFramePr>
        <p:xfrm>
          <a:off x="926011" y="4723016"/>
          <a:ext cx="9184638" cy="1417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522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40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87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12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882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0336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498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0905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1276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85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Parameters,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kMAC</a:t>
                      </a:r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/pixel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(stage</a:t>
                      </a:r>
                      <a:r>
                        <a:rPr lang="en-US" sz="11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I)  I-frames only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-2.5%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-19.2%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-20.2%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(stage</a:t>
                      </a:r>
                      <a:r>
                        <a:rPr lang="en-US" sz="11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I)    IPB-frames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-17.4%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-16.2%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-19.2%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-20.2%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(stage</a:t>
                      </a:r>
                      <a:r>
                        <a:rPr lang="en-US" sz="11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II)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-9.5%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-22.4%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-7.8%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(stage</a:t>
                      </a:r>
                      <a:r>
                        <a:rPr lang="en-US" sz="1100" u="none" strike="noStrike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III)*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NNVC-filter set#0 (fully trained)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-9.8%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-21.1%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-16.8%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-17.4%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NNVC-filter set#1 (fully trained)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-9.6%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-18.3%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-19.9%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26011" y="6231265"/>
            <a:ext cx="27815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~1% gain is expected after Stage III training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396811" y="1611701"/>
            <a:ext cx="6437328" cy="267765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en-CA" sz="1200" u="sng" dirty="0"/>
              <a:t>Training Model stage I (</a:t>
            </a:r>
            <a:r>
              <a:rPr lang="en-CA" sz="1200" u="sng" dirty="0">
                <a:solidFill>
                  <a:srgbClr val="00B050"/>
                </a:solidFill>
              </a:rPr>
              <a:t>Intra model</a:t>
            </a:r>
            <a:r>
              <a:rPr lang="en-CA" sz="1200" u="sng" dirty="0"/>
              <a:t>)</a:t>
            </a:r>
            <a:endParaRPr lang="en-US" sz="1200" dirty="0"/>
          </a:p>
          <a:p>
            <a:pPr lvl="1"/>
            <a:r>
              <a:rPr lang="en-CA" sz="1200" dirty="0"/>
              <a:t>All Intra coding of DIV2K data coding with vanilla VTM (NN Tools off)</a:t>
            </a:r>
            <a:endParaRPr lang="en-US" sz="1200" dirty="0"/>
          </a:p>
          <a:p>
            <a:pPr lvl="1"/>
            <a:r>
              <a:rPr lang="en-CA" sz="1200" dirty="0"/>
              <a:t>Training data dumping and DIV2K unified database creation size of 2.6TB</a:t>
            </a:r>
            <a:endParaRPr lang="en-US" sz="1200" dirty="0"/>
          </a:p>
          <a:p>
            <a:pPr lvl="1"/>
            <a:r>
              <a:rPr lang="en-CA" sz="1200" dirty="0"/>
              <a:t>Model stage I training from scratch for Intra data (40 epochs, 10 days) + test 5 days</a:t>
            </a:r>
            <a:endParaRPr lang="en-US" sz="1200" dirty="0"/>
          </a:p>
          <a:p>
            <a:pPr lvl="0"/>
            <a:r>
              <a:rPr lang="en-CA" sz="1200" u="sng" dirty="0"/>
              <a:t>Training Model stage II (</a:t>
            </a:r>
            <a:r>
              <a:rPr lang="en-CA" sz="1200" u="sng" dirty="0">
                <a:solidFill>
                  <a:srgbClr val="0070C0"/>
                </a:solidFill>
              </a:rPr>
              <a:t>Intra &amp; Inter model</a:t>
            </a:r>
            <a:r>
              <a:rPr lang="en-CA" sz="1200" u="sng" dirty="0"/>
              <a:t>)</a:t>
            </a:r>
            <a:endParaRPr lang="en-US" sz="1200" dirty="0"/>
          </a:p>
          <a:p>
            <a:pPr lvl="1"/>
            <a:r>
              <a:rPr lang="en-CA" sz="1200" dirty="0"/>
              <a:t>Random Access coding of BVI and TVD data with NNVC5.0 (NN Tools off, HOP Stage I model enabled for Intra Slices)</a:t>
            </a:r>
            <a:endParaRPr lang="en-US" sz="1200" dirty="0"/>
          </a:p>
          <a:p>
            <a:pPr lvl="1"/>
            <a:r>
              <a:rPr lang="en-CA" sz="1200" dirty="0"/>
              <a:t>Training data dumping, BVI and TVD data unified databases creation size of 1.5TB </a:t>
            </a:r>
            <a:endParaRPr lang="en-US" sz="1200" dirty="0"/>
          </a:p>
          <a:p>
            <a:pPr lvl="1"/>
            <a:r>
              <a:rPr lang="en-CA" sz="1200" u="sng" dirty="0"/>
              <a:t>Model stage II</a:t>
            </a:r>
            <a:r>
              <a:rPr lang="en-CA" sz="1200" dirty="0"/>
              <a:t> training with DIV2K, BVI and TVD databases (20 epochs, 10 days) + test 5 days</a:t>
            </a:r>
            <a:endParaRPr lang="en-US" sz="1200" dirty="0"/>
          </a:p>
          <a:p>
            <a:pPr lvl="0"/>
            <a:r>
              <a:rPr lang="en-CA" sz="1200" u="sng" dirty="0"/>
              <a:t>Training stage III (</a:t>
            </a:r>
            <a:r>
              <a:rPr lang="en-CA" sz="1200" u="sng" dirty="0">
                <a:solidFill>
                  <a:srgbClr val="0070C0"/>
                </a:solidFill>
              </a:rPr>
              <a:t>Intra &amp; Inter model</a:t>
            </a:r>
            <a:r>
              <a:rPr lang="en-CA" sz="1200" u="sng" dirty="0"/>
              <a:t>)</a:t>
            </a:r>
            <a:endParaRPr lang="en-US" sz="1200" dirty="0"/>
          </a:p>
          <a:p>
            <a:pPr lvl="1"/>
            <a:r>
              <a:rPr lang="en-CA" sz="1200" dirty="0"/>
              <a:t>Random Access coding of BVI and TVD data with NNVC5.0 (NN Tools off, HOP Stage II model enabled for Intra and B slices)</a:t>
            </a:r>
            <a:endParaRPr lang="en-US" sz="1200" dirty="0"/>
          </a:p>
          <a:p>
            <a:pPr lvl="1"/>
            <a:r>
              <a:rPr lang="en-CA" sz="1200" dirty="0"/>
              <a:t>Training data dumping, BVI and TVD data unified databases creation size of 1.5TB</a:t>
            </a:r>
            <a:endParaRPr lang="en-US" sz="1200" dirty="0"/>
          </a:p>
          <a:p>
            <a:pPr lvl="1"/>
            <a:r>
              <a:rPr lang="en-CA" sz="1200" u="sng" dirty="0"/>
              <a:t>Model stage III</a:t>
            </a:r>
            <a:r>
              <a:rPr lang="en-CA" sz="1200" dirty="0"/>
              <a:t> training with DIV2K, BVI and TVD databases (20 epochs, 10 days) + test 5 </a:t>
            </a:r>
            <a:r>
              <a:rPr lang="en-CA" sz="1200" dirty="0" smtClean="0"/>
              <a:t>day</a:t>
            </a:r>
            <a:endParaRPr lang="en-US" sz="1200" dirty="0"/>
          </a:p>
        </p:txBody>
      </p:sp>
      <p:sp>
        <p:nvSpPr>
          <p:cNvPr id="8" name="Rectangle 7"/>
          <p:cNvSpPr/>
          <p:nvPr/>
        </p:nvSpPr>
        <p:spPr>
          <a:xfrm>
            <a:off x="7275528" y="1611701"/>
            <a:ext cx="4654005" cy="267765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sz="1200" u="sng" dirty="0"/>
              <a:t>SW preparation: </a:t>
            </a:r>
            <a:r>
              <a:rPr lang="en-US" sz="1200" u="sng" dirty="0" err="1"/>
              <a:t>Ahg</a:t>
            </a:r>
            <a:r>
              <a:rPr lang="en-US" sz="1200" u="sng" dirty="0"/>
              <a:t> 14, NNVC SW coordinators</a:t>
            </a:r>
          </a:p>
          <a:p>
            <a:endParaRPr lang="en-US" sz="1200" u="sng" dirty="0"/>
          </a:p>
          <a:p>
            <a:r>
              <a:rPr lang="en-US" sz="1200" u="sng" dirty="0"/>
              <a:t>SADL up-dated (faster encoding /decoding)</a:t>
            </a:r>
          </a:p>
          <a:p>
            <a:endParaRPr lang="en-US" sz="1200" u="sng" dirty="0"/>
          </a:p>
          <a:p>
            <a:r>
              <a:rPr lang="en-US" sz="1200" u="sng" dirty="0"/>
              <a:t>Training: </a:t>
            </a:r>
            <a:r>
              <a:rPr lang="en-US" sz="1200" u="sng" dirty="0" err="1"/>
              <a:t>Bytedance</a:t>
            </a:r>
            <a:r>
              <a:rPr lang="en-US" sz="1200" u="sng" dirty="0"/>
              <a:t>, </a:t>
            </a:r>
            <a:r>
              <a:rPr lang="en-US" sz="1200" u="sng" dirty="0" err="1"/>
              <a:t>InterDigital</a:t>
            </a:r>
            <a:r>
              <a:rPr lang="en-US" sz="1200" u="sng" dirty="0"/>
              <a:t>, Qualcomm, </a:t>
            </a:r>
            <a:r>
              <a:rPr lang="en-US" sz="1200" u="sng" dirty="0" err="1"/>
              <a:t>Tencent</a:t>
            </a:r>
            <a:r>
              <a:rPr lang="en-US" sz="1200" u="sng" dirty="0"/>
              <a:t>, OPPO  =&gt; training cross-check</a:t>
            </a:r>
          </a:p>
          <a:p>
            <a:endParaRPr lang="en-US" sz="1200" u="sng" dirty="0"/>
          </a:p>
          <a:p>
            <a:r>
              <a:rPr lang="en-US" sz="1200" u="sng" dirty="0"/>
              <a:t>Testing: after each stage (or even after same epoch) =&gt; early detection of bugs in training</a:t>
            </a:r>
          </a:p>
          <a:p>
            <a:endParaRPr lang="en-US" sz="1200" u="sng" dirty="0"/>
          </a:p>
          <a:p>
            <a:r>
              <a:rPr lang="en-US" sz="1200" u="sng" dirty="0"/>
              <a:t>Procedure: regular exchange training status, test results in mail list, “best” models after each stage of the training decided based RA test partial results (class C,D) after at least one cross-check, communication in</a:t>
            </a:r>
            <a:r>
              <a:rPr lang="en-US" sz="1200" u="sng" dirty="0">
                <a:sym typeface="Wingdings" panose="05000000000000000000" pitchFamily="2" charset="2"/>
              </a:rPr>
              <a:t> mail list but all decision announced to JVET reflector.</a:t>
            </a:r>
            <a:r>
              <a:rPr lang="en-US" sz="1200" u="sng" dirty="0"/>
              <a:t> </a:t>
            </a:r>
          </a:p>
        </p:txBody>
      </p:sp>
      <p:sp>
        <p:nvSpPr>
          <p:cNvPr id="3" name="Right Arrow 2"/>
          <p:cNvSpPr/>
          <p:nvPr/>
        </p:nvSpPr>
        <p:spPr>
          <a:xfrm>
            <a:off x="221673" y="3463636"/>
            <a:ext cx="616527" cy="3325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now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41420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5896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5050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4599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4579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22210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1"/>
          </p:cNvCxnSpPr>
          <p:nvPr/>
        </p:nvCxnSpPr>
        <p:spPr>
          <a:xfrm flipV="1">
            <a:off x="11272662" y="2128374"/>
            <a:ext cx="266968" cy="10435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4" idx="1"/>
          </p:cNvCxnSpPr>
          <p:nvPr/>
        </p:nvCxnSpPr>
        <p:spPr>
          <a:xfrm rot="16200000" flipH="1">
            <a:off x="10380237" y="3512226"/>
            <a:ext cx="1432311" cy="8864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33276" y="2990490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751971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94803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98802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503298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473523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262665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688608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711025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711025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130796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674554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5084599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4043813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226476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249591" y="425406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98394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EE1-0 Unified Filter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8106097" y="195286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</a:p>
        </p:txBody>
      </p:sp>
    </p:spTree>
    <p:extLst>
      <p:ext uri="{BB962C8B-B14F-4D97-AF65-F5344CB8AC3E}">
        <p14:creationId xmlns:p14="http://schemas.microsoft.com/office/powerpoint/2010/main" val="81417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5896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5050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4599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41470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BBB, </a:t>
            </a:r>
            <a:r>
              <a:rPr lang="en-US" sz="16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4579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22210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26661" y="101059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1"/>
          </p:cNvCxnSpPr>
          <p:nvPr/>
        </p:nvCxnSpPr>
        <p:spPr>
          <a:xfrm flipV="1">
            <a:off x="11272662" y="2128374"/>
            <a:ext cx="266968" cy="10435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4" idx="1"/>
          </p:cNvCxnSpPr>
          <p:nvPr/>
        </p:nvCxnSpPr>
        <p:spPr>
          <a:xfrm rot="5400000" flipH="1" flipV="1">
            <a:off x="10127287" y="1822168"/>
            <a:ext cx="1865973" cy="93277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33276" y="2990490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751971"/>
            <a:ext cx="372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N: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3152787" y="4086103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5052286" y="499176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253304" y="5478877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endCxn id="68" idx="1"/>
          </p:cNvCxnSpPr>
          <p:nvPr/>
        </p:nvCxnSpPr>
        <p:spPr>
          <a:xfrm>
            <a:off x="2858554" y="5454386"/>
            <a:ext cx="394750" cy="619272"/>
          </a:xfrm>
          <a:prstGeom prst="bentConnector3">
            <a:avLst>
              <a:gd name="adj1" fmla="val 3841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3760147" y="5647391"/>
            <a:ext cx="1292139" cy="426267"/>
          </a:xfrm>
          <a:prstGeom prst="bentConnector3">
            <a:avLst>
              <a:gd name="adj1" fmla="val 4595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endCxn id="65" idx="1"/>
          </p:cNvCxnSpPr>
          <p:nvPr/>
        </p:nvCxnSpPr>
        <p:spPr>
          <a:xfrm flipV="1">
            <a:off x="2858554" y="4702325"/>
            <a:ext cx="294233" cy="752061"/>
          </a:xfrm>
          <a:prstGeom prst="bentConnector3">
            <a:avLst>
              <a:gd name="adj1" fmla="val 544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3659630" y="4702325"/>
            <a:ext cx="1392656" cy="9450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3726151" y="4103799"/>
            <a:ext cx="506843" cy="12119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5559129" y="5628206"/>
            <a:ext cx="1514271" cy="191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5706983" y="499176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330115" y="499176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410436" y="5054725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2926996" y="4049167"/>
            <a:ext cx="4037004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91891" y="4232058"/>
            <a:ext cx="1795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236170" y="193890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88838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EE1-1.2</a:t>
            </a:r>
          </a:p>
        </p:txBody>
      </p:sp>
      <p:sp>
        <p:nvSpPr>
          <p:cNvPr id="90" name="Rectangle 89"/>
          <p:cNvSpPr/>
          <p:nvPr/>
        </p:nvSpPr>
        <p:spPr>
          <a:xfrm>
            <a:off x="3900657" y="6252406"/>
            <a:ext cx="1099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baseline="-25000" dirty="0">
                <a:solidFill>
                  <a:srgbClr val="FF0000"/>
                </a:solidFill>
              </a:rPr>
              <a:t>31</a:t>
            </a:r>
            <a:r>
              <a:rPr lang="en-US" dirty="0"/>
              <a:t>= </a:t>
            </a:r>
            <a:r>
              <a:rPr lang="en-US" dirty="0">
                <a:solidFill>
                  <a:srgbClr val="FF0000"/>
                </a:solidFill>
              </a:rPr>
              <a:t>3*</a:t>
            </a:r>
            <a:r>
              <a:rPr lang="en-US" dirty="0"/>
              <a:t>16</a:t>
            </a:r>
          </a:p>
        </p:txBody>
      </p:sp>
      <p:sp>
        <p:nvSpPr>
          <p:cNvPr id="2" name="Rectangle 1"/>
          <p:cNvSpPr/>
          <p:nvPr/>
        </p:nvSpPr>
        <p:spPr>
          <a:xfrm>
            <a:off x="4363890" y="6294421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7799324" y="4066353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9698823" y="497201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7899841" y="5459127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56" name="Elbow Connector 155"/>
          <p:cNvCxnSpPr>
            <a:endCxn id="155" idx="1"/>
          </p:cNvCxnSpPr>
          <p:nvPr/>
        </p:nvCxnSpPr>
        <p:spPr>
          <a:xfrm>
            <a:off x="7505091" y="5434636"/>
            <a:ext cx="394750" cy="619272"/>
          </a:xfrm>
          <a:prstGeom prst="bentConnector3">
            <a:avLst>
              <a:gd name="adj1" fmla="val 3841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Elbow Connector 156"/>
          <p:cNvCxnSpPr>
            <a:stCxn id="155" idx="3"/>
            <a:endCxn id="154" idx="1"/>
          </p:cNvCxnSpPr>
          <p:nvPr/>
        </p:nvCxnSpPr>
        <p:spPr>
          <a:xfrm flipV="1">
            <a:off x="8406684" y="5627641"/>
            <a:ext cx="1292139" cy="426267"/>
          </a:xfrm>
          <a:prstGeom prst="bentConnector3">
            <a:avLst>
              <a:gd name="adj1" fmla="val 4595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157"/>
          <p:cNvCxnSpPr>
            <a:endCxn id="153" idx="1"/>
          </p:cNvCxnSpPr>
          <p:nvPr/>
        </p:nvCxnSpPr>
        <p:spPr>
          <a:xfrm flipV="1">
            <a:off x="7505091" y="4682575"/>
            <a:ext cx="294233" cy="752061"/>
          </a:xfrm>
          <a:prstGeom prst="bentConnector3">
            <a:avLst>
              <a:gd name="adj1" fmla="val 544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>
            <a:stCxn id="153" idx="3"/>
            <a:endCxn id="154" idx="1"/>
          </p:cNvCxnSpPr>
          <p:nvPr/>
        </p:nvCxnSpPr>
        <p:spPr>
          <a:xfrm>
            <a:off x="8306167" y="4682575"/>
            <a:ext cx="1392656" cy="9450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/>
          <p:cNvSpPr/>
          <p:nvPr/>
        </p:nvSpPr>
        <p:spPr>
          <a:xfrm>
            <a:off x="8372688" y="4084049"/>
            <a:ext cx="506843" cy="12119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1" name="Straight Arrow Connector 160"/>
          <p:cNvCxnSpPr>
            <a:stCxn id="154" idx="3"/>
          </p:cNvCxnSpPr>
          <p:nvPr/>
        </p:nvCxnSpPr>
        <p:spPr>
          <a:xfrm flipV="1">
            <a:off x="10205666" y="5608456"/>
            <a:ext cx="1514271" cy="191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/>
          <p:cNvSpPr/>
          <p:nvPr/>
        </p:nvSpPr>
        <p:spPr>
          <a:xfrm>
            <a:off x="10353520" y="497201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10976652" y="497201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9056973" y="5034975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573533" y="4029417"/>
            <a:ext cx="4037004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66" name="Rectangle 165"/>
          <p:cNvSpPr/>
          <p:nvPr/>
        </p:nvSpPr>
        <p:spPr>
          <a:xfrm>
            <a:off x="9538428" y="4212308"/>
            <a:ext cx="1795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8547194" y="6232656"/>
            <a:ext cx="1099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baseline="-25000" dirty="0">
                <a:solidFill>
                  <a:srgbClr val="FF0000"/>
                </a:solidFill>
              </a:rPr>
              <a:t>31</a:t>
            </a:r>
            <a:r>
              <a:rPr lang="en-US" dirty="0"/>
              <a:t>= </a:t>
            </a:r>
            <a:r>
              <a:rPr lang="en-US" dirty="0">
                <a:solidFill>
                  <a:srgbClr val="FF0000"/>
                </a:solidFill>
              </a:rPr>
              <a:t>3*</a:t>
            </a:r>
            <a:r>
              <a:rPr lang="en-US" dirty="0"/>
              <a:t>16</a:t>
            </a:r>
          </a:p>
        </p:txBody>
      </p:sp>
      <p:sp>
        <p:nvSpPr>
          <p:cNvPr id="168" name="Rectangle 167"/>
          <p:cNvSpPr/>
          <p:nvPr/>
        </p:nvSpPr>
        <p:spPr>
          <a:xfrm>
            <a:off x="9010427" y="6274671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8413811" y="4149238"/>
            <a:ext cx="259208" cy="546404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7837055" y="4136171"/>
            <a:ext cx="259208" cy="546404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10954056" y="5067174"/>
            <a:ext cx="259208" cy="546404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10377300" y="5054107"/>
            <a:ext cx="259208" cy="546404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6137677" y="2603769"/>
            <a:ext cx="41470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BBB, </a:t>
            </a:r>
            <a:r>
              <a:rPr lang="en-US" sz="16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176" name="Rectangle 175"/>
          <p:cNvSpPr/>
          <p:nvPr/>
        </p:nvSpPr>
        <p:spPr>
          <a:xfrm>
            <a:off x="7051215" y="2561303"/>
            <a:ext cx="41470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BBB, </a:t>
            </a:r>
            <a:r>
              <a:rPr lang="en-US" sz="16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177" name="Rectangle 176"/>
          <p:cNvSpPr/>
          <p:nvPr/>
        </p:nvSpPr>
        <p:spPr>
          <a:xfrm>
            <a:off x="7562947" y="2567787"/>
            <a:ext cx="41470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BBB, </a:t>
            </a:r>
            <a:r>
              <a:rPr lang="en-US" sz="16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41278" y="6216163"/>
            <a:ext cx="1433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426</a:t>
            </a:r>
          </a:p>
          <a:p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Params: 1.3 M</a:t>
            </a: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xmlns="" id="{E3F4A395-3DF5-D413-34E6-C4FB52D502D6}"/>
              </a:ext>
            </a:extLst>
          </p:cNvPr>
          <p:cNvGrpSpPr/>
          <p:nvPr/>
        </p:nvGrpSpPr>
        <p:grpSpPr>
          <a:xfrm>
            <a:off x="8101644" y="184953"/>
            <a:ext cx="3036520" cy="1569660"/>
            <a:chOff x="7211442" y="163368"/>
            <a:chExt cx="3036520" cy="1569660"/>
          </a:xfrm>
        </p:grpSpPr>
        <p:sp>
          <p:nvSpPr>
            <p:cNvPr id="116" name="TextBox 115"/>
            <p:cNvSpPr txBox="1"/>
            <p:nvPr/>
          </p:nvSpPr>
          <p:spPr>
            <a:xfrm>
              <a:off x="7211442" y="163368"/>
              <a:ext cx="3036520" cy="1569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u="sng" dirty="0"/>
                <a:t>Parameters selection</a:t>
              </a:r>
              <a:r>
                <a:rPr lang="en-US" sz="1600" dirty="0"/>
                <a:t>:</a:t>
              </a:r>
            </a:p>
            <a:p>
              <a:r>
                <a:rPr lang="en-US" sz="1600" dirty="0">
                  <a:solidFill>
                    <a:srgbClr val="FF0000"/>
                  </a:solidFill>
                </a:rPr>
                <a:t>d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1 </a:t>
              </a:r>
              <a:r>
                <a:rPr lang="en-US" sz="1600" dirty="0"/>
                <a:t>=</a:t>
              </a:r>
              <a:r>
                <a:rPr lang="en-US" sz="1600" dirty="0">
                  <a:solidFill>
                    <a:srgbClr val="FF0000"/>
                  </a:solidFill>
                </a:rPr>
                <a:t>12*</a:t>
              </a:r>
              <a:r>
                <a:rPr lang="en-US" sz="1600" dirty="0"/>
                <a:t>16	</a:t>
              </a:r>
              <a:r>
                <a:rPr lang="en-US" sz="1600" dirty="0">
                  <a:solidFill>
                    <a:srgbClr val="FF0000"/>
                  </a:solidFill>
                </a:rPr>
                <a:t>C   </a:t>
              </a:r>
              <a:r>
                <a:rPr lang="en-US" sz="1600" dirty="0"/>
                <a:t>= </a:t>
              </a:r>
              <a:r>
                <a:rPr lang="en-US" sz="1600" dirty="0">
                  <a:solidFill>
                    <a:srgbClr val="FF0000"/>
                  </a:solidFill>
                </a:rPr>
                <a:t>4*</a:t>
              </a:r>
              <a:r>
                <a:rPr lang="en-US" sz="1600" dirty="0"/>
                <a:t>16     </a:t>
              </a:r>
              <a:r>
                <a:rPr lang="en-US" sz="1600" dirty="0">
                  <a:solidFill>
                    <a:srgbClr val="FF0000"/>
                  </a:solidFill>
                </a:rPr>
                <a:t>N </a:t>
              </a:r>
              <a:r>
                <a:rPr lang="en-US" sz="1600" dirty="0"/>
                <a:t>= 12</a:t>
              </a:r>
            </a:p>
            <a:p>
              <a:r>
                <a:rPr lang="en-US" sz="1600" dirty="0">
                  <a:solidFill>
                    <a:srgbClr val="FF0000"/>
                  </a:solidFill>
                </a:rPr>
                <a:t>d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2 </a:t>
              </a:r>
              <a:r>
                <a:rPr lang="en-US" sz="1600" dirty="0"/>
                <a:t>= </a:t>
              </a:r>
              <a:r>
                <a:rPr lang="en-US" sz="1600" dirty="0">
                  <a:solidFill>
                    <a:srgbClr val="FF0000"/>
                  </a:solidFill>
                </a:rPr>
                <a:t>2*</a:t>
              </a:r>
              <a:r>
                <a:rPr lang="en-US" sz="1600" dirty="0"/>
                <a:t>16	</a:t>
              </a:r>
              <a:r>
                <a:rPr lang="en-US" sz="1600" dirty="0">
                  <a:solidFill>
                    <a:srgbClr val="FF0000"/>
                  </a:solidFill>
                </a:rPr>
                <a:t>C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1  </a:t>
              </a:r>
              <a:r>
                <a:rPr lang="en-US" sz="1600" dirty="0"/>
                <a:t>=</a:t>
              </a:r>
              <a:r>
                <a:rPr lang="en-US" sz="1600" dirty="0">
                  <a:solidFill>
                    <a:srgbClr val="FF0000"/>
                  </a:solidFill>
                </a:rPr>
                <a:t>10*</a:t>
              </a:r>
              <a:r>
                <a:rPr lang="en-US" sz="1600" dirty="0"/>
                <a:t>16    </a:t>
              </a:r>
              <a:r>
                <a:rPr lang="en-US" sz="1600" dirty="0">
                  <a:solidFill>
                    <a:srgbClr val="FF0000"/>
                  </a:solidFill>
                </a:rPr>
                <a:t>d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6 </a:t>
              </a:r>
              <a:r>
                <a:rPr lang="en-US" sz="1600" dirty="0"/>
                <a:t>= </a:t>
              </a:r>
              <a:r>
                <a:rPr lang="en-US" sz="1600" dirty="0">
                  <a:solidFill>
                    <a:srgbClr val="FF0000"/>
                  </a:solidFill>
                </a:rPr>
                <a:t>3*</a:t>
              </a:r>
              <a:r>
                <a:rPr lang="en-US" sz="1600" dirty="0"/>
                <a:t>16</a:t>
              </a:r>
            </a:p>
            <a:p>
              <a:r>
                <a:rPr lang="en-US" sz="1600" dirty="0">
                  <a:solidFill>
                    <a:srgbClr val="FF0000"/>
                  </a:solidFill>
                </a:rPr>
                <a:t>d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3 </a:t>
              </a:r>
              <a:r>
                <a:rPr lang="en-US" sz="1600" dirty="0"/>
                <a:t>= </a:t>
              </a:r>
              <a:r>
                <a:rPr lang="en-US" sz="1600" dirty="0">
                  <a:solidFill>
                    <a:srgbClr val="FF0000"/>
                  </a:solidFill>
                </a:rPr>
                <a:t>1*</a:t>
              </a:r>
              <a:r>
                <a:rPr lang="en-US" sz="1600" dirty="0"/>
                <a:t>16	</a:t>
              </a:r>
              <a:r>
                <a:rPr lang="en-US" sz="1600" dirty="0">
                  <a:solidFill>
                    <a:srgbClr val="FF0000"/>
                  </a:solidFill>
                </a:rPr>
                <a:t>C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600" dirty="0"/>
                <a:t>= </a:t>
              </a:r>
              <a:r>
                <a:rPr lang="en-US" sz="1600" dirty="0">
                  <a:solidFill>
                    <a:srgbClr val="FF0000"/>
                  </a:solidFill>
                </a:rPr>
                <a:t>2*</a:t>
              </a:r>
              <a:r>
                <a:rPr lang="en-US" sz="1600" dirty="0"/>
                <a:t>16</a:t>
              </a:r>
            </a:p>
            <a:p>
              <a:r>
                <a:rPr lang="en-US" sz="1600" dirty="0">
                  <a:solidFill>
                    <a:srgbClr val="FF0000"/>
                  </a:solidFill>
                </a:rPr>
                <a:t>d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4 </a:t>
              </a:r>
              <a:r>
                <a:rPr lang="en-US" sz="1600" dirty="0"/>
                <a:t>= </a:t>
              </a:r>
              <a:r>
                <a:rPr lang="en-US" sz="1600" dirty="0">
                  <a:solidFill>
                    <a:srgbClr val="FF0000"/>
                  </a:solidFill>
                </a:rPr>
                <a:t>1*</a:t>
              </a:r>
              <a:r>
                <a:rPr lang="en-US" sz="1600" dirty="0"/>
                <a:t>16	</a:t>
              </a:r>
              <a:r>
                <a:rPr lang="en-US" sz="1600" dirty="0">
                  <a:solidFill>
                    <a:srgbClr val="FF0000"/>
                  </a:solidFill>
                </a:rPr>
                <a:t>C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22</a:t>
              </a:r>
              <a:r>
                <a:rPr lang="en-US" sz="1600" dirty="0"/>
                <a:t>= </a:t>
              </a:r>
              <a:r>
                <a:rPr lang="en-US" sz="1600" dirty="0">
                  <a:solidFill>
                    <a:srgbClr val="FF0000"/>
                  </a:solidFill>
                </a:rPr>
                <a:t>2*</a:t>
              </a:r>
              <a:r>
                <a:rPr lang="en-US" sz="1600" dirty="0"/>
                <a:t>16</a:t>
              </a:r>
            </a:p>
            <a:p>
              <a:r>
                <a:rPr lang="en-US" sz="1600" dirty="0">
                  <a:solidFill>
                    <a:srgbClr val="FF0000"/>
                  </a:solidFill>
                </a:rPr>
                <a:t>d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5 </a:t>
              </a:r>
              <a:r>
                <a:rPr lang="en-US" sz="1600" dirty="0"/>
                <a:t>= </a:t>
              </a:r>
              <a:r>
                <a:rPr lang="en-US" sz="1600" dirty="0">
                  <a:solidFill>
                    <a:srgbClr val="FF0000"/>
                  </a:solidFill>
                </a:rPr>
                <a:t>1*</a:t>
              </a:r>
              <a:r>
                <a:rPr lang="en-US" sz="1600" dirty="0"/>
                <a:t>16	</a:t>
              </a:r>
              <a:r>
                <a:rPr lang="en-US" sz="1600" dirty="0">
                  <a:solidFill>
                    <a:srgbClr val="FF0000"/>
                  </a:solidFill>
                </a:rPr>
                <a:t>C</a:t>
              </a:r>
              <a:r>
                <a:rPr lang="en-US" sz="16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600" dirty="0"/>
                <a:t>= </a:t>
              </a:r>
              <a:r>
                <a:rPr lang="en-US" sz="1600" dirty="0">
                  <a:solidFill>
                    <a:srgbClr val="FF0000"/>
                  </a:solidFill>
                </a:rPr>
                <a:t>3*</a:t>
              </a:r>
              <a:r>
                <a:rPr lang="en-US" sz="1600" dirty="0"/>
                <a:t>16</a:t>
              </a: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8548092" y="1417242"/>
              <a:ext cx="291529" cy="288538"/>
            </a:xfrm>
            <a:prstGeom prst="rect">
              <a:avLst/>
            </a:prstGeom>
            <a:solidFill>
              <a:srgbClr val="FFFF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9551015" y="479924"/>
              <a:ext cx="291529" cy="288538"/>
            </a:xfrm>
            <a:prstGeom prst="rect">
              <a:avLst/>
            </a:prstGeom>
            <a:solidFill>
              <a:srgbClr val="FFFF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2895117" y="1350723"/>
            <a:ext cx="4553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All intra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cfg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performance same as  EE1-0 (HOP)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67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5178" y="2333357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35646" y="2339842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1647" y="281721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66971" cy="128277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66969" cy="46888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2805509"/>
            <a:ext cx="266970" cy="34499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2805509"/>
            <a:ext cx="266971" cy="115887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2805509"/>
            <a:ext cx="266971" cy="197275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88634" y="2339842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39102" y="2333358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5103" y="280875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3645" y="28042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47101" y="28301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10469948" y="288035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24857" y="1441653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24858" y="398490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120" idx="6"/>
            <a:endCxn id="53" idx="1"/>
          </p:cNvCxnSpPr>
          <p:nvPr/>
        </p:nvCxnSpPr>
        <p:spPr>
          <a:xfrm flipV="1">
            <a:off x="10522006" y="1786625"/>
            <a:ext cx="1002851" cy="1095901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/>
          <p:nvPr/>
        </p:nvCxnSpPr>
        <p:spPr>
          <a:xfrm rot="16200000" flipH="1">
            <a:off x="10365464" y="3170477"/>
            <a:ext cx="1432311" cy="8864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18503" y="264874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79567" y="866989"/>
            <a:ext cx="384406" cy="132879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89669" y="974275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234818" y="3912312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2805509"/>
            <a:ext cx="256402" cy="280086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235263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EE1-5 split architecture</a:t>
            </a:r>
          </a:p>
        </p:txBody>
      </p:sp>
      <p:sp>
        <p:nvSpPr>
          <p:cNvPr id="90" name="Rectangle 89"/>
          <p:cNvSpPr/>
          <p:nvPr/>
        </p:nvSpPr>
        <p:spPr>
          <a:xfrm>
            <a:off x="5907373" y="1800814"/>
            <a:ext cx="414705" cy="941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RB, </a:t>
            </a:r>
            <a:r>
              <a:rPr lang="en-US" sz="16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91" name="Rectangle 90"/>
          <p:cNvSpPr/>
          <p:nvPr/>
        </p:nvSpPr>
        <p:spPr>
          <a:xfrm>
            <a:off x="6798361" y="1804823"/>
            <a:ext cx="414705" cy="9544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RB, </a:t>
            </a:r>
            <a:r>
              <a:rPr lang="en-US" sz="16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92" name="Rectangle 91"/>
          <p:cNvSpPr/>
          <p:nvPr/>
        </p:nvSpPr>
        <p:spPr>
          <a:xfrm>
            <a:off x="6329726" y="217061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93" name="Straight Arrow Connector 92"/>
          <p:cNvCxnSpPr>
            <a:stCxn id="91" idx="3"/>
            <a:endCxn id="116" idx="1"/>
          </p:cNvCxnSpPr>
          <p:nvPr/>
        </p:nvCxnSpPr>
        <p:spPr>
          <a:xfrm flipV="1">
            <a:off x="7213066" y="2269739"/>
            <a:ext cx="2097001" cy="123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/>
          <p:cNvSpPr/>
          <p:nvPr/>
        </p:nvSpPr>
        <p:spPr>
          <a:xfrm>
            <a:off x="7375082" y="1809910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6" name="Rectangle 95"/>
          <p:cNvSpPr/>
          <p:nvPr/>
        </p:nvSpPr>
        <p:spPr>
          <a:xfrm>
            <a:off x="7990782" y="1797588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8625554" y="1803968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0070C0"/>
                </a:solidFill>
              </a:rPr>
              <a:t>4</a:t>
            </a:r>
          </a:p>
        </p:txBody>
      </p:sp>
      <p:cxnSp>
        <p:nvCxnSpPr>
          <p:cNvPr id="3" name="Elbow Connector 2"/>
          <p:cNvCxnSpPr>
            <a:endCxn id="90" idx="1"/>
          </p:cNvCxnSpPr>
          <p:nvPr/>
        </p:nvCxnSpPr>
        <p:spPr>
          <a:xfrm rot="5400000" flipH="1" flipV="1">
            <a:off x="5479392" y="2402207"/>
            <a:ext cx="558836" cy="29712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/>
          <p:cNvSpPr/>
          <p:nvPr/>
        </p:nvSpPr>
        <p:spPr>
          <a:xfrm>
            <a:off x="5930476" y="3019940"/>
            <a:ext cx="414705" cy="941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RB, </a:t>
            </a:r>
            <a:r>
              <a:rPr lang="en-US" sz="16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6821464" y="3023949"/>
            <a:ext cx="414705" cy="9544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RB, </a:t>
            </a:r>
            <a:r>
              <a:rPr lang="en-US" sz="16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6352829" y="3389745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106" name="Straight Arrow Connector 105"/>
          <p:cNvCxnSpPr>
            <a:stCxn id="104" idx="3"/>
            <a:endCxn id="117" idx="1"/>
          </p:cNvCxnSpPr>
          <p:nvPr/>
        </p:nvCxnSpPr>
        <p:spPr>
          <a:xfrm flipV="1">
            <a:off x="7236169" y="3489648"/>
            <a:ext cx="2072081" cy="115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/>
          <p:cNvSpPr/>
          <p:nvPr/>
        </p:nvSpPr>
        <p:spPr>
          <a:xfrm>
            <a:off x="7384836" y="3033737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8013885" y="3016714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8648657" y="3017497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0070C0"/>
                </a:solidFill>
              </a:rPr>
              <a:t>8</a:t>
            </a:r>
          </a:p>
        </p:txBody>
      </p:sp>
      <p:cxnSp>
        <p:nvCxnSpPr>
          <p:cNvPr id="113" name="Elbow Connector 112"/>
          <p:cNvCxnSpPr>
            <a:endCxn id="103" idx="1"/>
          </p:cNvCxnSpPr>
          <p:nvPr/>
        </p:nvCxnSpPr>
        <p:spPr>
          <a:xfrm rot="16200000" flipH="1">
            <a:off x="5440218" y="3000218"/>
            <a:ext cx="660289" cy="32022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>
          <a:xfrm>
            <a:off x="9310067" y="1797587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9308250" y="301749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20" name="Flowchart: Or 119"/>
          <p:cNvSpPr/>
          <p:nvPr/>
        </p:nvSpPr>
        <p:spPr>
          <a:xfrm>
            <a:off x="10220818" y="2741102"/>
            <a:ext cx="301188" cy="282847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0" name="Elbow Connector 139"/>
          <p:cNvCxnSpPr>
            <a:stCxn id="117" idx="3"/>
            <a:endCxn id="120" idx="2"/>
          </p:cNvCxnSpPr>
          <p:nvPr/>
        </p:nvCxnSpPr>
        <p:spPr>
          <a:xfrm flipV="1">
            <a:off x="9816249" y="2882526"/>
            <a:ext cx="404569" cy="60712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141"/>
          <p:cNvCxnSpPr>
            <a:stCxn id="116" idx="3"/>
            <a:endCxn id="120" idx="2"/>
          </p:cNvCxnSpPr>
          <p:nvPr/>
        </p:nvCxnSpPr>
        <p:spPr>
          <a:xfrm>
            <a:off x="9818066" y="2269739"/>
            <a:ext cx="402752" cy="612787"/>
          </a:xfrm>
          <a:prstGeom prst="bentConnector3">
            <a:avLst>
              <a:gd name="adj1" fmla="val 522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Rectangle 148"/>
          <p:cNvSpPr/>
          <p:nvPr/>
        </p:nvSpPr>
        <p:spPr>
          <a:xfrm>
            <a:off x="10446384" y="3178311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2" name="TextBox 88">
            <a:extLst>
              <a:ext uri="{FF2B5EF4-FFF2-40B4-BE49-F238E27FC236}">
                <a16:creationId xmlns:a16="http://schemas.microsoft.com/office/drawing/2014/main" xmlns="" id="{30528BE7-921F-0E24-5942-9CDDD518CE8C}"/>
              </a:ext>
            </a:extLst>
          </p:cNvPr>
          <p:cNvSpPr txBox="1"/>
          <p:nvPr/>
        </p:nvSpPr>
        <p:spPr>
          <a:xfrm>
            <a:off x="8045099" y="154157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/>
              <a:t>=</a:t>
            </a:r>
            <a:r>
              <a:rPr lang="en-US" sz="1600" dirty="0">
                <a:solidFill>
                  <a:srgbClr val="FF0000"/>
                </a:solidFill>
              </a:rPr>
              <a:t>10*</a:t>
            </a:r>
            <a:r>
              <a:rPr lang="en-US" sz="1600" dirty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3*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/>
              <a:t>16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4*</a:t>
            </a:r>
            <a:r>
              <a:rPr lang="en-US" sz="1600" dirty="0"/>
              <a:t>16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2621088" y="4822260"/>
            <a:ext cx="9061542" cy="1708993"/>
            <a:chOff x="523202" y="2392219"/>
            <a:chExt cx="11374634" cy="2207387"/>
          </a:xfrm>
        </p:grpSpPr>
        <p:sp>
          <p:nvSpPr>
            <p:cNvPr id="171" name="Rectangle 170"/>
            <p:cNvSpPr/>
            <p:nvPr/>
          </p:nvSpPr>
          <p:spPr>
            <a:xfrm>
              <a:off x="895249" y="2531853"/>
              <a:ext cx="376276" cy="93486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1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2726466" y="3188575"/>
              <a:ext cx="376276" cy="1040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(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</a:rPr>
                <a:t>+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rgbClr val="FF0000"/>
                  </a:solidFill>
                </a:rPr>
                <a:t>)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1127883" y="3643918"/>
              <a:ext cx="376276" cy="9076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74" name="Elbow Connector 173"/>
            <p:cNvCxnSpPr>
              <a:endCxn id="173" idx="1"/>
            </p:cNvCxnSpPr>
            <p:nvPr/>
          </p:nvCxnSpPr>
          <p:spPr>
            <a:xfrm rot="16200000" flipH="1">
              <a:off x="716147" y="3685991"/>
              <a:ext cx="509708" cy="313763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Elbow Connector 174"/>
            <p:cNvCxnSpPr>
              <a:stCxn id="173" idx="3"/>
              <a:endCxn id="172" idx="1"/>
            </p:cNvCxnSpPr>
            <p:nvPr/>
          </p:nvCxnSpPr>
          <p:spPr>
            <a:xfrm flipV="1">
              <a:off x="1504159" y="3708904"/>
              <a:ext cx="1222307" cy="388822"/>
            </a:xfrm>
            <a:prstGeom prst="bentConnector3">
              <a:avLst>
                <a:gd name="adj1" fmla="val 9263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Elbow Connector 175"/>
            <p:cNvCxnSpPr>
              <a:endCxn id="171" idx="1"/>
            </p:cNvCxnSpPr>
            <p:nvPr/>
          </p:nvCxnSpPr>
          <p:spPr>
            <a:xfrm rot="5400000" flipH="1" flipV="1">
              <a:off x="560318" y="3253087"/>
              <a:ext cx="588733" cy="81128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Elbow Connector 176"/>
            <p:cNvCxnSpPr>
              <a:stCxn id="171" idx="3"/>
              <a:endCxn id="172" idx="1"/>
            </p:cNvCxnSpPr>
            <p:nvPr/>
          </p:nvCxnSpPr>
          <p:spPr>
            <a:xfrm>
              <a:off x="1271526" y="2999284"/>
              <a:ext cx="1454941" cy="709620"/>
            </a:xfrm>
            <a:prstGeom prst="bentConnector3">
              <a:avLst>
                <a:gd name="adj1" fmla="val 9383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Rectangle 177"/>
            <p:cNvSpPr/>
            <p:nvPr/>
          </p:nvSpPr>
          <p:spPr>
            <a:xfrm>
              <a:off x="1320910" y="2540511"/>
              <a:ext cx="376276" cy="9239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3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79" name="Straight Arrow Connector 178"/>
            <p:cNvCxnSpPr>
              <a:cxnSpLocks/>
              <a:stCxn id="172" idx="3"/>
            </p:cNvCxnSpPr>
            <p:nvPr/>
          </p:nvCxnSpPr>
          <p:spPr>
            <a:xfrm flipV="1">
              <a:off x="3102743" y="3685209"/>
              <a:ext cx="1079954" cy="2369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Rectangle 179"/>
            <p:cNvSpPr/>
            <p:nvPr/>
          </p:nvSpPr>
          <p:spPr>
            <a:xfrm>
              <a:off x="3212509" y="3188575"/>
              <a:ext cx="376276" cy="1040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31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3675117" y="3188575"/>
              <a:ext cx="376276" cy="1040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3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2199015" y="2523903"/>
              <a:ext cx="377135" cy="92183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523202" y="2401455"/>
              <a:ext cx="3729128" cy="219815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2441003" y="2497405"/>
              <a:ext cx="1881802" cy="5167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 smtClean="0"/>
                <a:t>RB </a:t>
              </a:r>
              <a:r>
                <a:rPr lang="en-US" sz="1000" dirty="0" smtClean="0">
                  <a:solidFill>
                    <a:srgbClr val="0070C0"/>
                  </a:solidFill>
                </a:rPr>
                <a:t>v1</a:t>
              </a:r>
            </a:p>
            <a:p>
              <a:pPr algn="ctr"/>
              <a:r>
                <a:rPr lang="en-US" sz="1000" dirty="0" smtClean="0"/>
                <a:t>==Back </a:t>
              </a:r>
              <a:r>
                <a:rPr lang="en-US" sz="1000" dirty="0"/>
                <a:t>Bone Block (HOP</a:t>
              </a:r>
              <a:r>
                <a:rPr lang="en-US" sz="1000" dirty="0" smtClean="0"/>
                <a:t>)</a:t>
              </a:r>
              <a:endParaRPr lang="en-US" sz="1000" dirty="0"/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1572568" y="3626146"/>
              <a:ext cx="377135" cy="9066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86" name="Straight Arrow Connector 185"/>
            <p:cNvCxnSpPr/>
            <p:nvPr/>
          </p:nvCxnSpPr>
          <p:spPr>
            <a:xfrm>
              <a:off x="604339" y="3643918"/>
              <a:ext cx="20978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Arrow Connector 186"/>
            <p:cNvCxnSpPr/>
            <p:nvPr/>
          </p:nvCxnSpPr>
          <p:spPr>
            <a:xfrm>
              <a:off x="3331934" y="3747103"/>
              <a:ext cx="14526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Rectangle 187"/>
            <p:cNvSpPr/>
            <p:nvPr/>
          </p:nvSpPr>
          <p:spPr>
            <a:xfrm>
              <a:off x="4705506" y="2522617"/>
              <a:ext cx="376276" cy="93486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gCONV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1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89" name="Rectangle 188"/>
            <p:cNvSpPr/>
            <p:nvPr/>
          </p:nvSpPr>
          <p:spPr>
            <a:xfrm>
              <a:off x="6536723" y="3179339"/>
              <a:ext cx="376276" cy="1040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(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</a:rPr>
                <a:t>+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rgbClr val="FF0000"/>
                  </a:solidFill>
                </a:rPr>
                <a:t>)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4938140" y="3634682"/>
              <a:ext cx="376276" cy="9076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91" name="Elbow Connector 190"/>
            <p:cNvCxnSpPr>
              <a:endCxn id="190" idx="1"/>
            </p:cNvCxnSpPr>
            <p:nvPr/>
          </p:nvCxnSpPr>
          <p:spPr>
            <a:xfrm rot="16200000" flipH="1">
              <a:off x="4526404" y="3676755"/>
              <a:ext cx="509708" cy="313763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Elbow Connector 191"/>
            <p:cNvCxnSpPr>
              <a:stCxn id="190" idx="3"/>
              <a:endCxn id="189" idx="1"/>
            </p:cNvCxnSpPr>
            <p:nvPr/>
          </p:nvCxnSpPr>
          <p:spPr>
            <a:xfrm flipV="1">
              <a:off x="5314416" y="3699669"/>
              <a:ext cx="1222307" cy="388822"/>
            </a:xfrm>
            <a:prstGeom prst="bentConnector3">
              <a:avLst>
                <a:gd name="adj1" fmla="val 9263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Elbow Connector 192"/>
            <p:cNvCxnSpPr>
              <a:endCxn id="188" idx="1"/>
            </p:cNvCxnSpPr>
            <p:nvPr/>
          </p:nvCxnSpPr>
          <p:spPr>
            <a:xfrm rot="5400000" flipH="1" flipV="1">
              <a:off x="4370575" y="3243852"/>
              <a:ext cx="588733" cy="81128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Elbow Connector 193"/>
            <p:cNvCxnSpPr>
              <a:stCxn id="188" idx="3"/>
              <a:endCxn id="189" idx="1"/>
            </p:cNvCxnSpPr>
            <p:nvPr/>
          </p:nvCxnSpPr>
          <p:spPr>
            <a:xfrm>
              <a:off x="5081782" y="2990048"/>
              <a:ext cx="1454941" cy="709620"/>
            </a:xfrm>
            <a:prstGeom prst="bentConnector3">
              <a:avLst>
                <a:gd name="adj1" fmla="val 9383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Rectangle 194"/>
            <p:cNvSpPr/>
            <p:nvPr/>
          </p:nvSpPr>
          <p:spPr>
            <a:xfrm>
              <a:off x="5131167" y="2531275"/>
              <a:ext cx="376276" cy="9239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gCONV</a:t>
              </a:r>
              <a:r>
                <a:rPr lang="en-US" sz="1000" dirty="0">
                  <a:solidFill>
                    <a:schemeClr val="tx1"/>
                  </a:solidFill>
                </a:rPr>
                <a:t>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3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196" name="Straight Arrow Connector 195"/>
            <p:cNvCxnSpPr>
              <a:cxnSpLocks/>
              <a:stCxn id="189" idx="3"/>
            </p:cNvCxnSpPr>
            <p:nvPr/>
          </p:nvCxnSpPr>
          <p:spPr>
            <a:xfrm flipV="1">
              <a:off x="6913000" y="3675973"/>
              <a:ext cx="1079954" cy="2369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Rectangle 196"/>
            <p:cNvSpPr/>
            <p:nvPr/>
          </p:nvSpPr>
          <p:spPr>
            <a:xfrm>
              <a:off x="7022765" y="3179339"/>
              <a:ext cx="376276" cy="1040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31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7485374" y="3179339"/>
              <a:ext cx="376276" cy="1040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3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6009272" y="2514667"/>
              <a:ext cx="377135" cy="92183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4333459" y="2392219"/>
              <a:ext cx="3748154" cy="219815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6294799" y="2495499"/>
              <a:ext cx="1636315" cy="5167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/>
                <a:t>RB </a:t>
              </a:r>
              <a:r>
                <a:rPr lang="en-US" sz="1000" dirty="0" smtClean="0">
                  <a:solidFill>
                    <a:srgbClr val="0070C0"/>
                  </a:solidFill>
                </a:rPr>
                <a:t>v2</a:t>
              </a:r>
            </a:p>
            <a:p>
              <a:pPr algn="ctr"/>
              <a:r>
                <a:rPr lang="en-US" sz="1000" dirty="0"/>
                <a:t>depth-wise </a:t>
              </a:r>
              <a:r>
                <a:rPr lang="en-US" sz="1000" dirty="0" smtClean="0"/>
                <a:t>separable</a:t>
              </a:r>
              <a:endParaRPr lang="en-US" sz="1000" dirty="0"/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5382825" y="3616910"/>
              <a:ext cx="377135" cy="9066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203" name="Straight Arrow Connector 202"/>
            <p:cNvCxnSpPr/>
            <p:nvPr/>
          </p:nvCxnSpPr>
          <p:spPr>
            <a:xfrm>
              <a:off x="4414595" y="3634682"/>
              <a:ext cx="20978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Arrow Connector 203"/>
            <p:cNvCxnSpPr/>
            <p:nvPr/>
          </p:nvCxnSpPr>
          <p:spPr>
            <a:xfrm>
              <a:off x="7142191" y="3737867"/>
              <a:ext cx="14526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Rectangle 204"/>
            <p:cNvSpPr/>
            <p:nvPr/>
          </p:nvSpPr>
          <p:spPr>
            <a:xfrm>
              <a:off x="5587989" y="2536240"/>
              <a:ext cx="376276" cy="9076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06" name="Rectangle 205"/>
            <p:cNvSpPr/>
            <p:nvPr/>
          </p:nvSpPr>
          <p:spPr>
            <a:xfrm>
              <a:off x="4702747" y="3284415"/>
              <a:ext cx="216429" cy="228994"/>
            </a:xfrm>
            <a:prstGeom prst="rect">
              <a:avLst/>
            </a:prstGeom>
            <a:solidFill>
              <a:srgbClr val="FFFF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5156474" y="3286425"/>
              <a:ext cx="216429" cy="228994"/>
            </a:xfrm>
            <a:prstGeom prst="rect">
              <a:avLst/>
            </a:prstGeom>
            <a:solidFill>
              <a:srgbClr val="FFFF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5574757" y="2545636"/>
              <a:ext cx="389509" cy="909625"/>
            </a:xfrm>
            <a:prstGeom prst="rect">
              <a:avLst/>
            </a:prstGeom>
            <a:solidFill>
              <a:srgbClr val="FFFF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8540755" y="2522617"/>
              <a:ext cx="376276" cy="93486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gCONV</a:t>
              </a:r>
              <a:r>
                <a:rPr lang="en-US" sz="1000" dirty="0">
                  <a:solidFill>
                    <a:schemeClr val="tx1"/>
                  </a:solidFill>
                </a:rPr>
                <a:t>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1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10371972" y="3179339"/>
              <a:ext cx="376276" cy="1040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(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00" dirty="0">
                  <a:solidFill>
                    <a:schemeClr val="tx1"/>
                  </a:solidFill>
                </a:rPr>
                <a:t>+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r>
                <a:rPr lang="en-US" sz="1000" dirty="0">
                  <a:solidFill>
                    <a:srgbClr val="FF0000"/>
                  </a:solidFill>
                </a:rPr>
                <a:t>)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8773389" y="3634682"/>
              <a:ext cx="376276" cy="9076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00" dirty="0">
                  <a:solidFill>
                    <a:schemeClr val="tx1"/>
                  </a:solidFill>
                </a:rPr>
                <a:t>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212" name="Elbow Connector 211"/>
            <p:cNvCxnSpPr>
              <a:endCxn id="211" idx="1"/>
            </p:cNvCxnSpPr>
            <p:nvPr/>
          </p:nvCxnSpPr>
          <p:spPr>
            <a:xfrm rot="16200000" flipH="1">
              <a:off x="8361653" y="3676755"/>
              <a:ext cx="509708" cy="313763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Elbow Connector 212"/>
            <p:cNvCxnSpPr>
              <a:stCxn id="211" idx="3"/>
              <a:endCxn id="210" idx="1"/>
            </p:cNvCxnSpPr>
            <p:nvPr/>
          </p:nvCxnSpPr>
          <p:spPr>
            <a:xfrm flipV="1">
              <a:off x="9149665" y="3699668"/>
              <a:ext cx="1222307" cy="388822"/>
            </a:xfrm>
            <a:prstGeom prst="bentConnector3">
              <a:avLst>
                <a:gd name="adj1" fmla="val 92635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Elbow Connector 213"/>
            <p:cNvCxnSpPr>
              <a:endCxn id="209" idx="1"/>
            </p:cNvCxnSpPr>
            <p:nvPr/>
          </p:nvCxnSpPr>
          <p:spPr>
            <a:xfrm rot="5400000" flipH="1" flipV="1">
              <a:off x="8205824" y="3243851"/>
              <a:ext cx="588733" cy="81128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Elbow Connector 214"/>
            <p:cNvCxnSpPr>
              <a:stCxn id="209" idx="3"/>
              <a:endCxn id="210" idx="1"/>
            </p:cNvCxnSpPr>
            <p:nvPr/>
          </p:nvCxnSpPr>
          <p:spPr>
            <a:xfrm>
              <a:off x="8917032" y="2990048"/>
              <a:ext cx="1454941" cy="709620"/>
            </a:xfrm>
            <a:prstGeom prst="bentConnector3">
              <a:avLst>
                <a:gd name="adj1" fmla="val 9383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Rectangle 215"/>
            <p:cNvSpPr/>
            <p:nvPr/>
          </p:nvSpPr>
          <p:spPr>
            <a:xfrm>
              <a:off x="8966416" y="2531275"/>
              <a:ext cx="376276" cy="9239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gCONV</a:t>
              </a:r>
              <a:r>
                <a:rPr lang="en-US" sz="1000" dirty="0">
                  <a:solidFill>
                    <a:schemeClr val="tx1"/>
                  </a:solidFill>
                </a:rPr>
                <a:t>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3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217" name="Straight Arrow Connector 216"/>
            <p:cNvCxnSpPr>
              <a:cxnSpLocks/>
              <a:stCxn id="210" idx="3"/>
            </p:cNvCxnSpPr>
            <p:nvPr/>
          </p:nvCxnSpPr>
          <p:spPr>
            <a:xfrm flipV="1">
              <a:off x="10748249" y="3675973"/>
              <a:ext cx="1079954" cy="2369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Rectangle 217"/>
            <p:cNvSpPr/>
            <p:nvPr/>
          </p:nvSpPr>
          <p:spPr>
            <a:xfrm>
              <a:off x="10858015" y="3179339"/>
              <a:ext cx="376276" cy="1040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3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1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31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19" name="Rectangle 218"/>
            <p:cNvSpPr/>
            <p:nvPr/>
          </p:nvSpPr>
          <p:spPr>
            <a:xfrm>
              <a:off x="11320623" y="3179339"/>
              <a:ext cx="376276" cy="1040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CONV 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3</a:t>
              </a:r>
              <a:r>
                <a:rPr lang="en-US" sz="1000" dirty="0">
                  <a:solidFill>
                    <a:schemeClr val="tx1"/>
                  </a:solidFill>
                </a:rPr>
                <a:t> </a:t>
              </a:r>
              <a:r>
                <a:rPr lang="en-US" sz="1000" dirty="0">
                  <a:solidFill>
                    <a:srgbClr val="FF0000"/>
                  </a:solidFill>
                </a:rPr>
                <a:t>C</a:t>
              </a:r>
              <a:r>
                <a:rPr lang="en-US" sz="1000" baseline="-25000" dirty="0">
                  <a:solidFill>
                    <a:srgbClr val="FF0000"/>
                  </a:solidFill>
                </a:rPr>
                <a:t>31</a:t>
              </a:r>
              <a:r>
                <a:rPr lang="en-US" sz="10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220" name="Rectangle 219"/>
            <p:cNvSpPr/>
            <p:nvPr/>
          </p:nvSpPr>
          <p:spPr>
            <a:xfrm>
              <a:off x="9844521" y="2514667"/>
              <a:ext cx="377135" cy="92183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21" name="Rectangle 220"/>
            <p:cNvSpPr/>
            <p:nvPr/>
          </p:nvSpPr>
          <p:spPr>
            <a:xfrm>
              <a:off x="8168708" y="2392219"/>
              <a:ext cx="3729128" cy="219815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22" name="Rectangle 221"/>
            <p:cNvSpPr/>
            <p:nvPr/>
          </p:nvSpPr>
          <p:spPr>
            <a:xfrm>
              <a:off x="10403426" y="2403118"/>
              <a:ext cx="1491438" cy="5167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RB </a:t>
              </a:r>
              <a:r>
                <a:rPr lang="en-US" sz="1000" dirty="0" smtClean="0">
                  <a:solidFill>
                    <a:srgbClr val="0070C0"/>
                  </a:solidFill>
                </a:rPr>
                <a:t>v3</a:t>
              </a:r>
            </a:p>
            <a:p>
              <a:pPr algn="ctr"/>
              <a:r>
                <a:rPr lang="en-US" sz="1000" dirty="0"/>
                <a:t>group </a:t>
              </a:r>
              <a:r>
                <a:rPr lang="en-US" sz="1000" dirty="0" smtClean="0"/>
                <a:t>convolutions</a:t>
              </a:r>
              <a:endParaRPr lang="en-US" sz="1000" dirty="0"/>
            </a:p>
          </p:txBody>
        </p:sp>
        <p:sp>
          <p:nvSpPr>
            <p:cNvPr id="223" name="Rectangle 222"/>
            <p:cNvSpPr/>
            <p:nvPr/>
          </p:nvSpPr>
          <p:spPr>
            <a:xfrm>
              <a:off x="9218074" y="3616910"/>
              <a:ext cx="377135" cy="90669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PReLU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cxnSp>
          <p:nvCxnSpPr>
            <p:cNvPr id="224" name="Straight Arrow Connector 223"/>
            <p:cNvCxnSpPr/>
            <p:nvPr/>
          </p:nvCxnSpPr>
          <p:spPr>
            <a:xfrm>
              <a:off x="8249845" y="3634682"/>
              <a:ext cx="20978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Arrow Connector 224"/>
            <p:cNvCxnSpPr/>
            <p:nvPr/>
          </p:nvCxnSpPr>
          <p:spPr>
            <a:xfrm>
              <a:off x="10977440" y="3737867"/>
              <a:ext cx="14526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Rectangle 225"/>
            <p:cNvSpPr/>
            <p:nvPr/>
          </p:nvSpPr>
          <p:spPr>
            <a:xfrm>
              <a:off x="8537996" y="3284415"/>
              <a:ext cx="216429" cy="228994"/>
            </a:xfrm>
            <a:prstGeom prst="rect">
              <a:avLst/>
            </a:prstGeom>
            <a:solidFill>
              <a:srgbClr val="FFFF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27" name="Rectangle 226"/>
            <p:cNvSpPr/>
            <p:nvPr/>
          </p:nvSpPr>
          <p:spPr>
            <a:xfrm>
              <a:off x="8991723" y="3286425"/>
              <a:ext cx="216429" cy="228994"/>
            </a:xfrm>
            <a:prstGeom prst="rect">
              <a:avLst/>
            </a:prstGeom>
            <a:solidFill>
              <a:srgbClr val="FFFF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</p:grpSp>
      <p:sp>
        <p:nvSpPr>
          <p:cNvPr id="228" name="TextBox 227"/>
          <p:cNvSpPr txBox="1"/>
          <p:nvPr/>
        </p:nvSpPr>
        <p:spPr>
          <a:xfrm>
            <a:off x="3666611" y="4342564"/>
            <a:ext cx="214802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EE1-5 residual blocks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0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EE1-5 test results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5312364"/>
              </p:ext>
            </p:extLst>
          </p:nvPr>
        </p:nvGraphicFramePr>
        <p:xfrm>
          <a:off x="186267" y="1534876"/>
          <a:ext cx="11413065" cy="22591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1400"/>
                <a:gridCol w="939800"/>
                <a:gridCol w="787400"/>
                <a:gridCol w="651933"/>
                <a:gridCol w="838200"/>
                <a:gridCol w="660400"/>
                <a:gridCol w="736600"/>
                <a:gridCol w="825473"/>
                <a:gridCol w="732195"/>
                <a:gridCol w="732195"/>
                <a:gridCol w="731313"/>
                <a:gridCol w="733078"/>
                <a:gridCol w="733078"/>
              </a:tblGrid>
              <a:tr h="392382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Test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Architec-ture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Res 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Block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Params</a:t>
                      </a:r>
                      <a:r>
                        <a:rPr lang="en-US" sz="14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, </a:t>
                      </a: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M</a:t>
                      </a: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kMAC</a:t>
                      </a:r>
                      <a:r>
                        <a:rPr lang="en-US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 /pixel</a:t>
                      </a: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Train. strategy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Training set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Random Access vs NNVC-5.0 anchor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All Intra vs NNVC-5.0 anchor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61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/>
                </a:tc>
              </a:tr>
              <a:tr h="19619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400" b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NNIntra</a:t>
                      </a:r>
                      <a:r>
                        <a:rPr lang="en-CA" sz="14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 &amp; EE1-0 (HOP)</a:t>
                      </a:r>
                      <a:endParaRPr lang="en-US" sz="1400" b="0" kern="1200" dirty="0" smtClean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HOP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HOP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1.5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477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Filter set#0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Filter set#0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</a:tr>
              <a:tr h="28113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NNIntra</a:t>
                      </a:r>
                      <a:r>
                        <a:rPr lang="en-CA" sz="1400" b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 &amp; EE1-1.5.1-subtest 1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Filter set#0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HOP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1.4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461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-3.1%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-12.4%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-13.5%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</a:tr>
              <a:tr h="28113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NNIntra</a:t>
                      </a:r>
                      <a:r>
                        <a:rPr lang="en-CA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 &amp; EE1-1.5.1-subtest 2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Filter set#0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v2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1.2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402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-4.8%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-14.9%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-14.1%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-2.8%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-12.0%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-13.0%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</a:tr>
              <a:tr h="28113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NNIntra</a:t>
                      </a:r>
                      <a:r>
                        <a:rPr lang="en-CA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 &amp; EE1-1.5.1-subtest 3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Filter set#0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v3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1.3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408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-5.0%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-14.2%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-13.8%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-2.9%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-11.8%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-13.0%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</a:tr>
              <a:tr h="28113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NNIntra</a:t>
                      </a:r>
                      <a:r>
                        <a:rPr lang="en-CA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 &amp; EE1-1.5.2-subtest 1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HOP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HOP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1.5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480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-3.6%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-12.1%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-13.7%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-2.3%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-11.4%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-12.2%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</a:tr>
              <a:tr h="28113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NNIntra</a:t>
                      </a:r>
                      <a:r>
                        <a:rPr lang="en-CA" sz="14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 &amp; EE1-1.5.2-subtest 2</a:t>
                      </a:r>
                      <a:endParaRPr lang="en-US" sz="14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DengXian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HOP+Split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HOP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0.9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316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effectLst/>
                        </a:rPr>
                        <a:t>-2.0%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-10.6%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-11.5%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51252" y="5856127"/>
            <a:ext cx="6041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Training strategy, training set </a:t>
            </a:r>
            <a:r>
              <a:rPr lang="en-US" u="sng" dirty="0" smtClean="0"/>
              <a:t>different</a:t>
            </a:r>
            <a:r>
              <a:rPr lang="en-US" dirty="0" smtClean="0"/>
              <a:t> from unified procedure.</a:t>
            </a:r>
          </a:p>
          <a:p>
            <a:pPr algn="ctr"/>
            <a:r>
              <a:rPr lang="en-US" dirty="0" smtClean="0"/>
              <a:t>Not easy to compare results with EE1-0 and other tests in 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7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74" y="364963"/>
            <a:ext cx="4442935" cy="1325563"/>
          </a:xfrm>
        </p:spPr>
        <p:txBody>
          <a:bodyPr/>
          <a:lstStyle/>
          <a:p>
            <a:r>
              <a:rPr lang="en-US" dirty="0"/>
              <a:t>EE1.4.1: LOP split architecture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85691" y="3896432"/>
            <a:ext cx="6606309" cy="27539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600" y="119157"/>
            <a:ext cx="7103400" cy="32037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66718" y="5541723"/>
            <a:ext cx="17303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LOP in NNVC-5.0</a:t>
            </a:r>
            <a:endParaRPr lang="en-US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0.21 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04347" y="2491895"/>
            <a:ext cx="1492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EE1-4.1</a:t>
            </a:r>
            <a:endParaRPr lang="en-US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</a:p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0.13 M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944830"/>
              </p:ext>
            </p:extLst>
          </p:nvPr>
        </p:nvGraphicFramePr>
        <p:xfrm>
          <a:off x="6256165" y="3360753"/>
          <a:ext cx="4768270" cy="274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78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53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41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04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1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15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6941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9363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8416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0587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2487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Model/</a:t>
                      </a:r>
                      <a:r>
                        <a:rPr lang="en-US" sz="900" dirty="0" err="1">
                          <a:effectLst/>
                        </a:rPr>
                        <a:t>Exp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Ky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Kc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My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Mc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Nc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kmac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split luma chroma (16L, 16C)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48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16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9.9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67132"/>
              </p:ext>
            </p:extLst>
          </p:nvPr>
        </p:nvGraphicFramePr>
        <p:xfrm>
          <a:off x="86653" y="3343563"/>
          <a:ext cx="4588296" cy="1062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8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01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44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33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361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8674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2882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57627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>
                        <a:spcAft>
                          <a:spcPts val="600"/>
                        </a:spcAft>
                      </a:pPr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</a:t>
                      </a: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9123"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NNIntra</a:t>
                      </a:r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&amp;  </a:t>
                      </a:r>
                      <a:r>
                        <a:rPr lang="en-US" sz="11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EE1-4.1</a:t>
                      </a:r>
                      <a:endParaRPr lang="en-US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-6.2%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NNIntra</a:t>
                      </a:r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&amp; LOP NNVC-5.0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-6.6%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-8.9%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NNIntra</a:t>
                      </a:r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-3.6%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-3.2%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-3.3%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LOP NNVC5.0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-5.2%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-6.6%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-5.7%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-5.7%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760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2840</Words>
  <Application>Microsoft Office PowerPoint</Application>
  <PresentationFormat>Widescreen</PresentationFormat>
  <Paragraphs>928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SimSun</vt:lpstr>
      <vt:lpstr>Arial</vt:lpstr>
      <vt:lpstr>Calibri</vt:lpstr>
      <vt:lpstr>Calibri Light</vt:lpstr>
      <vt:lpstr>Cambria Math</vt:lpstr>
      <vt:lpstr>DengXian</vt:lpstr>
      <vt:lpstr>Symbol</vt:lpstr>
      <vt:lpstr>Times New Roman</vt:lpstr>
      <vt:lpstr>Wingdings</vt:lpstr>
      <vt:lpstr>Office Theme</vt:lpstr>
      <vt:lpstr>EE1: Summary report of exploration experiment on neural network-based video coding</vt:lpstr>
      <vt:lpstr>EE1 tests: plan and submitted documents</vt:lpstr>
      <vt:lpstr>NNVC 5.0 SW complexity / performance</vt:lpstr>
      <vt:lpstr>EE1-0 High Operation Point NN-filter</vt:lpstr>
      <vt:lpstr>PowerPoint Presentation</vt:lpstr>
      <vt:lpstr>PowerPoint Presentation</vt:lpstr>
      <vt:lpstr>PowerPoint Presentation</vt:lpstr>
      <vt:lpstr>EE1-5 test results</vt:lpstr>
      <vt:lpstr>EE1.4.1: LOP split architecture </vt:lpstr>
      <vt:lpstr>PowerPoint Presentation</vt:lpstr>
      <vt:lpstr>PowerPoint Presentation</vt:lpstr>
      <vt:lpstr>EE1-5: NN-based inter prediction with lower complexity</vt:lpstr>
      <vt:lpstr>EE1-6.1: neural network-based intra prediction with reduced complexity </vt:lpstr>
      <vt:lpstr>Recommendations: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81</cp:revision>
  <dcterms:created xsi:type="dcterms:W3CDTF">2023-04-21T07:22:16Z</dcterms:created>
  <dcterms:modified xsi:type="dcterms:W3CDTF">2023-07-11T05:46:34Z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1689052976</vt:lpwstr>
  </property>
</Properties>
</file>