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8" r:id="rId3"/>
    <p:sldId id="272" r:id="rId4"/>
    <p:sldId id="271" r:id="rId5"/>
    <p:sldId id="273" r:id="rId6"/>
    <p:sldId id="274" r:id="rId7"/>
    <p:sldId id="276" r:id="rId8"/>
    <p:sldId id="27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12" autoAdjust="0"/>
    <p:restoredTop sz="84345" autoAdjust="0"/>
  </p:normalViewPr>
  <p:slideViewPr>
    <p:cSldViewPr snapToGrid="0">
      <p:cViewPr varScale="1">
        <p:scale>
          <a:sx n="138" d="100"/>
          <a:sy n="138" d="100"/>
        </p:scale>
        <p:origin x="2084" y="10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9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F1582-0358-4010-9FC7-8565DF1DEF7D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7E5A7-A7B4-4169-92CA-DB321E9EB6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27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696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563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920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976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1459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1897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7631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137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CC800-0D2D-471A-A7C9-942D2BF3BD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5748E9-D83A-4176-ABAF-945384BE1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AAB789-9D18-40E2-AFE9-61D822FA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71C60C-B825-434A-94C2-9D351D520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EC4179-5520-424F-8CE3-866573A99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8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E599F-72CE-425C-A0D2-93CE1A54D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39E73-1710-44DD-8B8D-5AEBEA225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FBECDF-EEC0-42B4-9FCD-6667BABF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6C942-E1C5-4916-87DF-E7F48DCB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6FA814-5355-42C2-A220-4F2EFB9F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7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81F08A-A631-49FA-8A57-A5C91E7DC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9B5EE0-3ED7-46FA-9841-425AE1EF8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7502BF-510F-4F88-9497-D8BA732C8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7BE86-58E0-4EF4-8B37-73071C11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36F9E7-21BB-45AB-887A-BA00D6E1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86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F47F-7531-426B-AD1E-B923B0BE6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5CA16-F567-458A-8002-E828C489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E2CDB8-7B33-4140-97F0-D39195C2F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4C8507-A176-4C61-9010-B9DE93110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25F6B-49D9-4B72-8284-9D7417B1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6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23461-4119-44A1-9086-2C25E6116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C81BF-7510-4767-A8C9-EF4C00CA0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642366-5134-4012-BEE1-A9C26AF05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7B8537-C729-429C-AE74-2A99B489F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D768B-AD57-4C1D-A281-EA92FF30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6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4871CA-FB5A-463D-9C25-FD4DBD599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B73E7C-1249-4B9D-BE10-AF8A0843F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24A104-2488-498B-A327-611AF6FA7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ECE7FE-045D-48F2-AC7B-7AA6446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7C539E-CE2E-46A1-B591-478B8C82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467333-88A6-4967-8603-4E508106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3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EBC47-926A-4A00-BEAE-275D26E0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19079-2F4F-45DC-ABCD-2607567D4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EE1B28-D18F-427B-9A73-3A435724B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79D4C7-F7CC-49CC-BF61-00EC6E4749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C857F7-F405-4B6B-8CA2-52BC311601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138D706-86C2-4E59-920C-17CD073E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99100-87E8-4750-BFAD-FE4CB4E1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69AD54-5588-4555-8530-25C8BA38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6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0A694-91CD-4C46-8605-A9B5CE62F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404141-FC05-4706-A9FE-351201256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699C27-C18C-4DDE-841B-3CDF235D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7C06FC-6E3D-45E6-A4C9-F4650CB4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07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112D74-A6E9-4C75-9CDA-6EEB2D0D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6DCB6-AA77-47DA-8F12-43F0B3EEE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DAEB16-7376-4C9F-A05F-878918F54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461E9-C746-4AE6-A07F-709B82E5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4681BF-2E0F-4C35-A63F-63D950D3A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299B1D-9F51-46B6-A5EE-536CD9E89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684642-E308-4B2C-9C75-8874C100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D69AC-FA5E-4B6D-A978-4772D9A1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1FC43F-62B3-4A24-A62E-E697AC3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1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DF3B5-AC1B-4AE2-A060-B960A629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2185B3-2603-4841-AC05-46640190C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11FBB3-9A0E-4C7F-8A8C-DBE23FABE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23C204-D211-415C-AB18-2373CED41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32A80F-3019-469F-A4CD-B36983E1B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E041DC-553D-44CC-A0A4-E1B38A5B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2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FC2068-0A92-4091-A340-F9FDBEBB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B0DFC5-CF2C-431C-906C-05FB48803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9D1C69-F1FE-471B-81F1-725598453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39ED-4DDF-435B-97CC-ADE7E6D702C1}" type="datetimeFigureOut">
              <a:rPr lang="zh-CN" altLang="en-US" smtClean="0"/>
              <a:t>2023/4/23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C7DDED-B498-4228-A7F9-897A31215A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9DF4D4-3E87-4DDE-A795-61C6E7023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6CC871C-4EA4-4D74-AB6A-7989DF8FD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6283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95F71F7-F86C-4E0F-8A9B-84D00D7C6AAA}"/>
              </a:ext>
            </a:extLst>
          </p:cNvPr>
          <p:cNvSpPr txBox="1"/>
          <p:nvPr/>
        </p:nvSpPr>
        <p:spPr>
          <a:xfrm>
            <a:off x="949212" y="2159998"/>
            <a:ext cx="102935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AHG11: Unified NNLF solution for high operation point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ADE583-6195-BF6F-D3F4-AE9D55A6D286}"/>
              </a:ext>
            </a:extLst>
          </p:cNvPr>
          <p:cNvSpPr txBox="1"/>
          <p:nvPr/>
        </p:nvSpPr>
        <p:spPr>
          <a:xfrm>
            <a:off x="1381354" y="4011777"/>
            <a:ext cx="942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Renjie Chang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Liqiang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Wang,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Xiaozhong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Xu, Shan Liu (Tencent)</a:t>
            </a:r>
          </a:p>
        </p:txBody>
      </p:sp>
    </p:spTree>
    <p:extLst>
      <p:ext uri="{BB962C8B-B14F-4D97-AF65-F5344CB8AC3E}">
        <p14:creationId xmlns:p14="http://schemas.microsoft.com/office/powerpoint/2010/main" val="2094925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70710"/>
            <a:ext cx="8157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NNLF Training Aspects Comparison</a:t>
            </a: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F88F8146-3354-0794-0B50-B080326F584F}"/>
              </a:ext>
            </a:extLst>
          </p:cNvPr>
          <p:cNvSpPr txBox="1"/>
          <p:nvPr/>
        </p:nvSpPr>
        <p:spPr>
          <a:xfrm>
            <a:off x="244764" y="977338"/>
            <a:ext cx="627431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EE1-1.3 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Pred, BS, </a:t>
            </a:r>
            <a:r>
              <a:rPr lang="en-US" altLang="zh-CN" sz="16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baseQP</a:t>
            </a:r>
            <a:endParaRPr lang="en-US" altLang="zh-CN" sz="1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Long/wide Activation, Conv Decomp.</a:t>
            </a: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EE1-1.6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Pred, BS, </a:t>
            </a:r>
            <a:r>
              <a:rPr lang="en-US" altLang="zh-CN" sz="16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baseQP</a:t>
            </a: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16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sliceType</a:t>
            </a:r>
            <a:endParaRPr lang="en-US" altLang="zh-CN" sz="1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Long/wide Activation, large receptive field</a:t>
            </a:r>
          </a:p>
          <a:p>
            <a:pPr marL="285750" lvl="1" indent="-285750"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EE1-1.7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Pred, </a:t>
            </a:r>
            <a:r>
              <a:rPr lang="en-US" altLang="zh-CN" sz="16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baseQP</a:t>
            </a: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16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sliceQP</a:t>
            </a: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, </a:t>
            </a:r>
            <a:r>
              <a:rPr lang="en-US" altLang="zh-CN" sz="1600" dirty="0" err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sliceType</a:t>
            </a:r>
            <a:endParaRPr lang="en-US" altLang="zh-CN" sz="1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Long/wide Activation, large receptive field, transformer</a:t>
            </a:r>
          </a:p>
        </p:txBody>
      </p:sp>
      <p:pic>
        <p:nvPicPr>
          <p:cNvPr id="2" name="图片 25">
            <a:extLst>
              <a:ext uri="{FF2B5EF4-FFF2-40B4-BE49-F238E27FC236}">
                <a16:creationId xmlns:a16="http://schemas.microsoft.com/office/drawing/2014/main" id="{A3A3969D-4C10-FE3C-9C1A-AA1F7D9A8B12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911820" y="676807"/>
            <a:ext cx="5035416" cy="2847833"/>
          </a:xfrm>
          <a:prstGeom prst="rect">
            <a:avLst/>
          </a:prstGeom>
        </p:spPr>
      </p:pic>
      <p:pic>
        <p:nvPicPr>
          <p:cNvPr id="3" name="图片 52">
            <a:extLst>
              <a:ext uri="{FF2B5EF4-FFF2-40B4-BE49-F238E27FC236}">
                <a16:creationId xmlns:a16="http://schemas.microsoft.com/office/drawing/2014/main" id="{D992186B-B2B2-12F0-14A1-EA6E9F6DB386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7549004" y="3621356"/>
            <a:ext cx="3720153" cy="3011426"/>
          </a:xfrm>
          <a:prstGeom prst="rect">
            <a:avLst/>
          </a:prstGeom>
        </p:spPr>
      </p:pic>
      <p:pic>
        <p:nvPicPr>
          <p:cNvPr id="4" name="Content Placeholder 4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3DF24112-5B76-2758-E0D5-8996C8AA01A1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843" y="3584244"/>
            <a:ext cx="5181600" cy="3048538"/>
          </a:xfrm>
          <a:prstGeom prst="rect">
            <a:avLst/>
          </a:prstGeom>
          <a:noFill/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3C169CAE-07EF-92FA-032A-BB2B7638F663}"/>
              </a:ext>
            </a:extLst>
          </p:cNvPr>
          <p:cNvSpPr txBox="1"/>
          <p:nvPr/>
        </p:nvSpPr>
        <p:spPr>
          <a:xfrm>
            <a:off x="922843" y="6333334"/>
            <a:ext cx="9561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EE1-1.3</a:t>
            </a:r>
            <a:endParaRPr lang="en-US" altLang="zh-CN" sz="1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FB672CA-394D-E153-B382-975B61A96766}"/>
              </a:ext>
            </a:extLst>
          </p:cNvPr>
          <p:cNvSpPr txBox="1"/>
          <p:nvPr/>
        </p:nvSpPr>
        <p:spPr>
          <a:xfrm>
            <a:off x="5955650" y="1931446"/>
            <a:ext cx="9561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EE1-1.7</a:t>
            </a:r>
            <a:endParaRPr lang="en-US" altLang="zh-CN" sz="1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331636-8F17-56F7-7223-44F63B54FE34}"/>
              </a:ext>
            </a:extLst>
          </p:cNvPr>
          <p:cNvSpPr txBox="1"/>
          <p:nvPr/>
        </p:nvSpPr>
        <p:spPr>
          <a:xfrm>
            <a:off x="7390095" y="3930737"/>
            <a:ext cx="9561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EE1-1.6</a:t>
            </a:r>
            <a:endParaRPr lang="en-US" altLang="zh-CN" sz="1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670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70710"/>
            <a:ext cx="8157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NNLF Inference Aspects Comparison</a:t>
            </a: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F88F8146-3354-0794-0B50-B080326F584F}"/>
              </a:ext>
            </a:extLst>
          </p:cNvPr>
          <p:cNvSpPr txBox="1"/>
          <p:nvPr/>
        </p:nvSpPr>
        <p:spPr>
          <a:xfrm>
            <a:off x="222018" y="1036222"/>
            <a:ext cx="81576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Filter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#0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Higher subjective performance and similar objective performance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Lower Encoding time</a:t>
            </a:r>
          </a:p>
          <a:p>
            <a:pPr lvl="1"/>
            <a:endParaRPr lang="en-US" altLang="zh-CN" sz="16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Filter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set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#1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Higher performance for chroma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Lower decoding time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3A1838-A1EC-27D2-43E0-6F18F7C5C690}"/>
              </a:ext>
            </a:extLst>
          </p:cNvPr>
          <p:cNvSpPr txBox="1"/>
          <p:nvPr/>
        </p:nvSpPr>
        <p:spPr>
          <a:xfrm>
            <a:off x="4166679" y="3504718"/>
            <a:ext cx="37009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Table 1 Performance Comparison in NNVC-4.0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88A48CF-666B-B027-881A-0082515F76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0894" y="3992249"/>
            <a:ext cx="6908799" cy="8001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5A0290F-0BC6-5157-3624-C179CE749A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0894" y="5080663"/>
            <a:ext cx="69088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499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D735407-0A1A-FD15-20DD-3AF5DDC86A73}"/>
              </a:ext>
            </a:extLst>
          </p:cNvPr>
          <p:cNvSpPr txBox="1"/>
          <p:nvPr/>
        </p:nvSpPr>
        <p:spPr>
          <a:xfrm>
            <a:off x="836187" y="270710"/>
            <a:ext cx="8157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Conclusion and Suggestion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4EDE22-0BAC-8899-A907-6898767BC0BF}"/>
              </a:ext>
            </a:extLst>
          </p:cNvPr>
          <p:cNvSpPr txBox="1"/>
          <p:nvPr/>
        </p:nvSpPr>
        <p:spPr>
          <a:xfrm>
            <a:off x="749602" y="1164401"/>
            <a:ext cx="1069279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 the current EE proposal, different schemes (including models and interfaces) have their own advantages.</a:t>
            </a:r>
          </a:p>
          <a:p>
            <a:endParaRPr lang="en-US" altLang="zh-CN" dirty="0"/>
          </a:p>
          <a:p>
            <a:endParaRPr lang="en-US" altLang="zh-CN" dirty="0"/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Suggestion</a:t>
            </a: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Combine the advantages of existing EE1 networks to form a unified network structure.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Determine a unified interface can infer both the high complexity and low complexity networks.</a:t>
            </a: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905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D735407-0A1A-FD15-20DD-3AF5DDC86A73}"/>
              </a:ext>
            </a:extLst>
          </p:cNvPr>
          <p:cNvSpPr txBox="1"/>
          <p:nvPr/>
        </p:nvSpPr>
        <p:spPr>
          <a:xfrm>
            <a:off x="836187" y="270710"/>
            <a:ext cx="8157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Unified Network Implementation with SADL, int16  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BA7D7B9-9A09-0484-75B2-EE10BAD2D5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5976" y="1361053"/>
            <a:ext cx="7500048" cy="4707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540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D735407-0A1A-FD15-20DD-3AF5DDC86A73}"/>
              </a:ext>
            </a:extLst>
          </p:cNvPr>
          <p:cNvSpPr txBox="1"/>
          <p:nvPr/>
        </p:nvSpPr>
        <p:spPr>
          <a:xfrm>
            <a:off x="836187" y="270710"/>
            <a:ext cx="8157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Unified Network Implementation with Transformer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265A5C9-AEEE-4044-BD27-152666BBB6D3}"/>
              </a:ext>
            </a:extLst>
          </p:cNvPr>
          <p:cNvSpPr txBox="1"/>
          <p:nvPr/>
        </p:nvSpPr>
        <p:spPr>
          <a:xfrm>
            <a:off x="749602" y="988910"/>
            <a:ext cx="106927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The advanced network structure is beneficial to the exploration of NNVC, and transformer shows very promising performance. </a:t>
            </a:r>
            <a:endParaRPr lang="en-US" altLang="zh-CN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E01C913-AB5A-AF25-E66F-3BD2B0F58E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9735" y="1750696"/>
            <a:ext cx="7393837" cy="470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4568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D735407-0A1A-FD15-20DD-3AF5DDC86A73}"/>
              </a:ext>
            </a:extLst>
          </p:cNvPr>
          <p:cNvSpPr txBox="1"/>
          <p:nvPr/>
        </p:nvSpPr>
        <p:spPr>
          <a:xfrm>
            <a:off x="836187" y="270710"/>
            <a:ext cx="8157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Unified Interface Implementation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4308830E-53AC-5477-F03A-681D898ED7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369590"/>
              </p:ext>
            </p:extLst>
          </p:nvPr>
        </p:nvGraphicFramePr>
        <p:xfrm>
          <a:off x="838200" y="1842448"/>
          <a:ext cx="10515600" cy="3748586"/>
        </p:xfrm>
        <a:graphic>
          <a:graphicData uri="http://schemas.openxmlformats.org/drawingml/2006/table">
            <a:tbl>
              <a:tblPr/>
              <a:tblGrid>
                <a:gridCol w="584200">
                  <a:extLst>
                    <a:ext uri="{9D8B030D-6E8A-4147-A177-3AD203B41FA5}">
                      <a16:colId xmlns:a16="http://schemas.microsoft.com/office/drawing/2014/main" val="1202477289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959299675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878271668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864989932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3525115167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73687145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1789282871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3176818417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173556897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497057962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112637487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3391078068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1503076290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817548358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2687925563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344011752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820803742"/>
                    </a:ext>
                  </a:extLst>
                </a:gridCol>
                <a:gridCol w="584200">
                  <a:extLst>
                    <a:ext uri="{9D8B030D-6E8A-4147-A177-3AD203B41FA5}">
                      <a16:colId xmlns:a16="http://schemas.microsoft.com/office/drawing/2014/main" val="554434619"/>
                    </a:ext>
                  </a:extLst>
                </a:gridCol>
              </a:tblGrid>
              <a:tr h="74755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Pre-processing and post-processing of luma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Pre-processing and post-processing of chroma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Enable DBF/SAO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Blending with the DBF/SAO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Combination with SAO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Slice-level/Block-level blending with adaptive scale factor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Slice-level/Block-level blending with fixed scale factor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Separate adaptive scale factor for U and V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Base QP adjustment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Encoder-only Optimization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Temporal filter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Adaptive inference granularity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Model selection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configurable inference size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configurable block extension size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configuration QP params number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Block-level QP adaptation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2799942"/>
                  </a:ext>
                </a:extLst>
              </a:tr>
              <a:tr h="22687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Filter set#0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both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SAO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(-5, +5)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1541719"/>
                  </a:ext>
                </a:extLst>
              </a:tr>
              <a:tr h="22687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Filter set#1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DBF only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DBF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(-5, -10, +5)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313246"/>
                  </a:ext>
                </a:extLst>
              </a:tr>
              <a:tr h="38673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EE1-1.1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both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DBF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Slice-level only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×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0057705"/>
                  </a:ext>
                </a:extLst>
              </a:tr>
              <a:tr h="38673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EE1-1.3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4547650"/>
                  </a:ext>
                </a:extLst>
              </a:tr>
              <a:tr h="38673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EE1-1.4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0144750"/>
                  </a:ext>
                </a:extLst>
              </a:tr>
              <a:tr h="38673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EE1-1.5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9388571"/>
                  </a:ext>
                </a:extLst>
              </a:tr>
              <a:tr h="38673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EE1-1.6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940227"/>
                  </a:ext>
                </a:extLst>
              </a:tr>
              <a:tr h="386736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EE1-1.7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　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5370062"/>
                  </a:ext>
                </a:extLst>
              </a:tr>
              <a:tr h="226872"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Unified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both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SAO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(-5, -10, +5)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  <a:endParaRPr lang="zh-CN" altLang="en-US" sz="9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√</a:t>
                      </a:r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370" marR="3370" marT="337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03872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3485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AD735407-0A1A-FD15-20DD-3AF5DDC86A73}"/>
              </a:ext>
            </a:extLst>
          </p:cNvPr>
          <p:cNvSpPr txBox="1"/>
          <p:nvPr/>
        </p:nvSpPr>
        <p:spPr>
          <a:xfrm>
            <a:off x="836187" y="270710"/>
            <a:ext cx="8157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Overall Suggestion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BA8E18-C6B2-0DC1-14D0-B019112E2370}"/>
              </a:ext>
            </a:extLst>
          </p:cNvPr>
          <p:cNvSpPr txBox="1"/>
          <p:nvPr/>
        </p:nvSpPr>
        <p:spPr>
          <a:xfrm>
            <a:off x="749602" y="1164401"/>
            <a:ext cx="1069279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US" altLang="zh-CN" sz="1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Interface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It is recommended that the development organizations of existing interfaces jointly develop the unified interface.</a:t>
            </a:r>
            <a:endParaRPr lang="en-US" altLang="zh-CN" dirty="0"/>
          </a:p>
          <a:p>
            <a:endParaRPr lang="en-US" altLang="zh-CN" dirty="0"/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tabLst/>
              <a:defRPr/>
            </a:pPr>
            <a:r>
              <a:rPr lang="en-US" altLang="zh-CN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Network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It is recommended that the development organizations of existing high-complexity solutions jointly develop the unified network.</a:t>
            </a:r>
          </a:p>
        </p:txBody>
      </p:sp>
    </p:spTree>
    <p:extLst>
      <p:ext uri="{BB962C8B-B14F-4D97-AF65-F5344CB8AC3E}">
        <p14:creationId xmlns:p14="http://schemas.microsoft.com/office/powerpoint/2010/main" val="101239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5205</TotalTime>
  <Words>518</Words>
  <Application>Microsoft Office PowerPoint</Application>
  <PresentationFormat>宽屏</PresentationFormat>
  <Paragraphs>237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等线</vt:lpstr>
      <vt:lpstr>等线 Light</vt:lpstr>
      <vt:lpstr>腾讯体 W7</vt:lpstr>
      <vt:lpstr>微软雅黑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T172725</dc:creator>
  <cp:lastModifiedBy>renjiechang(常仁杰)</cp:lastModifiedBy>
  <cp:revision>251</cp:revision>
  <dcterms:created xsi:type="dcterms:W3CDTF">2022-04-17T07:36:17Z</dcterms:created>
  <dcterms:modified xsi:type="dcterms:W3CDTF">2023-04-23T14:12:01Z</dcterms:modified>
</cp:coreProperties>
</file>