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72" r:id="rId2"/>
    <p:sldId id="1673" r:id="rId3"/>
    <p:sldId id="1692" r:id="rId4"/>
    <p:sldId id="1693" r:id="rId5"/>
    <p:sldId id="1690" r:id="rId6"/>
    <p:sldId id="1685" r:id="rId7"/>
    <p:sldId id="1686" r:id="rId8"/>
    <p:sldId id="290" r:id="rId9"/>
  </p:sldIdLst>
  <p:sldSz cx="9144000" cy="6858000" type="screen4x3"/>
  <p:notesSz cx="7104063" cy="10234613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284673"/>
    <a:srgbClr val="000000"/>
    <a:srgbClr val="C87819"/>
    <a:srgbClr val="7F7F7F"/>
    <a:srgbClr val="DAD8D4"/>
    <a:srgbClr val="BFBFBF"/>
    <a:srgbClr val="FFFFFF"/>
    <a:srgbClr val="002060"/>
    <a:srgbClr val="DAD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34" autoAdjust="0"/>
    <p:restoredTop sz="89290" autoAdjust="0"/>
  </p:normalViewPr>
  <p:slideViewPr>
    <p:cSldViewPr>
      <p:cViewPr varScale="1">
        <p:scale>
          <a:sx n="76" d="100"/>
          <a:sy n="76" d="100"/>
        </p:scale>
        <p:origin x="8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44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9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B82CBD16-193A-44C0-8022-709D2C136119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417BBED4-17BB-4F6C-BAEE-E56681EBA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50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7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6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3" y="4581128"/>
            <a:ext cx="3524407" cy="13999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8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29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 latinLnBrk="0" hangingPunct="0">
              <a:defRPr sz="32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589239"/>
          </a:xfrm>
        </p:spPr>
        <p:txBody>
          <a:bodyPr>
            <a:normAutofit/>
          </a:bodyPr>
          <a:lstStyle>
            <a:lvl1pPr latinLnBrk="0" hangingPunct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 hangingPunct="0">
              <a:defRPr sz="1800" b="1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 hangingPunct="0">
              <a:defRPr sz="1600" b="1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 hangingPunct="0">
              <a:defRPr sz="1400" b="1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 hangingPunct="0">
              <a:defRPr sz="1400" b="1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2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6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May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John Son (WILUS Inc.)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CD6E-25A2-4D24-B8CF-F9EFEBE4303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1" r:id="rId5"/>
    <p:sldLayoutId id="2147483725" r:id="rId6"/>
    <p:sldLayoutId id="2147483724" r:id="rId7"/>
    <p:sldLayoutId id="2147483727" r:id="rId8"/>
    <p:sldLayoutId id="2147483728" r:id="rId9"/>
  </p:sldLayoutIdLst>
  <p:hf sldNum="0"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6012" y="2116018"/>
            <a:ext cx="6364460" cy="1015659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  <a:cs typeface="Century Gothic"/>
              </a:rPr>
              <a:t>JVET-AD0315</a:t>
            </a:r>
          </a:p>
          <a:p>
            <a:r>
              <a:rPr lang="en-US" altLang="ko-KR" sz="2800" b="1" dirty="0">
                <a:solidFill>
                  <a:srgbClr val="DAD8D4"/>
                </a:solidFill>
                <a:latin typeface="Century Gothic"/>
                <a:cs typeface="Century Gothic"/>
              </a:rPr>
              <a:t>Non-EE2: Directional DC modes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05064"/>
            <a:ext cx="6480720" cy="163121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K. Kim (Kyle), D. Kim, J. Son, J. Kwak </a:t>
            </a:r>
          </a:p>
          <a:p>
            <a:endParaRPr lang="en-US" altLang="ko-KR" sz="2000" b="1" dirty="0">
              <a:solidFill>
                <a:srgbClr val="DAD8D4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DAD8D4"/>
                </a:solidFill>
                <a:latin typeface="Century Gothic"/>
                <a:cs typeface="Century Gothic"/>
              </a:rPr>
              <a:t>April, 2023</a:t>
            </a:r>
          </a:p>
          <a:p>
            <a:endParaRPr lang="en-US" altLang="ko-KR" sz="2000" b="1" dirty="0">
              <a:solidFill>
                <a:srgbClr val="C87819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WILUS Inc.</a:t>
            </a:r>
            <a:endParaRPr lang="en-US" altLang="ko-KR" sz="2400" b="1" dirty="0">
              <a:solidFill>
                <a:srgbClr val="C87819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41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 mode in ECM-8.0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ko-Kore-KR" sz="2000" b="1" dirty="0"/>
              <a:t>Prediction of DC mode is same as VVC.</a:t>
            </a:r>
          </a:p>
          <a:p>
            <a:pPr lvl="1"/>
            <a:r>
              <a:rPr kumimoji="1" lang="en-US" altLang="ko-Kore-KR" sz="1400" b="1" dirty="0"/>
              <a:t>For square blocks, the DC intra prediction mode uses the mean sample value of the reference samples to the left and above the block for prediction generation.</a:t>
            </a:r>
          </a:p>
          <a:p>
            <a:pPr lvl="1"/>
            <a:r>
              <a:rPr kumimoji="1" lang="en-US" altLang="ko-Kore-KR" sz="1400" b="1" dirty="0"/>
              <a:t>For Non-square blocks, the DC intra prediction mode uses the reference samples only along the longer side of a rectangular block to calculate the mean value.</a:t>
            </a:r>
            <a:endParaRPr lang="en-US" sz="14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2239D69-7250-2E24-596B-BBF0E123E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020954"/>
            <a:ext cx="8394978" cy="300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FC45-B681-F845-B54B-CCDC874D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DADD-03AB-5E42-AF8D-E356ECA71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59"/>
          </a:xfrm>
        </p:spPr>
        <p:txBody>
          <a:bodyPr>
            <a:normAutofit/>
          </a:bodyPr>
          <a:lstStyle/>
          <a:p>
            <a:r>
              <a:rPr lang="en-US" sz="1400" dirty="0"/>
              <a:t>This contribution proposes two additional DC modes, similar to the directional planar mode in ECM-8.0.</a:t>
            </a:r>
          </a:p>
          <a:p>
            <a:pPr lvl="1"/>
            <a:r>
              <a:rPr lang="en-US" sz="1200" dirty="0">
                <a:solidFill>
                  <a:srgbClr val="0432FF"/>
                </a:solidFill>
              </a:rPr>
              <a:t>Explicitly signaling </a:t>
            </a:r>
            <a:r>
              <a:rPr lang="en-US" sz="1200" dirty="0"/>
              <a:t>method of which sample is used for prediction generation.</a:t>
            </a:r>
          </a:p>
          <a:p>
            <a:pPr lvl="1"/>
            <a:r>
              <a:rPr lang="en-US" sz="1200" dirty="0"/>
              <a:t>If the directional mode of the current block is Above DC mode, the mean sample value of the above neighboring samples of the current block is used for prediction generation.</a:t>
            </a:r>
          </a:p>
          <a:p>
            <a:pPr lvl="2"/>
            <a:r>
              <a:rPr lang="en-US" sz="1000" dirty="0"/>
              <a:t>The Left DC mode works the same way.</a:t>
            </a:r>
          </a:p>
          <a:p>
            <a:pPr lvl="1"/>
            <a:r>
              <a:rPr lang="en-US" sz="1200" dirty="0"/>
              <a:t>If the current block is not applied the two additional DC mode, </a:t>
            </a:r>
            <a:br>
              <a:rPr lang="en-US" sz="1200" dirty="0"/>
            </a:br>
            <a:r>
              <a:rPr lang="en-US" sz="1200" dirty="0"/>
              <a:t>the existing DC mode is used for prediction generation.</a:t>
            </a:r>
          </a:p>
          <a:p>
            <a:pPr lvl="2"/>
            <a:r>
              <a:rPr lang="en-US" sz="1000" dirty="0"/>
              <a:t>The existing DC mode has not been changed. </a:t>
            </a:r>
          </a:p>
          <a:p>
            <a:endParaRPr lang="en-US" sz="1400" dirty="0"/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908FED4B-B685-E5F7-DFB8-FDFA04F6D2E5}"/>
              </a:ext>
            </a:extLst>
          </p:cNvPr>
          <p:cNvGrpSpPr/>
          <p:nvPr/>
        </p:nvGrpSpPr>
        <p:grpSpPr>
          <a:xfrm>
            <a:off x="1504851" y="2852936"/>
            <a:ext cx="6134298" cy="3909372"/>
            <a:chOff x="971600" y="1799815"/>
            <a:chExt cx="7069550" cy="475252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765CECB-3380-3BF6-7163-EAB06349BA54}"/>
                </a:ext>
              </a:extLst>
            </p:cNvPr>
            <p:cNvSpPr/>
            <p:nvPr/>
          </p:nvSpPr>
          <p:spPr>
            <a:xfrm>
              <a:off x="5796136" y="1799815"/>
              <a:ext cx="2038444" cy="311275"/>
            </a:xfrm>
            <a:prstGeom prst="rect">
              <a:avLst/>
            </a:prstGeom>
            <a:noFill/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Directional mode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다이아몬드 7">
              <a:extLst>
                <a:ext uri="{FF2B5EF4-FFF2-40B4-BE49-F238E27FC236}">
                  <a16:creationId xmlns:a16="http://schemas.microsoft.com/office/drawing/2014/main" id="{08431B0A-A99F-A762-5339-3DF431C01CC8}"/>
                </a:ext>
              </a:extLst>
            </p:cNvPr>
            <p:cNvSpPr/>
            <p:nvPr/>
          </p:nvSpPr>
          <p:spPr>
            <a:xfrm>
              <a:off x="1261660" y="4714334"/>
              <a:ext cx="1914423" cy="791335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width == height ?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다이아몬드 8">
              <a:extLst>
                <a:ext uri="{FF2B5EF4-FFF2-40B4-BE49-F238E27FC236}">
                  <a16:creationId xmlns:a16="http://schemas.microsoft.com/office/drawing/2014/main" id="{50235969-4516-B8FF-623B-C7FF95112E6F}"/>
                </a:ext>
              </a:extLst>
            </p:cNvPr>
            <p:cNvSpPr/>
            <p:nvPr/>
          </p:nvSpPr>
          <p:spPr>
            <a:xfrm>
              <a:off x="3542161" y="4714334"/>
              <a:ext cx="1914423" cy="791335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width &gt; height ?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346D590C-19C8-881C-0120-827C89EFC40F}"/>
                </a:ext>
              </a:extLst>
            </p:cNvPr>
            <p:cNvCxnSpPr>
              <a:cxnSpLocks/>
              <a:stCxn id="8" idx="3"/>
              <a:endCxn id="9" idx="1"/>
            </p:cNvCxnSpPr>
            <p:nvPr/>
          </p:nvCxnSpPr>
          <p:spPr>
            <a:xfrm>
              <a:off x="3176083" y="5110002"/>
              <a:ext cx="366079" cy="0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화살표 연결선 10">
              <a:extLst>
                <a:ext uri="{FF2B5EF4-FFF2-40B4-BE49-F238E27FC236}">
                  <a16:creationId xmlns:a16="http://schemas.microsoft.com/office/drawing/2014/main" id="{6E7A98B4-678D-E87D-7747-4538BA9BD4C2}"/>
                </a:ext>
              </a:extLst>
            </p:cNvPr>
            <p:cNvCxnSpPr>
              <a:cxnSpLocks/>
              <a:stCxn id="8" idx="2"/>
              <a:endCxn id="12" idx="0"/>
            </p:cNvCxnSpPr>
            <p:nvPr/>
          </p:nvCxnSpPr>
          <p:spPr>
            <a:xfrm>
              <a:off x="2218872" y="5505669"/>
              <a:ext cx="0" cy="279162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414A9343-325E-12BD-C63E-922DC22F8C26}"/>
                </a:ext>
              </a:extLst>
            </p:cNvPr>
            <p:cNvSpPr/>
            <p:nvPr/>
          </p:nvSpPr>
          <p:spPr>
            <a:xfrm>
              <a:off x="1261661" y="5784831"/>
              <a:ext cx="1914421" cy="767512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DC is generated by both </a:t>
              </a:r>
              <a:r>
                <a:rPr lang="en-US" altLang="ko-KR" sz="11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above and left </a:t>
              </a:r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reference pixels.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3" name="직선 화살표 연결선 12">
              <a:extLst>
                <a:ext uri="{FF2B5EF4-FFF2-40B4-BE49-F238E27FC236}">
                  <a16:creationId xmlns:a16="http://schemas.microsoft.com/office/drawing/2014/main" id="{A0E6E7C5-A933-6EA8-FD1B-28A4A4753052}"/>
                </a:ext>
              </a:extLst>
            </p:cNvPr>
            <p:cNvCxnSpPr>
              <a:cxnSpLocks/>
              <a:stCxn id="9" idx="2"/>
              <a:endCxn id="14" idx="0"/>
            </p:cNvCxnSpPr>
            <p:nvPr/>
          </p:nvCxnSpPr>
          <p:spPr>
            <a:xfrm flipH="1">
              <a:off x="4499372" y="5505669"/>
              <a:ext cx="1" cy="279162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330205D-4C45-3EFA-F7A3-027E50490059}"/>
                </a:ext>
              </a:extLst>
            </p:cNvPr>
            <p:cNvSpPr/>
            <p:nvPr/>
          </p:nvSpPr>
          <p:spPr>
            <a:xfrm>
              <a:off x="3542161" y="5784831"/>
              <a:ext cx="1914421" cy="767512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DC is generated by </a:t>
              </a:r>
              <a:r>
                <a:rPr lang="en-US" altLang="ko-KR" sz="11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above </a:t>
              </a:r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reference pixels.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B6944834-AA1E-B6B1-8793-9A014B1943E3}"/>
                </a:ext>
              </a:extLst>
            </p:cNvPr>
            <p:cNvSpPr/>
            <p:nvPr/>
          </p:nvSpPr>
          <p:spPr>
            <a:xfrm>
              <a:off x="5819971" y="5784831"/>
              <a:ext cx="1914421" cy="767512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DC is generated by </a:t>
              </a:r>
              <a:r>
                <a:rPr lang="en-US" altLang="ko-KR" sz="11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left </a:t>
              </a:r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reference pixels.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6" name="직선 화살표 연결선 17">
              <a:extLst>
                <a:ext uri="{FF2B5EF4-FFF2-40B4-BE49-F238E27FC236}">
                  <a16:creationId xmlns:a16="http://schemas.microsoft.com/office/drawing/2014/main" id="{0F5AC486-2CCC-A5CF-F074-E60CFB95C308}"/>
                </a:ext>
              </a:extLst>
            </p:cNvPr>
            <p:cNvCxnSpPr>
              <a:cxnSpLocks/>
              <a:stCxn id="9" idx="3"/>
              <a:endCxn id="15" idx="0"/>
            </p:cNvCxnSpPr>
            <p:nvPr/>
          </p:nvCxnSpPr>
          <p:spPr>
            <a:xfrm>
              <a:off x="5456584" y="5110002"/>
              <a:ext cx="1320598" cy="674829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E2A1000-5C3D-2304-C282-22A24912C261}"/>
                </a:ext>
              </a:extLst>
            </p:cNvPr>
            <p:cNvSpPr txBox="1"/>
            <p:nvPr/>
          </p:nvSpPr>
          <p:spPr>
            <a:xfrm>
              <a:off x="3048454" y="4803230"/>
              <a:ext cx="401960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no</a:t>
              </a:r>
              <a:endParaRPr lang="ko-KR" altLang="en-US" sz="11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C972030-2D04-7F7D-BF1F-23C8B30FB367}"/>
                </a:ext>
              </a:extLst>
            </p:cNvPr>
            <p:cNvSpPr txBox="1"/>
            <p:nvPr/>
          </p:nvSpPr>
          <p:spPr>
            <a:xfrm>
              <a:off x="5329518" y="4803230"/>
              <a:ext cx="401960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no</a:t>
              </a:r>
              <a:endParaRPr lang="ko-KR" altLang="en-US" sz="11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B1DAB1-759E-4DB5-8B30-3388E2E9290F}"/>
                </a:ext>
              </a:extLst>
            </p:cNvPr>
            <p:cNvSpPr txBox="1"/>
            <p:nvPr/>
          </p:nvSpPr>
          <p:spPr>
            <a:xfrm>
              <a:off x="4524889" y="5481846"/>
              <a:ext cx="445971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yes</a:t>
              </a:r>
              <a:endParaRPr lang="ko-KR" altLang="en-US" sz="11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4176EF-A07A-2312-5BE9-AF1A67208F0C}"/>
                </a:ext>
              </a:extLst>
            </p:cNvPr>
            <p:cNvSpPr txBox="1"/>
            <p:nvPr/>
          </p:nvSpPr>
          <p:spPr>
            <a:xfrm>
              <a:off x="2283523" y="5481846"/>
              <a:ext cx="445971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yes</a:t>
              </a:r>
              <a:endParaRPr lang="ko-KR" altLang="en-US" sz="1100" dirty="0"/>
            </a:p>
          </p:txBody>
        </p: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B2901AEF-313B-EA9E-157C-88DAD5A82938}"/>
                </a:ext>
              </a:extLst>
            </p:cNvPr>
            <p:cNvCxnSpPr>
              <a:cxnSpLocks/>
              <a:stCxn id="22" idx="2"/>
              <a:endCxn id="33" idx="0"/>
            </p:cNvCxnSpPr>
            <p:nvPr/>
          </p:nvCxnSpPr>
          <p:spPr>
            <a:xfrm>
              <a:off x="6815359" y="3228329"/>
              <a:ext cx="0" cy="298282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다이아몬드 21">
              <a:extLst>
                <a:ext uri="{FF2B5EF4-FFF2-40B4-BE49-F238E27FC236}">
                  <a16:creationId xmlns:a16="http://schemas.microsoft.com/office/drawing/2014/main" id="{2F095BE9-E6EB-D413-6DA2-9E5A93C63D9B}"/>
                </a:ext>
              </a:extLst>
            </p:cNvPr>
            <p:cNvSpPr/>
            <p:nvPr/>
          </p:nvSpPr>
          <p:spPr>
            <a:xfrm>
              <a:off x="5858147" y="2641738"/>
              <a:ext cx="1914423" cy="586591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Above DC mode ?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94F3E77-DA67-9660-1A66-B895B285742A}"/>
                </a:ext>
              </a:extLst>
            </p:cNvPr>
            <p:cNvSpPr txBox="1"/>
            <p:nvPr/>
          </p:nvSpPr>
          <p:spPr>
            <a:xfrm>
              <a:off x="6880009" y="3105800"/>
              <a:ext cx="445971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yes</a:t>
              </a:r>
              <a:endParaRPr lang="ko-KR" altLang="en-US" sz="1100" dirty="0"/>
            </a:p>
          </p:txBody>
        </p:sp>
        <p:cxnSp>
          <p:nvCxnSpPr>
            <p:cNvPr id="24" name="직선 화살표 연결선 23">
              <a:extLst>
                <a:ext uri="{FF2B5EF4-FFF2-40B4-BE49-F238E27FC236}">
                  <a16:creationId xmlns:a16="http://schemas.microsoft.com/office/drawing/2014/main" id="{137B529A-8EB6-BA7C-B351-2C9BB13C774A}"/>
                </a:ext>
              </a:extLst>
            </p:cNvPr>
            <p:cNvCxnSpPr>
              <a:cxnSpLocks/>
              <a:stCxn id="6" idx="2"/>
              <a:endCxn id="22" idx="0"/>
            </p:cNvCxnSpPr>
            <p:nvPr/>
          </p:nvCxnSpPr>
          <p:spPr>
            <a:xfrm>
              <a:off x="6815358" y="2111090"/>
              <a:ext cx="1" cy="530648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17">
              <a:extLst>
                <a:ext uri="{FF2B5EF4-FFF2-40B4-BE49-F238E27FC236}">
                  <a16:creationId xmlns:a16="http://schemas.microsoft.com/office/drawing/2014/main" id="{669096E4-4BEB-076A-AF14-648C14D879A2}"/>
                </a:ext>
              </a:extLst>
            </p:cNvPr>
            <p:cNvCxnSpPr>
              <a:cxnSpLocks/>
              <a:stCxn id="27" idx="1"/>
              <a:endCxn id="8" idx="0"/>
            </p:cNvCxnSpPr>
            <p:nvPr/>
          </p:nvCxnSpPr>
          <p:spPr>
            <a:xfrm rot="10800000" flipV="1">
              <a:off x="2218873" y="2935034"/>
              <a:ext cx="1323289" cy="1779300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>
              <a:extLst>
                <a:ext uri="{FF2B5EF4-FFF2-40B4-BE49-F238E27FC236}">
                  <a16:creationId xmlns:a16="http://schemas.microsoft.com/office/drawing/2014/main" id="{5718B07A-7379-B59A-D416-EB463C9BD0E4}"/>
                </a:ext>
              </a:extLst>
            </p:cNvPr>
            <p:cNvCxnSpPr>
              <a:cxnSpLocks/>
              <a:stCxn id="27" idx="2"/>
              <a:endCxn id="31" idx="0"/>
            </p:cNvCxnSpPr>
            <p:nvPr/>
          </p:nvCxnSpPr>
          <p:spPr>
            <a:xfrm flipH="1">
              <a:off x="4499372" y="3228329"/>
              <a:ext cx="1" cy="298282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다이아몬드 26">
              <a:extLst>
                <a:ext uri="{FF2B5EF4-FFF2-40B4-BE49-F238E27FC236}">
                  <a16:creationId xmlns:a16="http://schemas.microsoft.com/office/drawing/2014/main" id="{05303C4E-DA9E-399E-2059-D80B4B86CB16}"/>
                </a:ext>
              </a:extLst>
            </p:cNvPr>
            <p:cNvSpPr/>
            <p:nvPr/>
          </p:nvSpPr>
          <p:spPr>
            <a:xfrm>
              <a:off x="3542161" y="2641738"/>
              <a:ext cx="1914423" cy="586591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Left DC mode ?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E151DBC-636B-2307-9AAA-E9DF8B333DDD}"/>
                </a:ext>
              </a:extLst>
            </p:cNvPr>
            <p:cNvSpPr txBox="1"/>
            <p:nvPr/>
          </p:nvSpPr>
          <p:spPr>
            <a:xfrm>
              <a:off x="4564023" y="3105800"/>
              <a:ext cx="445971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yes</a:t>
              </a:r>
              <a:endParaRPr lang="ko-KR" altLang="en-US" sz="11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1D969FA-33C3-32BA-A08E-D4CD7FE74774}"/>
                </a:ext>
              </a:extLst>
            </p:cNvPr>
            <p:cNvSpPr txBox="1"/>
            <p:nvPr/>
          </p:nvSpPr>
          <p:spPr>
            <a:xfrm>
              <a:off x="3059832" y="2674497"/>
              <a:ext cx="401960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no</a:t>
              </a:r>
              <a:endParaRPr lang="ko-KR" altLang="en-US" sz="1100" dirty="0"/>
            </a:p>
          </p:txBody>
        </p:sp>
        <p:cxnSp>
          <p:nvCxnSpPr>
            <p:cNvPr id="30" name="직선 화살표 연결선 29">
              <a:extLst>
                <a:ext uri="{FF2B5EF4-FFF2-40B4-BE49-F238E27FC236}">
                  <a16:creationId xmlns:a16="http://schemas.microsoft.com/office/drawing/2014/main" id="{EAC0EC0B-7BC0-5E6A-5E86-A23D7DD80516}"/>
                </a:ext>
              </a:extLst>
            </p:cNvPr>
            <p:cNvCxnSpPr>
              <a:cxnSpLocks/>
              <a:stCxn id="22" idx="1"/>
              <a:endCxn id="27" idx="3"/>
            </p:cNvCxnSpPr>
            <p:nvPr/>
          </p:nvCxnSpPr>
          <p:spPr>
            <a:xfrm flipH="1">
              <a:off x="5456584" y="2935034"/>
              <a:ext cx="401563" cy="0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E1C5B438-F1F4-D654-D027-E8DE4EE1B568}"/>
                </a:ext>
              </a:extLst>
            </p:cNvPr>
            <p:cNvSpPr/>
            <p:nvPr/>
          </p:nvSpPr>
          <p:spPr>
            <a:xfrm>
              <a:off x="3542161" y="3526611"/>
              <a:ext cx="1914421" cy="767512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DC is generated by </a:t>
              </a:r>
              <a:r>
                <a:rPr lang="en-US" altLang="ko-KR" sz="11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left </a:t>
              </a:r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reference pixels.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044DAD1-4736-DE1F-40A2-8264F0EC4D69}"/>
                </a:ext>
              </a:extLst>
            </p:cNvPr>
            <p:cNvSpPr txBox="1"/>
            <p:nvPr/>
          </p:nvSpPr>
          <p:spPr>
            <a:xfrm>
              <a:off x="5552306" y="2614502"/>
              <a:ext cx="401960" cy="299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no</a:t>
              </a:r>
              <a:endParaRPr lang="ko-KR" altLang="en-US" sz="1100" dirty="0"/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C70C805C-7A27-0BDE-2F70-81A7C998A566}"/>
                </a:ext>
              </a:extLst>
            </p:cNvPr>
            <p:cNvSpPr/>
            <p:nvPr/>
          </p:nvSpPr>
          <p:spPr>
            <a:xfrm>
              <a:off x="5858148" y="3526611"/>
              <a:ext cx="1914421" cy="767512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DC is generated by </a:t>
              </a:r>
              <a:r>
                <a:rPr lang="en-US" altLang="ko-KR" sz="11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above </a:t>
              </a:r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reference pixels.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8883CED1-7A23-D56D-7959-81B462A0D218}"/>
                </a:ext>
              </a:extLst>
            </p:cNvPr>
            <p:cNvSpPr/>
            <p:nvPr/>
          </p:nvSpPr>
          <p:spPr>
            <a:xfrm>
              <a:off x="971600" y="2284435"/>
              <a:ext cx="7069550" cy="2150737"/>
            </a:xfrm>
            <a:prstGeom prst="rect">
              <a:avLst/>
            </a:prstGeom>
            <a:ln w="12700" cmpd="sng">
              <a:solidFill>
                <a:srgbClr val="FF0000"/>
              </a:solidFill>
              <a:prstDash val="lgDash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/>
            <a:p>
              <a:r>
                <a:rPr lang="en-US" altLang="ko-KR" sz="1400" dirty="0"/>
                <a:t>Proposed method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24916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FC45-B681-F845-B54B-CCDC874D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DADD-03AB-5E42-AF8D-E356ECA71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59"/>
          </a:xfrm>
        </p:spPr>
        <p:txBody>
          <a:bodyPr>
            <a:normAutofit/>
          </a:bodyPr>
          <a:lstStyle/>
          <a:p>
            <a:r>
              <a:rPr lang="en-US" sz="1800" dirty="0"/>
              <a:t>By using two additional DC modes, it becomes possible to enable the cases.</a:t>
            </a:r>
          </a:p>
          <a:p>
            <a:endParaRPr lang="en-US" sz="1800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B663717-D735-1676-C4BF-F32304024B39}"/>
              </a:ext>
            </a:extLst>
          </p:cNvPr>
          <p:cNvGrpSpPr/>
          <p:nvPr/>
        </p:nvGrpSpPr>
        <p:grpSpPr>
          <a:xfrm>
            <a:off x="1907704" y="2517364"/>
            <a:ext cx="5133208" cy="2999868"/>
            <a:chOff x="1619672" y="1962805"/>
            <a:chExt cx="5133208" cy="2999868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9D7A4C49-3EE6-D17A-9928-2A7A10D02C1A}"/>
                </a:ext>
              </a:extLst>
            </p:cNvPr>
            <p:cNvGrpSpPr/>
            <p:nvPr/>
          </p:nvGrpSpPr>
          <p:grpSpPr>
            <a:xfrm>
              <a:off x="1784744" y="1962805"/>
              <a:ext cx="1008112" cy="1152128"/>
              <a:chOff x="1475656" y="1772816"/>
              <a:chExt cx="1008112" cy="1152128"/>
            </a:xfrm>
          </p:grpSpPr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28CE06F3-57BA-59DB-2CD4-E9433E0B737B}"/>
                  </a:ext>
                </a:extLst>
              </p:cNvPr>
              <p:cNvSpPr/>
              <p:nvPr/>
            </p:nvSpPr>
            <p:spPr>
              <a:xfrm>
                <a:off x="1475656" y="1916832"/>
                <a:ext cx="1008112" cy="1008112"/>
              </a:xfrm>
              <a:prstGeom prst="rect">
                <a:avLst/>
              </a:prstGeom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Square</a:t>
                </a:r>
              </a:p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block</a:t>
                </a:r>
                <a:endParaRPr lang="ko-KR" alt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id="{D817E773-86F7-6617-FACF-9E7FDDF397D9}"/>
                  </a:ext>
                </a:extLst>
              </p:cNvPr>
              <p:cNvSpPr/>
              <p:nvPr/>
            </p:nvSpPr>
            <p:spPr>
              <a:xfrm>
                <a:off x="1475656" y="1772816"/>
                <a:ext cx="1008112" cy="144016"/>
              </a:xfrm>
              <a:prstGeom prst="rect">
                <a:avLst/>
              </a:prstGeom>
              <a:solidFill>
                <a:srgbClr val="00B050"/>
              </a:solidFill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D6871D42-9871-DB1B-2B72-97FB37A21D79}"/>
                </a:ext>
              </a:extLst>
            </p:cNvPr>
            <p:cNvGrpSpPr/>
            <p:nvPr/>
          </p:nvGrpSpPr>
          <p:grpSpPr>
            <a:xfrm>
              <a:off x="1640728" y="3330573"/>
              <a:ext cx="1152128" cy="1008113"/>
              <a:chOff x="3419872" y="1916831"/>
              <a:chExt cx="1152128" cy="1008113"/>
            </a:xfrm>
          </p:grpSpPr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41FAF093-314E-B09D-6CF9-D5C8DB04C61D}"/>
                  </a:ext>
                </a:extLst>
              </p:cNvPr>
              <p:cNvSpPr/>
              <p:nvPr/>
            </p:nvSpPr>
            <p:spPr>
              <a:xfrm>
                <a:off x="3563888" y="1916831"/>
                <a:ext cx="1008112" cy="1008112"/>
              </a:xfrm>
              <a:prstGeom prst="rect">
                <a:avLst/>
              </a:prstGeom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Square</a:t>
                </a:r>
              </a:p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block</a:t>
                </a:r>
                <a:endParaRPr lang="ko-KR" alt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DD56E263-D84E-8A48-EA4D-2B4C3680107F}"/>
                  </a:ext>
                </a:extLst>
              </p:cNvPr>
              <p:cNvSpPr/>
              <p:nvPr/>
            </p:nvSpPr>
            <p:spPr>
              <a:xfrm rot="16200000">
                <a:off x="2987824" y="2348880"/>
                <a:ext cx="1008112" cy="144016"/>
              </a:xfrm>
              <a:prstGeom prst="rect">
                <a:avLst/>
              </a:prstGeom>
              <a:solidFill>
                <a:srgbClr val="00B050"/>
              </a:solidFill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6443D529-D4EA-3153-D581-066560D51273}"/>
                </a:ext>
              </a:extLst>
            </p:cNvPr>
            <p:cNvGrpSpPr/>
            <p:nvPr/>
          </p:nvGrpSpPr>
          <p:grpSpPr>
            <a:xfrm>
              <a:off x="1619672" y="4654896"/>
              <a:ext cx="5133208" cy="307777"/>
              <a:chOff x="560192" y="4053989"/>
              <a:chExt cx="5133208" cy="307777"/>
            </a:xfrm>
          </p:grpSpPr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E4232CEA-49C8-163B-BCF0-DCF5F7D3A4A6}"/>
                  </a:ext>
                </a:extLst>
              </p:cNvPr>
              <p:cNvSpPr/>
              <p:nvPr/>
            </p:nvSpPr>
            <p:spPr>
              <a:xfrm flipH="1">
                <a:off x="560192" y="4063861"/>
                <a:ext cx="288032" cy="288032"/>
              </a:xfrm>
              <a:prstGeom prst="rect">
                <a:avLst/>
              </a:prstGeom>
              <a:solidFill>
                <a:srgbClr val="00B050"/>
              </a:solidFill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F56D0FD-103C-9062-97DF-57A2E09095ED}"/>
                  </a:ext>
                </a:extLst>
              </p:cNvPr>
              <p:cNvSpPr txBox="1"/>
              <p:nvPr/>
            </p:nvSpPr>
            <p:spPr>
              <a:xfrm>
                <a:off x="893688" y="4053989"/>
                <a:ext cx="47997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400" dirty="0">
                    <a:latin typeface="Century Gothic" panose="020B0502020202020204" pitchFamily="34" charset="0"/>
                  </a:rPr>
                  <a:t>Reference sample used to calculate the mean value</a:t>
                </a:r>
                <a:endParaRPr lang="ko-KR" altLang="en-US" sz="1400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4F8A8CC-824D-F1BA-A603-D9FA5BDB770C}"/>
                </a:ext>
              </a:extLst>
            </p:cNvPr>
            <p:cNvGrpSpPr/>
            <p:nvPr/>
          </p:nvGrpSpPr>
          <p:grpSpPr>
            <a:xfrm>
              <a:off x="5652122" y="2205856"/>
              <a:ext cx="1008112" cy="2160016"/>
              <a:chOff x="1475656" y="1772816"/>
              <a:chExt cx="1008112" cy="2160016"/>
            </a:xfrm>
          </p:grpSpPr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83FDF368-105F-DD2F-4F16-2C73A8976547}"/>
                  </a:ext>
                </a:extLst>
              </p:cNvPr>
              <p:cNvSpPr/>
              <p:nvPr/>
            </p:nvSpPr>
            <p:spPr>
              <a:xfrm>
                <a:off x="1475656" y="1916832"/>
                <a:ext cx="1008112" cy="2016000"/>
              </a:xfrm>
              <a:prstGeom prst="rect">
                <a:avLst/>
              </a:prstGeom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Non-square</a:t>
                </a:r>
              </a:p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block</a:t>
                </a:r>
                <a:endParaRPr lang="ko-KR" alt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id="{7BD6C6A4-91F7-A8BC-6BD9-6CFF91C70881}"/>
                  </a:ext>
                </a:extLst>
              </p:cNvPr>
              <p:cNvSpPr/>
              <p:nvPr/>
            </p:nvSpPr>
            <p:spPr>
              <a:xfrm>
                <a:off x="1475656" y="1772816"/>
                <a:ext cx="1008112" cy="144016"/>
              </a:xfrm>
              <a:prstGeom prst="rect">
                <a:avLst/>
              </a:prstGeom>
              <a:solidFill>
                <a:srgbClr val="00B050"/>
              </a:solidFill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F4389A3A-8827-7018-B88C-7742C46A7B2B}"/>
                </a:ext>
              </a:extLst>
            </p:cNvPr>
            <p:cNvGrpSpPr/>
            <p:nvPr/>
          </p:nvGrpSpPr>
          <p:grpSpPr>
            <a:xfrm>
              <a:off x="3224903" y="3357760"/>
              <a:ext cx="2160015" cy="1008113"/>
              <a:chOff x="3419872" y="1916831"/>
              <a:chExt cx="2160015" cy="1008113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0930F4C9-1E85-C210-4B1C-A18A0F015A41}"/>
                  </a:ext>
                </a:extLst>
              </p:cNvPr>
              <p:cNvSpPr/>
              <p:nvPr/>
            </p:nvSpPr>
            <p:spPr>
              <a:xfrm>
                <a:off x="3563887" y="1916831"/>
                <a:ext cx="2016000" cy="1008112"/>
              </a:xfrm>
              <a:prstGeom prst="rect">
                <a:avLst/>
              </a:prstGeom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Non-square</a:t>
                </a:r>
              </a:p>
              <a:p>
                <a:pPr algn="ctr"/>
                <a:r>
                  <a:rPr lang="en-US" altLang="ko-KR" dirty="0">
                    <a:latin typeface="Century Gothic" panose="020B0502020202020204" pitchFamily="34" charset="0"/>
                  </a:rPr>
                  <a:t>block</a:t>
                </a:r>
                <a:endParaRPr lang="ko-KR" alt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2B3E4614-085F-7161-E4D9-A290418521B7}"/>
                  </a:ext>
                </a:extLst>
              </p:cNvPr>
              <p:cNvSpPr/>
              <p:nvPr/>
            </p:nvSpPr>
            <p:spPr>
              <a:xfrm rot="16200000">
                <a:off x="2987824" y="2348880"/>
                <a:ext cx="1008112" cy="144016"/>
              </a:xfrm>
              <a:prstGeom prst="rect">
                <a:avLst/>
              </a:prstGeom>
              <a:solidFill>
                <a:srgbClr val="00B050"/>
              </a:solidFill>
              <a:ln w="12700" cmpd="sng">
                <a:solidFill>
                  <a:schemeClr val="tx1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06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FC45-B681-F845-B54B-CCDC874D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DADD-03AB-5E42-AF8D-E356ECA71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59"/>
          </a:xfrm>
        </p:spPr>
        <p:txBody>
          <a:bodyPr>
            <a:normAutofit/>
          </a:bodyPr>
          <a:lstStyle/>
          <a:p>
            <a:r>
              <a:rPr lang="en-US" sz="1800" dirty="0"/>
              <a:t>Signaling for two additional DC mode</a:t>
            </a:r>
          </a:p>
          <a:p>
            <a:pPr lvl="1"/>
            <a:r>
              <a:rPr lang="en-US" sz="1600" dirty="0"/>
              <a:t>Encoder tests two additional DC modes (Above DC, Left DC) regardless of whether the current block is a square or non-square block. </a:t>
            </a:r>
          </a:p>
          <a:p>
            <a:pPr lvl="1"/>
            <a:r>
              <a:rPr lang="en-US" sz="1600" dirty="0"/>
              <a:t>In the encoder side, the best DC mode is selected in terms of RDO.</a:t>
            </a:r>
          </a:p>
          <a:p>
            <a:pPr lvl="1"/>
            <a:r>
              <a:rPr lang="en-US" sz="1600" dirty="0"/>
              <a:t>To avoid confusion with existing DC mode and MPM list construction, the two additional DC modes are </a:t>
            </a:r>
            <a:r>
              <a:rPr lang="en-US" sz="1600" dirty="0" err="1"/>
              <a:t>signalled</a:t>
            </a:r>
            <a:r>
              <a:rPr lang="en-US" sz="1600" dirty="0"/>
              <a:t> with a sub-mode of the directional planar mode, as shown in Table.</a:t>
            </a:r>
          </a:p>
          <a:p>
            <a:pPr lvl="2"/>
            <a:r>
              <a:rPr lang="en-US" sz="1400" dirty="0"/>
              <a:t>The other mechanism is same as the </a:t>
            </a:r>
            <a:r>
              <a:rPr lang="en-US" altLang="ko-KR" sz="1400" dirty="0"/>
              <a:t>existing DC mode (Ex. Derivation of transform kernel, MPM list derivation, …)</a:t>
            </a:r>
            <a:endParaRPr lang="en-US" sz="1400" dirty="0"/>
          </a:p>
          <a:p>
            <a:endParaRPr lang="en-US" sz="1800" dirty="0"/>
          </a:p>
        </p:txBody>
      </p:sp>
      <p:graphicFrame>
        <p:nvGraphicFramePr>
          <p:cNvPr id="4" name="표 5">
            <a:extLst>
              <a:ext uri="{FF2B5EF4-FFF2-40B4-BE49-F238E27FC236}">
                <a16:creationId xmlns:a16="http://schemas.microsoft.com/office/drawing/2014/main" id="{70DB214D-BC60-2118-9E96-E1ACA06503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814100"/>
              </p:ext>
            </p:extLst>
          </p:nvPr>
        </p:nvGraphicFramePr>
        <p:xfrm>
          <a:off x="2564417" y="3861048"/>
          <a:ext cx="4015166" cy="2235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7583">
                  <a:extLst>
                    <a:ext uri="{9D8B030D-6E8A-4147-A177-3AD203B41FA5}">
                      <a16:colId xmlns:a16="http://schemas.microsoft.com/office/drawing/2014/main" val="468898576"/>
                    </a:ext>
                  </a:extLst>
                </a:gridCol>
                <a:gridCol w="2007583">
                  <a:extLst>
                    <a:ext uri="{9D8B030D-6E8A-4147-A177-3AD203B41FA5}">
                      <a16:colId xmlns:a16="http://schemas.microsoft.com/office/drawing/2014/main" val="3541041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Directional mode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Binarization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245391"/>
                  </a:ext>
                </a:extLst>
              </a:tr>
              <a:tr h="3760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Planar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0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8319611"/>
                  </a:ext>
                </a:extLst>
              </a:tr>
              <a:tr h="376024">
                <a:tc>
                  <a:txBody>
                    <a:bodyPr/>
                    <a:lstStyle/>
                    <a:p>
                      <a:pPr marL="0" marR="0" lvl="0" indent="0" algn="ctr" defTabSz="9143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Horizontal Planar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Vertical Planar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Century Gothic" panose="020B0502020202020204" pitchFamily="34" charset="0"/>
                        </a:rPr>
                        <a:t>110</a:t>
                      </a:r>
                      <a:endParaRPr lang="ko-KR" altLang="en-US" sz="1400" b="0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0292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</a:rPr>
                        <a:t>Above DC</a:t>
                      </a:r>
                      <a:endParaRPr lang="ko-KR" altLang="en-US" sz="14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</a:rPr>
                        <a:t>1110</a:t>
                      </a:r>
                      <a:endParaRPr lang="ko-KR" altLang="en-US" sz="14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8114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</a:rPr>
                        <a:t>Left DC</a:t>
                      </a:r>
                      <a:endParaRPr lang="ko-KR" altLang="en-US" sz="14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</a:rPr>
                        <a:t>1111</a:t>
                      </a:r>
                      <a:endParaRPr lang="ko-KR" altLang="en-US" sz="14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6712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710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ECM-8.0</a:t>
            </a:r>
          </a:p>
          <a:p>
            <a:pPr lvl="1"/>
            <a:r>
              <a:rPr lang="en-US" sz="1600" dirty="0"/>
              <a:t>Under CTC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B940A9-D63A-7C91-B851-F84E54189983}"/>
              </a:ext>
            </a:extLst>
          </p:cNvPr>
          <p:cNvSpPr txBox="1"/>
          <p:nvPr/>
        </p:nvSpPr>
        <p:spPr>
          <a:xfrm>
            <a:off x="3419872" y="1980367"/>
            <a:ext cx="3549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rgbClr val="FF0000"/>
                </a:solidFill>
                <a:latin typeface="Century Gothic" panose="020B0502020202020204" pitchFamily="34" charset="0"/>
              </a:rPr>
              <a:t>We use anchor result for several results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914AAC7-8DC0-03D1-B4E4-F3C02E992B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586540"/>
              </p:ext>
            </p:extLst>
          </p:nvPr>
        </p:nvGraphicFramePr>
        <p:xfrm>
          <a:off x="2324101" y="2261195"/>
          <a:ext cx="4495798" cy="4048125"/>
        </p:xfrm>
        <a:graphic>
          <a:graphicData uri="http://schemas.openxmlformats.org/drawingml/2006/table">
            <a:tbl>
              <a:tblPr/>
              <a:tblGrid>
                <a:gridCol w="905298">
                  <a:extLst>
                    <a:ext uri="{9D8B030D-6E8A-4147-A177-3AD203B41FA5}">
                      <a16:colId xmlns:a16="http://schemas.microsoft.com/office/drawing/2014/main" val="1071349690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605756611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434518815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009098787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952789778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39872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535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123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939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306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8568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34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141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649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61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31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69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780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629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94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314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517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505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528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25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037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511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904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529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064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086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11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931D6-7413-6D46-B05F-D10022F1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6EAB9-52CF-7B4F-BDD5-410517C2D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68551"/>
          </a:xfrm>
        </p:spPr>
        <p:txBody>
          <a:bodyPr>
            <a:normAutofit/>
          </a:bodyPr>
          <a:lstStyle/>
          <a:p>
            <a:r>
              <a:rPr lang="en-US" sz="1800" dirty="0"/>
              <a:t>This contribution proposes two additional DC modes.</a:t>
            </a:r>
          </a:p>
          <a:p>
            <a:pPr lvl="1"/>
            <a:r>
              <a:rPr lang="en-US" sz="1600" dirty="0"/>
              <a:t>No</a:t>
            </a:r>
            <a:r>
              <a:rPr lang="ko-KR" altLang="en-US" sz="1600" dirty="0"/>
              <a:t> </a:t>
            </a:r>
            <a:r>
              <a:rPr lang="en-US" altLang="ko-KR" sz="1600" dirty="0"/>
              <a:t>template</a:t>
            </a:r>
            <a:r>
              <a:rPr lang="ko-KR" altLang="en-US" sz="1600" dirty="0"/>
              <a:t> </a:t>
            </a:r>
            <a:r>
              <a:rPr lang="en-US" altLang="ko-KR" sz="1600" dirty="0"/>
              <a:t>matching</a:t>
            </a:r>
            <a:r>
              <a:rPr lang="ko-KR" altLang="en-US" sz="1600" dirty="0"/>
              <a:t> </a:t>
            </a:r>
            <a:r>
              <a:rPr lang="en-US" altLang="ko-KR" sz="1600" dirty="0"/>
              <a:t>methods.</a:t>
            </a:r>
          </a:p>
          <a:p>
            <a:pPr lvl="1"/>
            <a:r>
              <a:rPr lang="en-US" sz="1600" dirty="0"/>
              <a:t>Does not require more processing on the neighboring reconstructed samples than VVC.</a:t>
            </a:r>
          </a:p>
          <a:p>
            <a:endParaRPr lang="en-US" sz="1800" dirty="0"/>
          </a:p>
          <a:p>
            <a:r>
              <a:rPr lang="en-US" sz="1800" dirty="0"/>
              <a:t>It is recommended to </a:t>
            </a:r>
            <a:r>
              <a:rPr lang="en-US" altLang="ko-KR" sz="1800" dirty="0"/>
              <a:t>further investigate </a:t>
            </a:r>
            <a:r>
              <a:rPr lang="en-US" sz="1800" dirty="0"/>
              <a:t>the proposed method </a:t>
            </a:r>
            <a:r>
              <a:rPr lang="en-US" altLang="ko-KR" sz="1800" dirty="0"/>
              <a:t>in the next round of EE2.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9675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939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 panose="020B0502020202020204" pitchFamily="34" charset="0"/>
                <a:ea typeface="서울한강체 L" charset="0"/>
                <a:cs typeface="ITCAvantGardeGothic-Medium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 panose="020B0502020202020204" pitchFamily="34" charset="0"/>
              <a:ea typeface="ヒラギノ明朝 ProN W3" charset="0"/>
              <a:cs typeface="ITCAvantGardeGothic-Medium"/>
              <a:sym typeface="서울한강체 L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5373218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44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9D9D9"/>
        </a:solidFill>
        <a:ln w="28575" cmpd="sng">
          <a:solidFill>
            <a:srgbClr val="284673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53775</TotalTime>
  <Words>773</Words>
  <Application>Microsoft Office PowerPoint</Application>
  <PresentationFormat>화면 슬라이드 쇼(4:3)</PresentationFormat>
  <Paragraphs>213</Paragraphs>
  <Slides>8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맑은 고딕</vt:lpstr>
      <vt:lpstr>Arial</vt:lpstr>
      <vt:lpstr>Calibri</vt:lpstr>
      <vt:lpstr>Century Gothic</vt:lpstr>
      <vt:lpstr>Office 테마</vt:lpstr>
      <vt:lpstr>PowerPoint 프레젠테이션</vt:lpstr>
      <vt:lpstr>DC mode in ECM-8.0</vt:lpstr>
      <vt:lpstr>Proposed method</vt:lpstr>
      <vt:lpstr>Proposed method</vt:lpstr>
      <vt:lpstr>Proposed method</vt:lpstr>
      <vt:lpstr>Experimental results</vt:lpstr>
      <vt:lpstr>Conclusion</vt:lpstr>
      <vt:lpstr>THANK YOU</vt:lpstr>
    </vt:vector>
  </TitlesOfParts>
  <Company>MyCompany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 Sam KWAK</dc:creator>
  <cp:lastModifiedBy>Kyle</cp:lastModifiedBy>
  <cp:revision>1845</cp:revision>
  <cp:lastPrinted>2016-08-04T00:12:54Z</cp:lastPrinted>
  <dcterms:created xsi:type="dcterms:W3CDTF">2013-05-09T00:07:27Z</dcterms:created>
  <dcterms:modified xsi:type="dcterms:W3CDTF">2023-04-23T12:21:40Z</dcterms:modified>
</cp:coreProperties>
</file>