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1603" r:id="rId3"/>
    <p:sldId id="1604" r:id="rId4"/>
    <p:sldId id="1605" r:id="rId5"/>
    <p:sldId id="1606" r:id="rId6"/>
    <p:sldId id="1607" r:id="rId7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45" autoAdjust="0"/>
    <p:restoredTop sz="94660"/>
  </p:normalViewPr>
  <p:slideViewPr>
    <p:cSldViewPr>
      <p:cViewPr varScale="1">
        <p:scale>
          <a:sx n="162" d="100"/>
          <a:sy n="162" d="100"/>
        </p:scale>
        <p:origin x="252" y="7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2023/4/22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 b="1">
                <a:latin typeface="+mj-lt"/>
                <a:ea typeface="+mj-ea"/>
              </a:defRPr>
            </a:lvl1pPr>
          </a:lstStyle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D973EC-D500-45E2-B33B-83CDF29A50A8}" type="datetime1">
              <a:rPr lang="zh-CN" altLang="en-US" smtClean="0"/>
              <a:t>2023/4/22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42E42961-93B7-4D23-9757-C0CAC38BA38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417274" cy="408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C0EEBD-3003-4CC8-973D-D79B217A86B7}" type="datetime1">
              <a:rPr lang="zh-CN" altLang="en-US" smtClean="0"/>
              <a:t>2023/4/22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C89EB-D374-4327-A086-9F4CC8CDD0B6}" type="datetime1">
              <a:rPr lang="zh-CN" altLang="en-US" smtClean="0"/>
              <a:t>2023/4/22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1606F7-0E44-4B23-8113-59A96A0ED19A}" type="datetime1">
              <a:rPr lang="zh-CN" altLang="en-US" smtClean="0"/>
              <a:t>2023/4/22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 b="1">
                <a:latin typeface="+mj-lt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sz="2800">
                <a:latin typeface="+mn-lt"/>
                <a:ea typeface="+mn-ea"/>
              </a:defRPr>
            </a:lvl1pPr>
            <a:lvl2pPr>
              <a:defRPr sz="2400">
                <a:latin typeface="+mn-lt"/>
                <a:ea typeface="+mn-ea"/>
              </a:defRPr>
            </a:lvl2pPr>
            <a:lvl3pPr>
              <a:defRPr sz="2000">
                <a:latin typeface="+mn-lt"/>
                <a:ea typeface="+mn-ea"/>
              </a:defRPr>
            </a:lvl3pPr>
            <a:lvl4pPr>
              <a:defRPr sz="1800">
                <a:latin typeface="+mn-lt"/>
                <a:ea typeface="+mn-ea"/>
              </a:defRPr>
            </a:lvl4pPr>
            <a:lvl5pPr>
              <a:defRPr sz="1800">
                <a:latin typeface="+mn-lt"/>
                <a:ea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4EE51-714A-4AA1-9057-20F03F7AEF87}" type="datetime1">
              <a:rPr lang="zh-CN" altLang="en-US" smtClean="0"/>
              <a:t>2023/4/22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63D9460-5CCB-4D7C-9F92-75462D0050F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776810" y="0"/>
            <a:ext cx="2417274" cy="408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 b="1">
                <a:latin typeface="+mj-lt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B05CDF-7A3E-4FEF-884B-30B5E17C6CBB}" type="datetime1">
              <a:rPr lang="zh-CN" altLang="en-US" smtClean="0"/>
              <a:t>2023/4/22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63D9460-5CCB-4D7C-9F92-75462D0050F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776810" y="0"/>
            <a:ext cx="2417274" cy="408468"/>
          </a:xfrm>
          <a:prstGeom prst="rect">
            <a:avLst/>
          </a:prstGeom>
        </p:spPr>
      </p:pic>
      <p:sp>
        <p:nvSpPr>
          <p:cNvPr id="8" name="内容占位符 2">
            <a:extLst>
              <a:ext uri="{FF2B5EF4-FFF2-40B4-BE49-F238E27FC236}">
                <a16:creationId xmlns:a16="http://schemas.microsoft.com/office/drawing/2014/main" id="{077E0556-BCB7-4F7C-A1F8-C5F6459040C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>
                <a:latin typeface="+mn-lt"/>
              </a:defRPr>
            </a:lvl1pPr>
            <a:lvl2pPr>
              <a:defRPr sz="2400"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1800">
                <a:latin typeface="+mn-lt"/>
              </a:defRPr>
            </a:lvl4pPr>
            <a:lvl5pPr>
              <a:defRPr sz="1800"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内容占位符 3">
            <a:extLst>
              <a:ext uri="{FF2B5EF4-FFF2-40B4-BE49-F238E27FC236}">
                <a16:creationId xmlns:a16="http://schemas.microsoft.com/office/drawing/2014/main" id="{44782CBD-A982-4078-9F68-99015D496A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>
                <a:latin typeface="+mn-lt"/>
              </a:defRPr>
            </a:lvl1pPr>
            <a:lvl2pPr>
              <a:defRPr sz="2400"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1800">
                <a:latin typeface="+mn-lt"/>
              </a:defRPr>
            </a:lvl4pPr>
            <a:lvl5pPr>
              <a:defRPr sz="1800"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4937903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Corbel" panose="020B0503020204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7DDF5A-3F82-4CDA-A619-25A16DADC799}" type="datetime1">
              <a:rPr lang="zh-CN" altLang="en-US" smtClean="0"/>
              <a:t>2023/4/22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64AF0-4865-4268-8CE6-438E5A4B5145}" type="datetime1">
              <a:rPr lang="zh-CN" altLang="en-US" smtClean="0"/>
              <a:t>2023/4/22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96A2E5-69A8-4212-AEB5-A2884C246411}" type="datetime1">
              <a:rPr lang="zh-CN" altLang="en-US" smtClean="0"/>
              <a:t>2023/4/22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78162-5902-413F-BDA6-90C5B1DF5DBD}" type="datetime1">
              <a:rPr lang="zh-CN" altLang="en-US" smtClean="0"/>
              <a:t>2023/4/22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2022DC-5F03-4CCC-A1ED-A2FFA2BBDC03}" type="datetime1">
              <a:rPr lang="zh-CN" altLang="en-US" smtClean="0"/>
              <a:t>2023/4/22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A688D9-1FA8-48D1-BD42-1758C97F3468}" type="datetime1">
              <a:rPr lang="zh-CN" altLang="en-US" smtClean="0"/>
              <a:t>2023/4/22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9914581-E44F-40B4-83A2-30A760CA3774}" type="datetime1">
              <a:rPr lang="zh-CN" altLang="en-US" smtClean="0"/>
              <a:t>2023/4/22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90" r:id="rId3"/>
    <p:sldLayoutId id="2147483779" r:id="rId4"/>
    <p:sldLayoutId id="2147483780" r:id="rId5"/>
    <p:sldLayoutId id="2147483781" r:id="rId6"/>
    <p:sldLayoutId id="2147483782" r:id="rId7"/>
    <p:sldLayoutId id="2147483783" r:id="rId8"/>
    <p:sldLayoutId id="2147483784" r:id="rId9"/>
    <p:sldLayoutId id="2147483785" r:id="rId10"/>
    <p:sldLayoutId id="2147483786" r:id="rId11"/>
    <p:sldLayoutId id="2147483787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1143171-689E-406E-B978-FB2DA4765ED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/>
              <a:t>On Common Test Conditions document</a:t>
            </a:r>
            <a:endParaRPr lang="zh-TW" altLang="en-US" dirty="0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A18BB0D5-838C-4D8C-967A-001A15250D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23592" y="3501008"/>
            <a:ext cx="7848872" cy="504056"/>
          </a:xfrm>
        </p:spPr>
        <p:txBody>
          <a:bodyPr>
            <a:normAutofit/>
          </a:bodyPr>
          <a:lstStyle/>
          <a:p>
            <a:r>
              <a:rPr lang="en-CA" altLang="zh-TW" sz="2000" u="sng" dirty="0"/>
              <a:t>Roman Chernyak</a:t>
            </a:r>
            <a:r>
              <a:rPr lang="en-CA" altLang="zh-TW" sz="2000" dirty="0"/>
              <a:t>, Lien-Fei Chen, </a:t>
            </a:r>
            <a:r>
              <a:rPr lang="en-CA" altLang="zh-TW" sz="2000" dirty="0" err="1"/>
              <a:t>Xiaozhong</a:t>
            </a:r>
            <a:r>
              <a:rPr lang="en-CA" altLang="zh-TW" sz="2000" dirty="0"/>
              <a:t> Xu, Shan Liu (Tencent)</a:t>
            </a:r>
          </a:p>
        </p:txBody>
      </p:sp>
      <p:sp>
        <p:nvSpPr>
          <p:cNvPr id="4" name="副標題 2">
            <a:extLst>
              <a:ext uri="{FF2B5EF4-FFF2-40B4-BE49-F238E27FC236}">
                <a16:creationId xmlns:a16="http://schemas.microsoft.com/office/drawing/2014/main" id="{79A8E3D8-42E4-73DD-6B15-774767A83551}"/>
              </a:ext>
            </a:extLst>
          </p:cNvPr>
          <p:cNvSpPr txBox="1">
            <a:spLocks/>
          </p:cNvSpPr>
          <p:nvPr/>
        </p:nvSpPr>
        <p:spPr bwMode="auto">
          <a:xfrm>
            <a:off x="10391800" y="188640"/>
            <a:ext cx="1800200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altLang="zh-TW" sz="2000" dirty="0"/>
              <a:t>JVET-AD0242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091081-D67F-CADE-1495-B2C5D6E78C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F87C78-CC56-4F99-AF52-B9AD211ACFB6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6366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FC4599-121E-155B-6AAB-064FDB9497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4996" y="0"/>
            <a:ext cx="3902224" cy="1143000"/>
          </a:xfrm>
        </p:spPr>
        <p:txBody>
          <a:bodyPr/>
          <a:lstStyle/>
          <a:p>
            <a:r>
              <a:rPr lang="en-US" dirty="0"/>
              <a:t>Problem statement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39374E-6BF3-EB5F-014B-94EC9D3F1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552384" y="6395718"/>
            <a:ext cx="252512" cy="365125"/>
          </a:xfrm>
        </p:spPr>
        <p:txBody>
          <a:bodyPr/>
          <a:lstStyle/>
          <a:p>
            <a:pPr>
              <a:defRPr/>
            </a:pPr>
            <a:fld id="{CB0631E1-041C-48FE-93C0-EECC6916C419}" type="slidenum">
              <a:rPr lang="zh-CN" altLang="en-US" sz="1600" smtClean="0"/>
              <a:pPr>
                <a:defRPr/>
              </a:pPr>
              <a:t>2</a:t>
            </a:fld>
            <a:endParaRPr lang="zh-CN" altLang="en-US" sz="1600" dirty="0"/>
          </a:p>
        </p:txBody>
      </p:sp>
      <p:sp>
        <p:nvSpPr>
          <p:cNvPr id="8" name="副標題 2">
            <a:extLst>
              <a:ext uri="{FF2B5EF4-FFF2-40B4-BE49-F238E27FC236}">
                <a16:creationId xmlns:a16="http://schemas.microsoft.com/office/drawing/2014/main" id="{16D73CEC-AB22-6E53-6CAA-A4D2BF8B6949}"/>
              </a:ext>
            </a:extLst>
          </p:cNvPr>
          <p:cNvSpPr txBox="1">
            <a:spLocks/>
          </p:cNvSpPr>
          <p:nvPr/>
        </p:nvSpPr>
        <p:spPr bwMode="auto">
          <a:xfrm>
            <a:off x="-168696" y="6400799"/>
            <a:ext cx="1800200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altLang="zh-TW" sz="1600" dirty="0"/>
              <a:t>JVET-AD0242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F3F56CC-5000-A4B5-8ADC-F9DAE53ED22A}"/>
              </a:ext>
            </a:extLst>
          </p:cNvPr>
          <p:cNvSpPr txBox="1"/>
          <p:nvPr/>
        </p:nvSpPr>
        <p:spPr>
          <a:xfrm>
            <a:off x="191344" y="1052736"/>
            <a:ext cx="10513168" cy="27764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dirty="0"/>
              <a:t>Two missing parts were identified in the recent version CTC document </a:t>
            </a:r>
            <a:r>
              <a:rPr lang="en-CA" dirty="0"/>
              <a:t>JVET-Y2017:</a:t>
            </a: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en-US" dirty="0"/>
              <a:t>Missing specific description of </a:t>
            </a:r>
            <a:r>
              <a:rPr lang="en-CA" dirty="0"/>
              <a:t>PSNRs and bitrates averaging process for parallel RA simulation </a:t>
            </a:r>
            <a:r>
              <a:rPr lang="en-CA" dirty="0">
                <a:sym typeface="Wingdings" panose="05000000000000000000" pitchFamily="2" charset="2"/>
              </a:rPr>
              <a:t></a:t>
            </a:r>
          </a:p>
          <a:p>
            <a:pPr>
              <a:lnSpc>
                <a:spcPct val="200000"/>
              </a:lnSpc>
            </a:pPr>
            <a:r>
              <a:rPr lang="en-CA" dirty="0">
                <a:sym typeface="Wingdings" panose="05000000000000000000" pitchFamily="2" charset="2"/>
              </a:rPr>
              <a:t>	May lead to slightly different simulation results if implemented differently </a:t>
            </a:r>
            <a:endParaRPr lang="en-CA" dirty="0"/>
          </a:p>
          <a:p>
            <a:pPr marL="342900" indent="-342900">
              <a:lnSpc>
                <a:spcPct val="200000"/>
              </a:lnSpc>
              <a:buFont typeface="+mj-lt"/>
              <a:buAutoNum type="arabicPeriod" startAt="2"/>
            </a:pPr>
            <a:r>
              <a:rPr lang="en-US" dirty="0"/>
              <a:t>Missing sequence-specific </a:t>
            </a:r>
            <a:r>
              <a:rPr lang="en-US" dirty="0" err="1"/>
              <a:t>LastValidFrame</a:t>
            </a:r>
            <a:r>
              <a:rPr lang="en-US" dirty="0"/>
              <a:t> parameter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endParaRPr lang="en-US" dirty="0"/>
          </a:p>
          <a:p>
            <a:pPr>
              <a:lnSpc>
                <a:spcPct val="200000"/>
              </a:lnSpc>
            </a:pPr>
            <a:r>
              <a:rPr lang="en-US" dirty="0"/>
              <a:t>	May lead to visible difference in simulation results if not specified in simulation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CDD5A40-3667-E436-051D-D60ACA07B506}"/>
              </a:ext>
            </a:extLst>
          </p:cNvPr>
          <p:cNvSpPr txBox="1"/>
          <p:nvPr/>
        </p:nvSpPr>
        <p:spPr>
          <a:xfrm>
            <a:off x="191344" y="4293096"/>
            <a:ext cx="10153128" cy="1114408"/>
          </a:xfrm>
          <a:prstGeom prst="rect">
            <a:avLst/>
          </a:prstGeom>
          <a:noFill/>
          <a:ln w="12700">
            <a:solidFill>
              <a:srgbClr val="FF0000"/>
            </a:solidFill>
            <a:prstDash val="dashDot"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dirty="0"/>
              <a:t>Note: neither of the proposed changes intend to affect the current testing methodology:</a:t>
            </a:r>
          </a:p>
          <a:p>
            <a:pPr>
              <a:lnSpc>
                <a:spcPct val="200000"/>
              </a:lnSpc>
            </a:pPr>
            <a:r>
              <a:rPr lang="en-US" dirty="0"/>
              <a:t>the purpose of this document is to align the CTC document with the actual testing process </a:t>
            </a:r>
          </a:p>
        </p:txBody>
      </p:sp>
    </p:spTree>
    <p:extLst>
      <p:ext uri="{BB962C8B-B14F-4D97-AF65-F5344CB8AC3E}">
        <p14:creationId xmlns:p14="http://schemas.microsoft.com/office/powerpoint/2010/main" val="33328435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FC4599-121E-155B-6AAB-064FDB9497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-23336"/>
            <a:ext cx="8551008" cy="1143000"/>
          </a:xfrm>
        </p:spPr>
        <p:txBody>
          <a:bodyPr/>
          <a:lstStyle/>
          <a:p>
            <a:r>
              <a:rPr lang="en-US" dirty="0"/>
              <a:t>Aspect 1. </a:t>
            </a:r>
            <a:r>
              <a:rPr lang="en-CA" dirty="0"/>
              <a:t>Parallel RA results averaging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39374E-6BF3-EB5F-014B-94EC9D3F1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552384" y="6395718"/>
            <a:ext cx="252512" cy="365125"/>
          </a:xfrm>
        </p:spPr>
        <p:txBody>
          <a:bodyPr/>
          <a:lstStyle/>
          <a:p>
            <a:pPr>
              <a:defRPr/>
            </a:pPr>
            <a:fld id="{CB0631E1-041C-48FE-93C0-EECC6916C419}" type="slidenum">
              <a:rPr lang="zh-CN" altLang="en-US" sz="1600" smtClean="0"/>
              <a:pPr>
                <a:defRPr/>
              </a:pPr>
              <a:t>3</a:t>
            </a:fld>
            <a:endParaRPr lang="zh-CN" altLang="en-US" sz="1600" dirty="0"/>
          </a:p>
        </p:txBody>
      </p:sp>
      <p:sp>
        <p:nvSpPr>
          <p:cNvPr id="8" name="副標題 2">
            <a:extLst>
              <a:ext uri="{FF2B5EF4-FFF2-40B4-BE49-F238E27FC236}">
                <a16:creationId xmlns:a16="http://schemas.microsoft.com/office/drawing/2014/main" id="{16D73CEC-AB22-6E53-6CAA-A4D2BF8B6949}"/>
              </a:ext>
            </a:extLst>
          </p:cNvPr>
          <p:cNvSpPr txBox="1">
            <a:spLocks/>
          </p:cNvSpPr>
          <p:nvPr/>
        </p:nvSpPr>
        <p:spPr bwMode="auto">
          <a:xfrm>
            <a:off x="-168696" y="6400799"/>
            <a:ext cx="1800200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altLang="zh-TW" sz="1600" dirty="0"/>
              <a:t>JVET-AD0242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F75AF27-AD27-D8F3-740F-3866F7D95871}"/>
              </a:ext>
            </a:extLst>
          </p:cNvPr>
          <p:cNvSpPr txBox="1"/>
          <p:nvPr/>
        </p:nvSpPr>
        <p:spPr>
          <a:xfrm>
            <a:off x="47328" y="932892"/>
            <a:ext cx="115932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8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To illustrate the problem here are ECM7 encoder output snippet for </a:t>
            </a:r>
            <a:r>
              <a:rPr lang="en-CA" sz="1800" dirty="0" err="1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ParkRunning</a:t>
            </a:r>
            <a:r>
              <a:rPr lang="en-CA" sz="18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sequence encoding at QP 37:</a:t>
            </a:r>
            <a:endParaRPr lang="en-US" sz="1800" dirty="0">
              <a:effectLst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73CA4D0-3970-4FCD-DC03-37D1CBD86D7A}"/>
              </a:ext>
            </a:extLst>
          </p:cNvPr>
          <p:cNvSpPr txBox="1"/>
          <p:nvPr/>
        </p:nvSpPr>
        <p:spPr>
          <a:xfrm>
            <a:off x="263352" y="1415248"/>
            <a:ext cx="11161240" cy="15260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POC    0 </a:t>
            </a:r>
            <a:r>
              <a:rPr lang="en-CA" sz="8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LId</a:t>
            </a:r>
            <a:r>
              <a:rPr lang="en-CA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:  0 </a:t>
            </a:r>
            <a:r>
              <a:rPr lang="en-CA" sz="8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TId</a:t>
            </a:r>
            <a:r>
              <a:rPr lang="en-CA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: 0 ( IDR_N_LP, I-SLICE, QP 34 )    </a:t>
            </a:r>
            <a:r>
              <a:rPr lang="en-CA" sz="800" dirty="0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</a:rPr>
              <a:t>1295744 bits </a:t>
            </a:r>
            <a:r>
              <a:rPr lang="en-CA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[Y 37.6155 dB    U 33.1435 dB    V 35.2663 dB] </a:t>
            </a:r>
            <a:br>
              <a:rPr lang="en-CA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</a:br>
            <a:r>
              <a:rPr lang="en-CA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[</a:t>
            </a:r>
            <a:r>
              <a:rPr lang="en-CA" sz="800" dirty="0" err="1">
                <a:effectLst/>
                <a:highlight>
                  <a:srgbClr val="00FFFF"/>
                </a:highlight>
                <a:latin typeface="Courier New" panose="02070309020205020404" pitchFamily="49" charset="0"/>
                <a:ea typeface="Times New Roman" panose="02020603050405020304" pitchFamily="18" charset="0"/>
              </a:rPr>
              <a:t>xY</a:t>
            </a:r>
            <a:r>
              <a:rPr lang="en-CA" sz="800" dirty="0">
                <a:effectLst/>
                <a:highlight>
                  <a:srgbClr val="00FFFF"/>
                </a:highlight>
                <a:latin typeface="Courier New" panose="02070309020205020404" pitchFamily="49" charset="0"/>
                <a:ea typeface="Times New Roman" panose="02020603050405020304" pitchFamily="18" charset="0"/>
              </a:rPr>
              <a:t> 4042cec82f3a009f </a:t>
            </a:r>
            <a:r>
              <a:rPr lang="en-CA" sz="800" dirty="0" err="1">
                <a:effectLst/>
                <a:highlight>
                  <a:srgbClr val="00FFFF"/>
                </a:highlight>
                <a:latin typeface="Courier New" panose="02070309020205020404" pitchFamily="49" charset="0"/>
                <a:ea typeface="Times New Roman" panose="02020603050405020304" pitchFamily="18" charset="0"/>
              </a:rPr>
              <a:t>xU</a:t>
            </a:r>
            <a:r>
              <a:rPr lang="en-CA" sz="800" dirty="0">
                <a:effectLst/>
                <a:highlight>
                  <a:srgbClr val="00FFFF"/>
                </a:highlight>
                <a:latin typeface="Courier New" panose="02070309020205020404" pitchFamily="49" charset="0"/>
                <a:ea typeface="Times New Roman" panose="02020603050405020304" pitchFamily="18" charset="0"/>
              </a:rPr>
              <a:t> 4040925e441ee8f0 </a:t>
            </a:r>
            <a:r>
              <a:rPr lang="en-CA" sz="800" dirty="0" err="1">
                <a:effectLst/>
                <a:highlight>
                  <a:srgbClr val="00FFFF"/>
                </a:highlight>
                <a:latin typeface="Courier New" panose="02070309020205020404" pitchFamily="49" charset="0"/>
                <a:ea typeface="Times New Roman" panose="02020603050405020304" pitchFamily="18" charset="0"/>
              </a:rPr>
              <a:t>xV</a:t>
            </a:r>
            <a:r>
              <a:rPr lang="en-CA" sz="800" dirty="0">
                <a:effectLst/>
                <a:highlight>
                  <a:srgbClr val="00FFFF"/>
                </a:highlight>
                <a:latin typeface="Courier New" panose="02070309020205020404" pitchFamily="49" charset="0"/>
                <a:ea typeface="Times New Roman" panose="02020603050405020304" pitchFamily="18" charset="0"/>
              </a:rPr>
              <a:t> 4041a21713abeb9f] </a:t>
            </a:r>
            <a:r>
              <a:rPr lang="en-CA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[ET 27076 ] [L0] [L1] </a:t>
            </a:r>
            <a:endParaRPr lang="en-US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just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POC   32 </a:t>
            </a:r>
            <a:r>
              <a:rPr lang="en-CA" sz="8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LId</a:t>
            </a:r>
            <a:r>
              <a:rPr lang="en-CA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:  0 </a:t>
            </a:r>
            <a:r>
              <a:rPr lang="en-CA" sz="8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TId</a:t>
            </a:r>
            <a:r>
              <a:rPr lang="en-CA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: 0 ( TRAIL, B-SLICE, QP 36 )    </a:t>
            </a:r>
            <a:r>
              <a:rPr lang="en-CA" sz="800" dirty="0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</a:rPr>
              <a:t>1068480 bits </a:t>
            </a:r>
            <a:r>
              <a:rPr lang="en-CA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[Y 36.9685 dB    U 32.7667 dB    V 34.7934 dB] </a:t>
            </a:r>
            <a:br>
              <a:rPr lang="en-CA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</a:br>
            <a:r>
              <a:rPr lang="en-CA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[</a:t>
            </a:r>
            <a:r>
              <a:rPr lang="en-CA" sz="800" dirty="0" err="1">
                <a:effectLst/>
                <a:highlight>
                  <a:srgbClr val="00FFFF"/>
                </a:highlight>
                <a:latin typeface="Courier New" panose="02070309020205020404" pitchFamily="49" charset="0"/>
                <a:ea typeface="Times New Roman" panose="02020603050405020304" pitchFamily="18" charset="0"/>
              </a:rPr>
              <a:t>xY</a:t>
            </a:r>
            <a:r>
              <a:rPr lang="en-CA" sz="800" dirty="0">
                <a:effectLst/>
                <a:highlight>
                  <a:srgbClr val="00FFFF"/>
                </a:highlight>
                <a:latin typeface="Courier New" panose="02070309020205020404" pitchFamily="49" charset="0"/>
                <a:ea typeface="Times New Roman" panose="02020603050405020304" pitchFamily="18" charset="0"/>
              </a:rPr>
              <a:t> 40427bf9388b7dd9 </a:t>
            </a:r>
            <a:r>
              <a:rPr lang="en-CA" sz="800" dirty="0" err="1">
                <a:effectLst/>
                <a:highlight>
                  <a:srgbClr val="00FFFF"/>
                </a:highlight>
                <a:latin typeface="Courier New" panose="02070309020205020404" pitchFamily="49" charset="0"/>
                <a:ea typeface="Times New Roman" panose="02020603050405020304" pitchFamily="18" charset="0"/>
              </a:rPr>
              <a:t>xU</a:t>
            </a:r>
            <a:r>
              <a:rPr lang="en-CA" sz="800" dirty="0">
                <a:effectLst/>
                <a:highlight>
                  <a:srgbClr val="00FFFF"/>
                </a:highlight>
                <a:latin typeface="Courier New" panose="02070309020205020404" pitchFamily="49" charset="0"/>
                <a:ea typeface="Times New Roman" panose="02020603050405020304" pitchFamily="18" charset="0"/>
              </a:rPr>
              <a:t> 4040622302f7769c </a:t>
            </a:r>
            <a:r>
              <a:rPr lang="en-CA" sz="800" dirty="0" err="1">
                <a:effectLst/>
                <a:highlight>
                  <a:srgbClr val="00FFFF"/>
                </a:highlight>
                <a:latin typeface="Courier New" panose="02070309020205020404" pitchFamily="49" charset="0"/>
                <a:ea typeface="Times New Roman" panose="02020603050405020304" pitchFamily="18" charset="0"/>
              </a:rPr>
              <a:t>xV</a:t>
            </a:r>
            <a:r>
              <a:rPr lang="en-CA" sz="800" dirty="0">
                <a:effectLst/>
                <a:highlight>
                  <a:srgbClr val="00FFFF"/>
                </a:highlight>
                <a:latin typeface="Courier New" panose="02070309020205020404" pitchFamily="49" charset="0"/>
                <a:ea typeface="Times New Roman" panose="02020603050405020304" pitchFamily="18" charset="0"/>
              </a:rPr>
              <a:t> 4041658e333ebd6e] </a:t>
            </a:r>
            <a:r>
              <a:rPr lang="en-CA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[ET 22740 ] [L0 0] [L1 0c] </a:t>
            </a:r>
            <a:endParaRPr lang="en-US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just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…</a:t>
            </a:r>
            <a:endParaRPr lang="en-US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just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SUMMARY --------------------------------------------------------</a:t>
            </a:r>
            <a:endParaRPr lang="en-US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just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	Total Frames |  Bitrate      Y-PSNR   U-PSNR   V-PSNR   YUV-PSNR </a:t>
            </a:r>
            <a:r>
              <a:rPr lang="en-CA" sz="8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xY</a:t>
            </a:r>
            <a:r>
              <a:rPr lang="en-CA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-PSNR          </a:t>
            </a:r>
            <a:r>
              <a:rPr lang="en-CA" sz="8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xU</a:t>
            </a:r>
            <a:r>
              <a:rPr lang="en-CA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-PSNR          </a:t>
            </a:r>
            <a:r>
              <a:rPr lang="en-CA" sz="8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xV</a:t>
            </a:r>
            <a:r>
              <a:rPr lang="en-CA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-PSNR          </a:t>
            </a:r>
            <a:endParaRPr lang="en-US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just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	65           a  </a:t>
            </a:r>
            <a:r>
              <a:rPr lang="en-CA" sz="800" dirty="0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</a:rPr>
              <a:t>7180.4923</a:t>
            </a:r>
            <a:r>
              <a:rPr lang="en-CA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  33.9864  31.5198  33.6546  33.3503  </a:t>
            </a:r>
            <a:r>
              <a:rPr lang="en-CA" sz="800" dirty="0">
                <a:effectLst/>
                <a:highlight>
                  <a:srgbClr val="00FFFF"/>
                </a:highlight>
                <a:latin typeface="Courier New" panose="02070309020205020404" pitchFamily="49" charset="0"/>
                <a:ea typeface="Times New Roman" panose="02020603050405020304" pitchFamily="18" charset="0"/>
              </a:rPr>
              <a:t>4040fe41e4cb14fa 403f85122f276db1 4040d3c8fc7373ad </a:t>
            </a:r>
            <a:endParaRPr lang="en-US" sz="3200" dirty="0">
              <a:effectLst/>
              <a:highlight>
                <a:srgbClr val="00FFFF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C5DC2DE-5B97-0488-340A-CF0DDF9B7869}"/>
              </a:ext>
            </a:extLst>
          </p:cNvPr>
          <p:cNvSpPr txBox="1"/>
          <p:nvPr/>
        </p:nvSpPr>
        <p:spPr>
          <a:xfrm>
            <a:off x="191344" y="2901573"/>
            <a:ext cx="11233248" cy="3330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dirty="0"/>
              <a:t>Two types of information need to be collected for each RA segment:</a:t>
            </a: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en-US" dirty="0"/>
              <a:t>Bitrates (bits) </a:t>
            </a:r>
            <a:r>
              <a:rPr lang="en-US" dirty="0">
                <a:sym typeface="Wingdings" panose="05000000000000000000" pitchFamily="2" charset="2"/>
              </a:rPr>
              <a:t> highlighted in </a:t>
            </a:r>
            <a:r>
              <a:rPr lang="en-US" dirty="0">
                <a:highlight>
                  <a:srgbClr val="FFFF00"/>
                </a:highlight>
                <a:sym typeface="Wingdings" panose="05000000000000000000" pitchFamily="2" charset="2"/>
              </a:rPr>
              <a:t>yellow</a:t>
            </a: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en-US" dirty="0">
                <a:highlight>
                  <a:srgbClr val="FFFFFF"/>
                </a:highlight>
                <a:sym typeface="Wingdings" panose="05000000000000000000" pitchFamily="2" charset="2"/>
              </a:rPr>
              <a:t>PSNRs  highlighted in </a:t>
            </a:r>
            <a:r>
              <a:rPr lang="en-US" dirty="0">
                <a:highlight>
                  <a:srgbClr val="00FFFF"/>
                </a:highlight>
                <a:sym typeface="Wingdings" panose="05000000000000000000" pitchFamily="2" charset="2"/>
              </a:rPr>
              <a:t>blue</a:t>
            </a:r>
          </a:p>
          <a:p>
            <a:pPr>
              <a:lnSpc>
                <a:spcPct val="200000"/>
              </a:lnSpc>
            </a:pPr>
            <a:r>
              <a:rPr lang="en-US" dirty="0">
                <a:highlight>
                  <a:srgbClr val="FFFFFF"/>
                </a:highlight>
                <a:sym typeface="Wingdings" panose="05000000000000000000" pitchFamily="2" charset="2"/>
              </a:rPr>
              <a:t>	Ambiguity: from where to take bitrates (bits) information?</a:t>
            </a:r>
          </a:p>
          <a:p>
            <a:pPr>
              <a:lnSpc>
                <a:spcPct val="200000"/>
              </a:lnSpc>
            </a:pPr>
            <a:r>
              <a:rPr lang="en-US" dirty="0">
                <a:highlight>
                  <a:srgbClr val="FFFFFF"/>
                </a:highlight>
                <a:sym typeface="Wingdings" panose="05000000000000000000" pitchFamily="2" charset="2"/>
              </a:rPr>
              <a:t>	Method 1: use bits number from each frame (integer number of bits)</a:t>
            </a:r>
          </a:p>
          <a:p>
            <a:pPr>
              <a:lnSpc>
                <a:spcPct val="200000"/>
              </a:lnSpc>
            </a:pPr>
            <a:r>
              <a:rPr lang="en-US" dirty="0">
                <a:highlight>
                  <a:srgbClr val="FFFFFF"/>
                </a:highlight>
                <a:sym typeface="Wingdings" panose="05000000000000000000" pitchFamily="2" charset="2"/>
              </a:rPr>
              <a:t>	Method 2: use encoder summary bitrate (floating point bitrate rounded to 4 decimal digits)</a:t>
            </a:r>
            <a:endParaRPr lang="en-US" dirty="0">
              <a:highlight>
                <a:srgbClr val="FF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446965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FC4599-121E-155B-6AAB-064FDB9497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-23336"/>
            <a:ext cx="9361040" cy="1143000"/>
          </a:xfrm>
        </p:spPr>
        <p:txBody>
          <a:bodyPr/>
          <a:lstStyle/>
          <a:p>
            <a:r>
              <a:rPr lang="en-US" dirty="0"/>
              <a:t>Aspect 1. </a:t>
            </a:r>
            <a:r>
              <a:rPr lang="en-CA" dirty="0"/>
              <a:t>Parallel RA results averaging (cont’d)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39374E-6BF3-EB5F-014B-94EC9D3F1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552384" y="6395718"/>
            <a:ext cx="252512" cy="365125"/>
          </a:xfrm>
        </p:spPr>
        <p:txBody>
          <a:bodyPr/>
          <a:lstStyle/>
          <a:p>
            <a:pPr>
              <a:defRPr/>
            </a:pPr>
            <a:fld id="{CB0631E1-041C-48FE-93C0-EECC6916C419}" type="slidenum">
              <a:rPr lang="zh-CN" altLang="en-US" sz="1600" smtClean="0"/>
              <a:pPr>
                <a:defRPr/>
              </a:pPr>
              <a:t>4</a:t>
            </a:fld>
            <a:endParaRPr lang="zh-CN" altLang="en-US" sz="1600" dirty="0"/>
          </a:p>
        </p:txBody>
      </p:sp>
      <p:sp>
        <p:nvSpPr>
          <p:cNvPr id="8" name="副標題 2">
            <a:extLst>
              <a:ext uri="{FF2B5EF4-FFF2-40B4-BE49-F238E27FC236}">
                <a16:creationId xmlns:a16="http://schemas.microsoft.com/office/drawing/2014/main" id="{16D73CEC-AB22-6E53-6CAA-A4D2BF8B6949}"/>
              </a:ext>
            </a:extLst>
          </p:cNvPr>
          <p:cNvSpPr txBox="1">
            <a:spLocks/>
          </p:cNvSpPr>
          <p:nvPr/>
        </p:nvSpPr>
        <p:spPr bwMode="auto">
          <a:xfrm>
            <a:off x="-168696" y="6400799"/>
            <a:ext cx="1800200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altLang="zh-TW" sz="1600" dirty="0"/>
              <a:t>JVET-AD0242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F75AF27-AD27-D8F3-740F-3866F7D95871}"/>
              </a:ext>
            </a:extLst>
          </p:cNvPr>
          <p:cNvSpPr txBox="1"/>
          <p:nvPr/>
        </p:nvSpPr>
        <p:spPr>
          <a:xfrm>
            <a:off x="47328" y="932892"/>
            <a:ext cx="115932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8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To illustrate the problem here are ECM7 encoder output snippet for </a:t>
            </a:r>
            <a:r>
              <a:rPr lang="en-CA" sz="1800" dirty="0" err="1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ParkRunning</a:t>
            </a:r>
            <a:r>
              <a:rPr lang="en-CA" sz="18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sequence encoding at QP 37:</a:t>
            </a:r>
            <a:endParaRPr lang="en-US" sz="1800" dirty="0">
              <a:effectLst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73CA4D0-3970-4FCD-DC03-37D1CBD86D7A}"/>
              </a:ext>
            </a:extLst>
          </p:cNvPr>
          <p:cNvSpPr txBox="1"/>
          <p:nvPr/>
        </p:nvSpPr>
        <p:spPr>
          <a:xfrm>
            <a:off x="263352" y="1415248"/>
            <a:ext cx="11161240" cy="15260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POC    0 </a:t>
            </a:r>
            <a:r>
              <a:rPr lang="en-CA" sz="8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LId</a:t>
            </a:r>
            <a:r>
              <a:rPr lang="en-CA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:  0 </a:t>
            </a:r>
            <a:r>
              <a:rPr lang="en-CA" sz="8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TId</a:t>
            </a:r>
            <a:r>
              <a:rPr lang="en-CA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: 0 ( IDR_N_LP, I-SLICE, QP 34 )    </a:t>
            </a:r>
            <a:r>
              <a:rPr lang="en-CA" sz="800" dirty="0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</a:rPr>
              <a:t>1295744 bits </a:t>
            </a:r>
            <a:r>
              <a:rPr lang="en-CA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[Y 37.6155 dB    U 33.1435 dB    V 35.2663 dB] </a:t>
            </a:r>
            <a:br>
              <a:rPr lang="en-CA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</a:br>
            <a:r>
              <a:rPr lang="en-CA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[</a:t>
            </a:r>
            <a:r>
              <a:rPr lang="en-CA" sz="800" dirty="0" err="1">
                <a:effectLst/>
                <a:highlight>
                  <a:srgbClr val="00FFFF"/>
                </a:highlight>
                <a:latin typeface="Courier New" panose="02070309020205020404" pitchFamily="49" charset="0"/>
                <a:ea typeface="Times New Roman" panose="02020603050405020304" pitchFamily="18" charset="0"/>
              </a:rPr>
              <a:t>xY</a:t>
            </a:r>
            <a:r>
              <a:rPr lang="en-CA" sz="800" dirty="0">
                <a:effectLst/>
                <a:highlight>
                  <a:srgbClr val="00FFFF"/>
                </a:highlight>
                <a:latin typeface="Courier New" panose="02070309020205020404" pitchFamily="49" charset="0"/>
                <a:ea typeface="Times New Roman" panose="02020603050405020304" pitchFamily="18" charset="0"/>
              </a:rPr>
              <a:t> 4042cec82f3a009f </a:t>
            </a:r>
            <a:r>
              <a:rPr lang="en-CA" sz="800" dirty="0" err="1">
                <a:effectLst/>
                <a:highlight>
                  <a:srgbClr val="00FFFF"/>
                </a:highlight>
                <a:latin typeface="Courier New" panose="02070309020205020404" pitchFamily="49" charset="0"/>
                <a:ea typeface="Times New Roman" panose="02020603050405020304" pitchFamily="18" charset="0"/>
              </a:rPr>
              <a:t>xU</a:t>
            </a:r>
            <a:r>
              <a:rPr lang="en-CA" sz="800" dirty="0">
                <a:effectLst/>
                <a:highlight>
                  <a:srgbClr val="00FFFF"/>
                </a:highlight>
                <a:latin typeface="Courier New" panose="02070309020205020404" pitchFamily="49" charset="0"/>
                <a:ea typeface="Times New Roman" panose="02020603050405020304" pitchFamily="18" charset="0"/>
              </a:rPr>
              <a:t> 4040925e441ee8f0 </a:t>
            </a:r>
            <a:r>
              <a:rPr lang="en-CA" sz="800" dirty="0" err="1">
                <a:effectLst/>
                <a:highlight>
                  <a:srgbClr val="00FFFF"/>
                </a:highlight>
                <a:latin typeface="Courier New" panose="02070309020205020404" pitchFamily="49" charset="0"/>
                <a:ea typeface="Times New Roman" panose="02020603050405020304" pitchFamily="18" charset="0"/>
              </a:rPr>
              <a:t>xV</a:t>
            </a:r>
            <a:r>
              <a:rPr lang="en-CA" sz="800" dirty="0">
                <a:effectLst/>
                <a:highlight>
                  <a:srgbClr val="00FFFF"/>
                </a:highlight>
                <a:latin typeface="Courier New" panose="02070309020205020404" pitchFamily="49" charset="0"/>
                <a:ea typeface="Times New Roman" panose="02020603050405020304" pitchFamily="18" charset="0"/>
              </a:rPr>
              <a:t> 4041a21713abeb9f] </a:t>
            </a:r>
            <a:r>
              <a:rPr lang="en-CA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[ET 27076 ] [L0] [L1] </a:t>
            </a:r>
            <a:endParaRPr lang="en-US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just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POC   32 </a:t>
            </a:r>
            <a:r>
              <a:rPr lang="en-CA" sz="8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LId</a:t>
            </a:r>
            <a:r>
              <a:rPr lang="en-CA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:  0 </a:t>
            </a:r>
            <a:r>
              <a:rPr lang="en-CA" sz="8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TId</a:t>
            </a:r>
            <a:r>
              <a:rPr lang="en-CA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: 0 ( TRAIL, B-SLICE, QP 36 )    </a:t>
            </a:r>
            <a:r>
              <a:rPr lang="en-CA" sz="800" dirty="0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</a:rPr>
              <a:t>1068480 bits </a:t>
            </a:r>
            <a:r>
              <a:rPr lang="en-CA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[Y 36.9685 dB    U 32.7667 dB    V 34.7934 dB] </a:t>
            </a:r>
            <a:br>
              <a:rPr lang="en-CA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</a:br>
            <a:r>
              <a:rPr lang="en-CA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[</a:t>
            </a:r>
            <a:r>
              <a:rPr lang="en-CA" sz="800" dirty="0" err="1">
                <a:effectLst/>
                <a:highlight>
                  <a:srgbClr val="00FFFF"/>
                </a:highlight>
                <a:latin typeface="Courier New" panose="02070309020205020404" pitchFamily="49" charset="0"/>
                <a:ea typeface="Times New Roman" panose="02020603050405020304" pitchFamily="18" charset="0"/>
              </a:rPr>
              <a:t>xY</a:t>
            </a:r>
            <a:r>
              <a:rPr lang="en-CA" sz="800" dirty="0">
                <a:effectLst/>
                <a:highlight>
                  <a:srgbClr val="00FFFF"/>
                </a:highlight>
                <a:latin typeface="Courier New" panose="02070309020205020404" pitchFamily="49" charset="0"/>
                <a:ea typeface="Times New Roman" panose="02020603050405020304" pitchFamily="18" charset="0"/>
              </a:rPr>
              <a:t> 40427bf9388b7dd9 </a:t>
            </a:r>
            <a:r>
              <a:rPr lang="en-CA" sz="800" dirty="0" err="1">
                <a:effectLst/>
                <a:highlight>
                  <a:srgbClr val="00FFFF"/>
                </a:highlight>
                <a:latin typeface="Courier New" panose="02070309020205020404" pitchFamily="49" charset="0"/>
                <a:ea typeface="Times New Roman" panose="02020603050405020304" pitchFamily="18" charset="0"/>
              </a:rPr>
              <a:t>xU</a:t>
            </a:r>
            <a:r>
              <a:rPr lang="en-CA" sz="800" dirty="0">
                <a:effectLst/>
                <a:highlight>
                  <a:srgbClr val="00FFFF"/>
                </a:highlight>
                <a:latin typeface="Courier New" panose="02070309020205020404" pitchFamily="49" charset="0"/>
                <a:ea typeface="Times New Roman" panose="02020603050405020304" pitchFamily="18" charset="0"/>
              </a:rPr>
              <a:t> 4040622302f7769c </a:t>
            </a:r>
            <a:r>
              <a:rPr lang="en-CA" sz="800" dirty="0" err="1">
                <a:effectLst/>
                <a:highlight>
                  <a:srgbClr val="00FFFF"/>
                </a:highlight>
                <a:latin typeface="Courier New" panose="02070309020205020404" pitchFamily="49" charset="0"/>
                <a:ea typeface="Times New Roman" panose="02020603050405020304" pitchFamily="18" charset="0"/>
              </a:rPr>
              <a:t>xV</a:t>
            </a:r>
            <a:r>
              <a:rPr lang="en-CA" sz="800" dirty="0">
                <a:effectLst/>
                <a:highlight>
                  <a:srgbClr val="00FFFF"/>
                </a:highlight>
                <a:latin typeface="Courier New" panose="02070309020205020404" pitchFamily="49" charset="0"/>
                <a:ea typeface="Times New Roman" panose="02020603050405020304" pitchFamily="18" charset="0"/>
              </a:rPr>
              <a:t> 4041658e333ebd6e] </a:t>
            </a:r>
            <a:r>
              <a:rPr lang="en-CA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[ET 22740 ] [L0 0] [L1 0c] </a:t>
            </a:r>
            <a:endParaRPr lang="en-US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just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…</a:t>
            </a:r>
            <a:endParaRPr lang="en-US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just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SUMMARY --------------------------------------------------------</a:t>
            </a:r>
            <a:endParaRPr lang="en-US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just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	Total Frames |  Bitrate      Y-PSNR   U-PSNR   V-PSNR   YUV-PSNR </a:t>
            </a:r>
            <a:r>
              <a:rPr lang="en-CA" sz="8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xY</a:t>
            </a:r>
            <a:r>
              <a:rPr lang="en-CA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-PSNR          </a:t>
            </a:r>
            <a:r>
              <a:rPr lang="en-CA" sz="8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xU</a:t>
            </a:r>
            <a:r>
              <a:rPr lang="en-CA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-PSNR          </a:t>
            </a:r>
            <a:r>
              <a:rPr lang="en-CA" sz="8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xV</a:t>
            </a:r>
            <a:r>
              <a:rPr lang="en-CA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-PSNR          </a:t>
            </a:r>
            <a:endParaRPr lang="en-US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just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	65           a  </a:t>
            </a:r>
            <a:r>
              <a:rPr lang="en-CA" sz="800" dirty="0">
                <a:effectLst/>
                <a:highlight>
                  <a:srgbClr val="FFFF00"/>
                </a:highlight>
                <a:latin typeface="Courier New" panose="02070309020205020404" pitchFamily="49" charset="0"/>
                <a:ea typeface="Times New Roman" panose="02020603050405020304" pitchFamily="18" charset="0"/>
              </a:rPr>
              <a:t>7180.4923</a:t>
            </a:r>
            <a:r>
              <a:rPr lang="en-CA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  33.9864  31.5198  33.6546  33.3503  </a:t>
            </a:r>
            <a:r>
              <a:rPr lang="en-CA" sz="800" dirty="0">
                <a:effectLst/>
                <a:highlight>
                  <a:srgbClr val="00FFFF"/>
                </a:highlight>
                <a:latin typeface="Courier New" panose="02070309020205020404" pitchFamily="49" charset="0"/>
                <a:ea typeface="Times New Roman" panose="02020603050405020304" pitchFamily="18" charset="0"/>
              </a:rPr>
              <a:t>4040fe41e4cb14fa 403f85122f276db1 4040d3c8fc7373ad </a:t>
            </a:r>
            <a:endParaRPr lang="en-US" sz="3200" dirty="0">
              <a:effectLst/>
              <a:highlight>
                <a:srgbClr val="00FFFF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90DD7B6-3D13-B2D3-B7EA-A9A498F0C7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4718332"/>
              </p:ext>
            </p:extLst>
          </p:nvPr>
        </p:nvGraphicFramePr>
        <p:xfrm>
          <a:off x="1631504" y="3518113"/>
          <a:ext cx="8892990" cy="1932693"/>
        </p:xfrm>
        <a:graphic>
          <a:graphicData uri="http://schemas.openxmlformats.org/drawingml/2006/table">
            <a:tbl>
              <a:tblPr firstRow="1" firstCol="1" bandRow="1"/>
              <a:tblGrid>
                <a:gridCol w="2166012">
                  <a:extLst>
                    <a:ext uri="{9D8B030D-6E8A-4147-A177-3AD203B41FA5}">
                      <a16:colId xmlns:a16="http://schemas.microsoft.com/office/drawing/2014/main" val="4128857843"/>
                    </a:ext>
                  </a:extLst>
                </a:gridCol>
                <a:gridCol w="1471526">
                  <a:extLst>
                    <a:ext uri="{9D8B030D-6E8A-4147-A177-3AD203B41FA5}">
                      <a16:colId xmlns:a16="http://schemas.microsoft.com/office/drawing/2014/main" val="3838455264"/>
                    </a:ext>
                  </a:extLst>
                </a:gridCol>
                <a:gridCol w="1261309">
                  <a:extLst>
                    <a:ext uri="{9D8B030D-6E8A-4147-A177-3AD203B41FA5}">
                      <a16:colId xmlns:a16="http://schemas.microsoft.com/office/drawing/2014/main" val="780050401"/>
                    </a:ext>
                  </a:extLst>
                </a:gridCol>
                <a:gridCol w="1401454">
                  <a:extLst>
                    <a:ext uri="{9D8B030D-6E8A-4147-A177-3AD203B41FA5}">
                      <a16:colId xmlns:a16="http://schemas.microsoft.com/office/drawing/2014/main" val="1727850116"/>
                    </a:ext>
                  </a:extLst>
                </a:gridCol>
                <a:gridCol w="2592689">
                  <a:extLst>
                    <a:ext uri="{9D8B030D-6E8A-4147-A177-3AD203B41FA5}">
                      <a16:colId xmlns:a16="http://schemas.microsoft.com/office/drawing/2014/main" val="2410981061"/>
                    </a:ext>
                  </a:extLst>
                </a:gridCol>
              </a:tblGrid>
              <a:tr h="276099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Bitrates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xY-PSNR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xU-PSNR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xV-PSNR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614412"/>
                  </a:ext>
                </a:extLst>
              </a:tr>
              <a:tr h="828297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Method 1 </a:t>
                      </a:r>
                      <a:br>
                        <a:rPr lang="en-CA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</a:b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(frame-by-frame data)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6570.3413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33.907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31.5785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33.6755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4287784"/>
                  </a:ext>
                </a:extLst>
              </a:tr>
              <a:tr h="55219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Method 2 </a:t>
                      </a:r>
                      <a:br>
                        <a:rPr lang="en-CA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</a:b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(summary data)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6570.3414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33.907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31.5785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33.6755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7777761"/>
                  </a:ext>
                </a:extLst>
              </a:tr>
              <a:tr h="276099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Difference 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0.0001</a:t>
                      </a:r>
                      <a:endParaRPr lang="en-US" sz="18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0537328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0C4208C4-9A9C-5215-7689-2F0DF0D7A043}"/>
              </a:ext>
            </a:extLst>
          </p:cNvPr>
          <p:cNvSpPr txBox="1"/>
          <p:nvPr/>
        </p:nvSpPr>
        <p:spPr>
          <a:xfrm>
            <a:off x="47328" y="2868590"/>
            <a:ext cx="7998266" cy="5604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dirty="0"/>
              <a:t>Two methods of averaging comparison (PSNR numbers as informational)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EA46947-CAD3-0C41-87BB-E7970E0C915C}"/>
              </a:ext>
            </a:extLst>
          </p:cNvPr>
          <p:cNvSpPr txBox="1"/>
          <p:nvPr/>
        </p:nvSpPr>
        <p:spPr>
          <a:xfrm>
            <a:off x="47328" y="5535191"/>
            <a:ext cx="10513168" cy="560410"/>
          </a:xfrm>
          <a:prstGeom prst="rect">
            <a:avLst/>
          </a:prstGeom>
          <a:noFill/>
          <a:ln w="12700">
            <a:solidFill>
              <a:srgbClr val="FF0000"/>
            </a:solidFill>
            <a:prstDash val="dashDot"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dirty="0"/>
              <a:t>It is proposed to clearly specify  method 2 (as totally precise) in the next version of the CTC document</a:t>
            </a:r>
          </a:p>
        </p:txBody>
      </p:sp>
    </p:spTree>
    <p:extLst>
      <p:ext uri="{BB962C8B-B14F-4D97-AF65-F5344CB8AC3E}">
        <p14:creationId xmlns:p14="http://schemas.microsoft.com/office/powerpoint/2010/main" val="22908598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FC4599-121E-155B-6AAB-064FDB9497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456728" y="-111649"/>
            <a:ext cx="11017224" cy="1143000"/>
          </a:xfrm>
        </p:spPr>
        <p:txBody>
          <a:bodyPr/>
          <a:lstStyle/>
          <a:p>
            <a:r>
              <a:rPr lang="en-US" dirty="0"/>
              <a:t>Aspect 2. </a:t>
            </a:r>
            <a:r>
              <a:rPr lang="en-CA" dirty="0"/>
              <a:t>Missing </a:t>
            </a:r>
            <a:r>
              <a:rPr lang="en-CA" dirty="0" err="1"/>
              <a:t>LastValidFrame</a:t>
            </a:r>
            <a:r>
              <a:rPr lang="en-CA" dirty="0"/>
              <a:t> parameter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39374E-6BF3-EB5F-014B-94EC9D3F1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552384" y="6395718"/>
            <a:ext cx="252512" cy="365125"/>
          </a:xfrm>
        </p:spPr>
        <p:txBody>
          <a:bodyPr/>
          <a:lstStyle/>
          <a:p>
            <a:pPr>
              <a:defRPr/>
            </a:pPr>
            <a:fld id="{CB0631E1-041C-48FE-93C0-EECC6916C419}" type="slidenum">
              <a:rPr lang="zh-CN" altLang="en-US" sz="1600" smtClean="0"/>
              <a:pPr>
                <a:defRPr/>
              </a:pPr>
              <a:t>5</a:t>
            </a:fld>
            <a:endParaRPr lang="zh-CN" altLang="en-US" sz="1600" dirty="0"/>
          </a:p>
        </p:txBody>
      </p:sp>
      <p:sp>
        <p:nvSpPr>
          <p:cNvPr id="8" name="副標題 2">
            <a:extLst>
              <a:ext uri="{FF2B5EF4-FFF2-40B4-BE49-F238E27FC236}">
                <a16:creationId xmlns:a16="http://schemas.microsoft.com/office/drawing/2014/main" id="{16D73CEC-AB22-6E53-6CAA-A4D2BF8B6949}"/>
              </a:ext>
            </a:extLst>
          </p:cNvPr>
          <p:cNvSpPr txBox="1">
            <a:spLocks/>
          </p:cNvSpPr>
          <p:nvPr/>
        </p:nvSpPr>
        <p:spPr bwMode="auto">
          <a:xfrm>
            <a:off x="-168696" y="6400799"/>
            <a:ext cx="1800200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altLang="zh-TW" sz="1600" dirty="0"/>
              <a:t>JVET-AD0242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F75AF27-AD27-D8F3-740F-3866F7D95871}"/>
              </a:ext>
            </a:extLst>
          </p:cNvPr>
          <p:cNvSpPr txBox="1"/>
          <p:nvPr/>
        </p:nvSpPr>
        <p:spPr>
          <a:xfrm>
            <a:off x="21823" y="908720"/>
            <a:ext cx="11593288" cy="19338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indent="-285750" algn="just">
              <a:spcBef>
                <a:spcPts val="68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The adopted proposal JVET-Y0155 introduces a parameter </a:t>
            </a:r>
            <a:r>
              <a:rPr lang="en-US" dirty="0" err="1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LastValidFrame</a:t>
            </a:r>
            <a:r>
              <a:rPr lang="en-US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that potentially modifies a range of frames to be coded for temporal filtering based on the sequence content (to exclude the frame that contains copyright notices) for each test sequence. </a:t>
            </a:r>
          </a:p>
          <a:p>
            <a:pPr marL="285750" marR="0" indent="-285750" algn="just">
              <a:spcBef>
                <a:spcPts val="68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However, this information is not present in the recent CTC document (JVET-Y2017), which may lead to difference in the simulation results.</a:t>
            </a:r>
            <a:endParaRPr lang="en-US" dirty="0"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marR="0" indent="-285750" algn="just">
              <a:spcBef>
                <a:spcPts val="68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b="1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It is proposed to add the corresponding value of </a:t>
            </a:r>
            <a:r>
              <a:rPr lang="en-CA" b="1" dirty="0" err="1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LastValidFrame</a:t>
            </a:r>
            <a:r>
              <a:rPr lang="en-CA" b="1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to the Table 1, e.g., as below</a:t>
            </a:r>
            <a:endParaRPr lang="en-US" sz="1800" b="1" dirty="0">
              <a:effectLst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EBA069D9-2F3E-B780-3F26-F1F927127F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3728319"/>
              </p:ext>
            </p:extLst>
          </p:nvPr>
        </p:nvGraphicFramePr>
        <p:xfrm>
          <a:off x="479376" y="3146292"/>
          <a:ext cx="11089230" cy="287128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08923">
                  <a:extLst>
                    <a:ext uri="{9D8B030D-6E8A-4147-A177-3AD203B41FA5}">
                      <a16:colId xmlns:a16="http://schemas.microsoft.com/office/drawing/2014/main" val="404512328"/>
                    </a:ext>
                  </a:extLst>
                </a:gridCol>
                <a:gridCol w="1108923">
                  <a:extLst>
                    <a:ext uri="{9D8B030D-6E8A-4147-A177-3AD203B41FA5}">
                      <a16:colId xmlns:a16="http://schemas.microsoft.com/office/drawing/2014/main" val="4255505667"/>
                    </a:ext>
                  </a:extLst>
                </a:gridCol>
                <a:gridCol w="1108923">
                  <a:extLst>
                    <a:ext uri="{9D8B030D-6E8A-4147-A177-3AD203B41FA5}">
                      <a16:colId xmlns:a16="http://schemas.microsoft.com/office/drawing/2014/main" val="7141015"/>
                    </a:ext>
                  </a:extLst>
                </a:gridCol>
                <a:gridCol w="1108923">
                  <a:extLst>
                    <a:ext uri="{9D8B030D-6E8A-4147-A177-3AD203B41FA5}">
                      <a16:colId xmlns:a16="http://schemas.microsoft.com/office/drawing/2014/main" val="3575508395"/>
                    </a:ext>
                  </a:extLst>
                </a:gridCol>
                <a:gridCol w="1180932">
                  <a:extLst>
                    <a:ext uri="{9D8B030D-6E8A-4147-A177-3AD203B41FA5}">
                      <a16:colId xmlns:a16="http://schemas.microsoft.com/office/drawing/2014/main" val="2763624722"/>
                    </a:ext>
                  </a:extLst>
                </a:gridCol>
                <a:gridCol w="1036914">
                  <a:extLst>
                    <a:ext uri="{9D8B030D-6E8A-4147-A177-3AD203B41FA5}">
                      <a16:colId xmlns:a16="http://schemas.microsoft.com/office/drawing/2014/main" val="2068758679"/>
                    </a:ext>
                  </a:extLst>
                </a:gridCol>
                <a:gridCol w="1108923">
                  <a:extLst>
                    <a:ext uri="{9D8B030D-6E8A-4147-A177-3AD203B41FA5}">
                      <a16:colId xmlns:a16="http://schemas.microsoft.com/office/drawing/2014/main" val="837859049"/>
                    </a:ext>
                  </a:extLst>
                </a:gridCol>
                <a:gridCol w="1108923">
                  <a:extLst>
                    <a:ext uri="{9D8B030D-6E8A-4147-A177-3AD203B41FA5}">
                      <a16:colId xmlns:a16="http://schemas.microsoft.com/office/drawing/2014/main" val="3042310987"/>
                    </a:ext>
                  </a:extLst>
                </a:gridCol>
                <a:gridCol w="1108923">
                  <a:extLst>
                    <a:ext uri="{9D8B030D-6E8A-4147-A177-3AD203B41FA5}">
                      <a16:colId xmlns:a16="http://schemas.microsoft.com/office/drawing/2014/main" val="3361709877"/>
                    </a:ext>
                  </a:extLst>
                </a:gridCol>
                <a:gridCol w="1108923">
                  <a:extLst>
                    <a:ext uri="{9D8B030D-6E8A-4147-A177-3AD203B41FA5}">
                      <a16:colId xmlns:a16="http://schemas.microsoft.com/office/drawing/2014/main" val="1324741758"/>
                    </a:ext>
                  </a:extLst>
                </a:gridCol>
              </a:tblGrid>
              <a:tr h="23775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Sequence name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Frame count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Low delay frame count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LastValidFrame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Frame rate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Bit depth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Intra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Random access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Low-delay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6658822"/>
                  </a:ext>
                </a:extLst>
              </a:tr>
              <a:tr h="23775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Tango2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294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n/a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0050980"/>
                  </a:ext>
                </a:extLst>
              </a:tr>
              <a:tr h="23775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FoodMarket4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n/a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4299110"/>
                  </a:ext>
                </a:extLst>
              </a:tr>
              <a:tr h="23775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Campfire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n/a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0974593"/>
                  </a:ext>
                </a:extLst>
              </a:tr>
              <a:tr h="23775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A2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CatRobot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n/a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60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9499106"/>
                  </a:ext>
                </a:extLst>
              </a:tr>
              <a:tr h="23775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A2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DaylightRoad2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n/a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3472457"/>
                  </a:ext>
                </a:extLst>
              </a:tr>
              <a:tr h="23775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A2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ParkRunning3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n/a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8658465"/>
                  </a:ext>
                </a:extLst>
              </a:tr>
              <a:tr h="23775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MarketPlace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600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n/a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6499857"/>
                  </a:ext>
                </a:extLst>
              </a:tr>
              <a:tr h="23775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RitualDance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600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n/a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7989543"/>
                  </a:ext>
                </a:extLst>
              </a:tr>
              <a:tr h="23775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Cactus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250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n/a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5135901"/>
                  </a:ext>
                </a:extLst>
              </a:tr>
              <a:tr h="23775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BasketballDrive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250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499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01541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35526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FC4599-121E-155B-6AAB-064FDB9497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376" y="260648"/>
            <a:ext cx="10153128" cy="716660"/>
          </a:xfrm>
        </p:spPr>
        <p:txBody>
          <a:bodyPr/>
          <a:lstStyle/>
          <a:p>
            <a:r>
              <a:rPr lang="en-US" dirty="0"/>
              <a:t>Miscellaneous editorial changes to the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39374E-6BF3-EB5F-014B-94EC9D3F1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552384" y="6395718"/>
            <a:ext cx="252512" cy="365125"/>
          </a:xfrm>
        </p:spPr>
        <p:txBody>
          <a:bodyPr/>
          <a:lstStyle/>
          <a:p>
            <a:pPr>
              <a:defRPr/>
            </a:pPr>
            <a:fld id="{CB0631E1-041C-48FE-93C0-EECC6916C419}" type="slidenum">
              <a:rPr lang="zh-CN" altLang="en-US" sz="1600" smtClean="0"/>
              <a:pPr>
                <a:defRPr/>
              </a:pPr>
              <a:t>6</a:t>
            </a:fld>
            <a:endParaRPr lang="zh-CN" altLang="en-US" sz="1600" dirty="0"/>
          </a:p>
        </p:txBody>
      </p:sp>
      <p:sp>
        <p:nvSpPr>
          <p:cNvPr id="8" name="副標題 2">
            <a:extLst>
              <a:ext uri="{FF2B5EF4-FFF2-40B4-BE49-F238E27FC236}">
                <a16:creationId xmlns:a16="http://schemas.microsoft.com/office/drawing/2014/main" id="{16D73CEC-AB22-6E53-6CAA-A4D2BF8B6949}"/>
              </a:ext>
            </a:extLst>
          </p:cNvPr>
          <p:cNvSpPr txBox="1">
            <a:spLocks/>
          </p:cNvSpPr>
          <p:nvPr/>
        </p:nvSpPr>
        <p:spPr bwMode="auto">
          <a:xfrm>
            <a:off x="-168696" y="6400799"/>
            <a:ext cx="1800200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altLang="zh-TW" sz="1600" dirty="0"/>
              <a:t>JVET-AD0242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F75AF27-AD27-D8F3-740F-3866F7D95871}"/>
              </a:ext>
            </a:extLst>
          </p:cNvPr>
          <p:cNvSpPr txBox="1"/>
          <p:nvPr/>
        </p:nvSpPr>
        <p:spPr>
          <a:xfrm>
            <a:off x="279023" y="1268760"/>
            <a:ext cx="9849425" cy="1746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just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/>
              <a:t>During this document preparation several minor issues in the CTC document were observed and corresponding fixes can be found in the attached document. </a:t>
            </a:r>
          </a:p>
          <a:p>
            <a:pPr marR="0" algn="just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dirty="0"/>
          </a:p>
          <a:p>
            <a:pPr algn="just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/>
              <a:t>It is proposed to incorporate these changes in the next version of the CTC document</a:t>
            </a:r>
          </a:p>
          <a:p>
            <a:pPr marR="0" algn="just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83991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訂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Basis</Template>
  <TotalTime>38131</TotalTime>
  <Words>841</Words>
  <Application>Microsoft Office PowerPoint</Application>
  <PresentationFormat>Widescreen</PresentationFormat>
  <Paragraphs>184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Calibri</vt:lpstr>
      <vt:lpstr>Corbel</vt:lpstr>
      <vt:lpstr>Courier New</vt:lpstr>
      <vt:lpstr>Source Sans Pro</vt:lpstr>
      <vt:lpstr>Times New Roman</vt:lpstr>
      <vt:lpstr>Office 主题</vt:lpstr>
      <vt:lpstr>On Common Test Conditions document</vt:lpstr>
      <vt:lpstr>Problem statement</vt:lpstr>
      <vt:lpstr>Aspect 1. Parallel RA results averaging</vt:lpstr>
      <vt:lpstr>Aspect 1. Parallel RA results averaging (cont’d)</vt:lpstr>
      <vt:lpstr>Aspect 2. Missing LastValidFrame parameter</vt:lpstr>
      <vt:lpstr>Miscellaneous editorial changes to the text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Roman Chernyak</cp:lastModifiedBy>
  <cp:revision>1127</cp:revision>
  <dcterms:created xsi:type="dcterms:W3CDTF">2010-10-25T03:40:34Z</dcterms:created>
  <dcterms:modified xsi:type="dcterms:W3CDTF">2023-04-23T01:10:26Z</dcterms:modified>
</cp:coreProperties>
</file>