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9"/>
  </p:notesMasterIdLst>
  <p:handoutMasterIdLst>
    <p:handoutMasterId r:id="rId10"/>
  </p:handoutMasterIdLst>
  <p:sldIdLst>
    <p:sldId id="267" r:id="rId3"/>
    <p:sldId id="374" r:id="rId4"/>
    <p:sldId id="390" r:id="rId5"/>
    <p:sldId id="380" r:id="rId6"/>
    <p:sldId id="393" r:id="rId7"/>
    <p:sldId id="387" r:id="rId8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300"/>
    <a:srgbClr val="2D86E7"/>
    <a:srgbClr val="1E75F6"/>
    <a:srgbClr val="2769ED"/>
    <a:srgbClr val="7DB9FB"/>
    <a:srgbClr val="CCECFF"/>
    <a:srgbClr val="2807EB"/>
    <a:srgbClr val="7585FD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111" d="100"/>
          <a:sy n="111" d="100"/>
        </p:scale>
        <p:origin x="13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2023/4/21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2023/4/20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JVET-a</a:t>
            </a:r>
            <a:r>
              <a:rPr lang="en-US" altLang="zh-CN" sz="4400" dirty="0"/>
              <a:t>D0216 </a:t>
            </a:r>
            <a:br>
              <a:rPr lang="en-US" altLang="zh-CN" sz="4400" dirty="0"/>
            </a:br>
            <a:r>
              <a:rPr lang="en-US" sz="4400" dirty="0"/>
              <a:t>Non-EE2:</a:t>
            </a:r>
            <a:r>
              <a:rPr lang="en-US" altLang="zh-CN" sz="4400" dirty="0"/>
              <a:t>IBC with Non-ADJACENT SPATIAL CANDIDATES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8203" y="4206891"/>
            <a:ext cx="7662452" cy="1239894"/>
          </a:xfrm>
        </p:spPr>
        <p:txBody>
          <a:bodyPr>
            <a:normAutofit fontScale="92500"/>
          </a:bodyPr>
          <a:lstStyle/>
          <a:p>
            <a:r>
              <a:rPr lang="en-CA" sz="2800" dirty="0" err="1"/>
              <a:t>Changyue</a:t>
            </a:r>
            <a:r>
              <a:rPr lang="en-CA" sz="2800" dirty="0"/>
              <a:t> Ma, </a:t>
            </a:r>
            <a:r>
              <a:rPr lang="en-CA" altLang="zh-CN" sz="2800" dirty="0"/>
              <a:t>Xiaoyu Xiu, </a:t>
            </a:r>
            <a:r>
              <a:rPr lang="en-CA" sz="2800" dirty="0"/>
              <a:t>Wei Chen, </a:t>
            </a:r>
            <a:r>
              <a:rPr lang="de-DE" sz="2800" dirty="0"/>
              <a:t>Hong-Jheng Jhu,</a:t>
            </a:r>
            <a:r>
              <a:rPr lang="en-CA" sz="2800" dirty="0"/>
              <a:t> </a:t>
            </a:r>
            <a:r>
              <a:rPr lang="en-CA" altLang="zh-CN" sz="2800" dirty="0" err="1"/>
              <a:t>Che</a:t>
            </a:r>
            <a:r>
              <a:rPr lang="en-CA" altLang="zh-CN" sz="2800" dirty="0"/>
              <a:t>-Wei </a:t>
            </a:r>
            <a:r>
              <a:rPr lang="en-CA" altLang="zh-CN" sz="2800" dirty="0" err="1"/>
              <a:t>Kuo</a:t>
            </a:r>
            <a:r>
              <a:rPr lang="en-CA" altLang="zh-CN" sz="2800" dirty="0"/>
              <a:t>, </a:t>
            </a:r>
            <a:r>
              <a:rPr lang="en-CA" sz="2800" dirty="0"/>
              <a:t>Ning Yan,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2"/>
            <a:ext cx="11189372" cy="2552831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b="1" dirty="0"/>
              <a:t>IBC candidate list</a:t>
            </a:r>
            <a:r>
              <a:rPr lang="en-US" altLang="zh-CN" sz="2000" dirty="0"/>
              <a:t> in ECM8.0:</a:t>
            </a:r>
          </a:p>
          <a:p>
            <a:pPr marL="342900" indent="-342900" hangingPunct="0">
              <a:buAutoNum type="arabicParenR"/>
            </a:pPr>
            <a:r>
              <a:rPr lang="en-US" altLang="zh-CN" dirty="0"/>
              <a:t>Only spatial adjacent candidates are used to generate IBC AMVP/merge candidate list.</a:t>
            </a:r>
          </a:p>
          <a:p>
            <a:pPr marL="342900" indent="-342900" hangingPunct="0">
              <a:buAutoNum type="arabicParenR"/>
            </a:pPr>
            <a:r>
              <a:rPr lang="en-US" altLang="zh-CN" dirty="0"/>
              <a:t>Spatial non-adjacent candidates are also used to generate regular AMVP/merge candidate list. </a:t>
            </a:r>
          </a:p>
          <a:p>
            <a:pPr marL="342900" indent="-342900" hangingPunct="0">
              <a:buAutoNum type="arabicParenR"/>
            </a:pPr>
            <a:r>
              <a:rPr lang="en-US" altLang="zh-CN" dirty="0"/>
              <a:t>It is straightforward to extend spatial non-adjacent candidates for IBC mode.</a:t>
            </a:r>
          </a:p>
        </p:txBody>
      </p:sp>
    </p:spTree>
    <p:extLst>
      <p:ext uri="{BB962C8B-B14F-4D97-AF65-F5344CB8AC3E}">
        <p14:creationId xmlns:p14="http://schemas.microsoft.com/office/powerpoint/2010/main" val="2209869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6" y="1123242"/>
            <a:ext cx="11782781" cy="2211085"/>
          </a:xfrm>
        </p:spPr>
        <p:txBody>
          <a:bodyPr>
            <a:normAutofit/>
          </a:bodyPr>
          <a:lstStyle/>
          <a:p>
            <a:pPr marL="342900" indent="-342900" hangingPunct="0">
              <a:buAutoNum type="arabicParenR"/>
            </a:pPr>
            <a:r>
              <a:rPr lang="en-US" altLang="zh-CN" dirty="0"/>
              <a:t>Spatial non-adjacent candidates are used to generate IBC AMVP/merge candidate list.</a:t>
            </a:r>
          </a:p>
          <a:p>
            <a:pPr marL="342900" indent="-342900" hangingPunct="0">
              <a:buAutoNum type="arabicParenR"/>
            </a:pPr>
            <a:r>
              <a:rPr lang="en-US" altLang="zh-CN" dirty="0"/>
              <a:t>Spatial non-adjacent candidates are inserted between spatial adjacent candidates and HBVP candidates.</a:t>
            </a:r>
          </a:p>
          <a:p>
            <a:pPr marL="342900" indent="-342900" hangingPunct="0">
              <a:buAutoNum type="arabicParenR"/>
            </a:pPr>
            <a:r>
              <a:rPr lang="en-CA" altLang="zh-CN" dirty="0"/>
              <a:t>Similar grid pattern used for spatial non-adjacent candidates of regular inter is reused for IBC mode.</a:t>
            </a:r>
          </a:p>
          <a:p>
            <a:pPr marL="342900" indent="-342900" hangingPunct="0">
              <a:buAutoNum type="arabicParenR"/>
            </a:pPr>
            <a:r>
              <a:rPr lang="en-US" altLang="zh-CN" dirty="0"/>
              <a:t>Distances between non-adjacent candidates and current block are defined based on current block size.</a:t>
            </a:r>
            <a:endParaRPr lang="en-CA" altLang="zh-CN" dirty="0"/>
          </a:p>
          <a:p>
            <a:pPr marL="342900" indent="-342900" hangingPunct="0">
              <a:buAutoNum type="arabicParenR"/>
            </a:pPr>
            <a:endParaRPr lang="en-CA" altLang="zh-CN" dirty="0"/>
          </a:p>
        </p:txBody>
      </p:sp>
      <p:sp>
        <p:nvSpPr>
          <p:cNvPr id="4" name="文本框 3"/>
          <p:cNvSpPr txBox="1"/>
          <p:nvPr/>
        </p:nvSpPr>
        <p:spPr>
          <a:xfrm>
            <a:off x="8201891" y="3666836"/>
            <a:ext cx="2974109" cy="1228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2" name="图片 3">
            <a:extLst>
              <a:ext uri="{FF2B5EF4-FFF2-40B4-BE49-F238E27FC236}">
                <a16:creationId xmlns:a16="http://schemas.microsoft.com/office/drawing/2014/main" id="{1CD23DED-CA1E-DC50-07DB-E47593C8BD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6009" y="2913575"/>
            <a:ext cx="3458530" cy="374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517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443977" y="1121464"/>
            <a:ext cx="250625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Summary of results</a:t>
            </a:r>
            <a:endParaRPr lang="en-US" sz="22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514924"/>
              </p:ext>
            </p:extLst>
          </p:nvPr>
        </p:nvGraphicFramePr>
        <p:xfrm>
          <a:off x="1616363" y="1719148"/>
          <a:ext cx="9125526" cy="37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0921">
                  <a:extLst>
                    <a:ext uri="{9D8B030D-6E8A-4147-A177-3AD203B41FA5}">
                      <a16:colId xmlns:a16="http://schemas.microsoft.com/office/drawing/2014/main" val="559246143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1883844088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2209923199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3182432399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3616528542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10471368"/>
                    </a:ext>
                  </a:extLst>
                </a:gridCol>
              </a:tblGrid>
              <a:tr h="47437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All Intra Main 10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8213892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U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Enc.</a:t>
                      </a:r>
                      <a:r>
                        <a:rPr lang="en-US" altLang="zh-CN" baseline="0" dirty="0"/>
                        <a:t> 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Dec. T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2753295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Class F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-0.34%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-0.35%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-0.42%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9442320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Class TGM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-0.42%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-0.37%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-0.35%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106%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39251321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Random Access Main 10</a:t>
                      </a:r>
                      <a:endParaRPr lang="zh-CN" alt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84948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U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Enc.</a:t>
                      </a:r>
                      <a:r>
                        <a:rPr lang="en-US" altLang="zh-CN" baseline="0" dirty="0"/>
                        <a:t> 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Dec. T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41178701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Class F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-0.26%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-0.54%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-0.24%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38851404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Class TGM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-0.31%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-0.34%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-0.41%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4536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0929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157019" y="1121464"/>
            <a:ext cx="1203498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Overall results of combining the proposed method with enhanced IBC-GPM proposed in JVET-AD0215</a:t>
            </a:r>
            <a:endParaRPr lang="en-US" sz="22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274867"/>
              </p:ext>
            </p:extLst>
          </p:nvPr>
        </p:nvGraphicFramePr>
        <p:xfrm>
          <a:off x="1616363" y="1719148"/>
          <a:ext cx="9125526" cy="37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0921">
                  <a:extLst>
                    <a:ext uri="{9D8B030D-6E8A-4147-A177-3AD203B41FA5}">
                      <a16:colId xmlns:a16="http://schemas.microsoft.com/office/drawing/2014/main" val="559246143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1883844088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2209923199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3182432399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3616528542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10471368"/>
                    </a:ext>
                  </a:extLst>
                </a:gridCol>
              </a:tblGrid>
              <a:tr h="47437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All Intra Main 10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8213892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U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Enc.</a:t>
                      </a:r>
                      <a:r>
                        <a:rPr lang="en-US" altLang="zh-CN" baseline="0" dirty="0"/>
                        <a:t> 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Dec. T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2753295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Class F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-0.62%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-0.69%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239442320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Class TGM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-0.90%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-0.78%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-0.73%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105%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639251321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Random Access Main 10</a:t>
                      </a:r>
                      <a:endParaRPr lang="zh-CN" alt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84948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U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Enc.</a:t>
                      </a:r>
                      <a:r>
                        <a:rPr lang="en-US" altLang="zh-CN" baseline="0" dirty="0"/>
                        <a:t> 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Dec. T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41178701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Class F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-0.38%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-0.80%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238851404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Class TGM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-0.67%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-0.61%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34536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0713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332906" y="1142944"/>
            <a:ext cx="1196993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Summary:</a:t>
            </a:r>
          </a:p>
          <a:p>
            <a:endParaRPr 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415635" y="1666719"/>
            <a:ext cx="114069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000" kern="0" dirty="0">
                <a:latin typeface="Times New Roman" panose="02020603050405020304" pitchFamily="18" charset="0"/>
              </a:rPr>
              <a:t>It is proposed to use spatial non-adjacent candidates for IBC AMVP/merge candidate list construction.</a:t>
            </a:r>
            <a:endParaRPr lang="en-CA" altLang="zh-CN" sz="2000" kern="0" dirty="0"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altLang="zh-CN" sz="2000" kern="0" dirty="0">
                <a:latin typeface="Times New Roman" panose="02020603050405020304" pitchFamily="18" charset="0"/>
              </a:rPr>
              <a:t>Achieve promising coding benefits without noticeable </a:t>
            </a:r>
            <a:r>
              <a:rPr lang="en-CA" altLang="zh-CN" sz="2000" kern="0" dirty="0" err="1">
                <a:latin typeface="Times New Roman" panose="02020603050405020304" pitchFamily="18" charset="0"/>
              </a:rPr>
              <a:t>enc</a:t>
            </a:r>
            <a:r>
              <a:rPr lang="en-CA" altLang="zh-CN" sz="2000" kern="0" dirty="0">
                <a:latin typeface="Times New Roman" panose="02020603050405020304" pitchFamily="18" charset="0"/>
              </a:rPr>
              <a:t>/</a:t>
            </a:r>
            <a:r>
              <a:rPr lang="en-CA" altLang="zh-CN" sz="2000" kern="0" dirty="0" err="1">
                <a:latin typeface="Times New Roman" panose="02020603050405020304" pitchFamily="18" charset="0"/>
              </a:rPr>
              <a:t>dec</a:t>
            </a:r>
            <a:r>
              <a:rPr lang="en-CA" altLang="zh-CN" sz="2000" kern="0" dirty="0">
                <a:latin typeface="Times New Roman" panose="02020603050405020304" pitchFamily="18" charset="0"/>
              </a:rPr>
              <a:t> runtime.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altLang="zh-CN" sz="2000" kern="0" dirty="0">
                <a:latin typeface="Times New Roman" panose="02020603050405020304" pitchFamily="18" charset="0"/>
              </a:rPr>
              <a:t>It is recommended to study the proposed method in the next round of EE.</a:t>
            </a:r>
            <a:endParaRPr lang="zh-CN" altLang="en-US" sz="2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81D70A-4F44-F543-B477-E3B2FB164722}"/>
              </a:ext>
            </a:extLst>
          </p:cNvPr>
          <p:cNvSpPr txBox="1"/>
          <p:nvPr/>
        </p:nvSpPr>
        <p:spPr>
          <a:xfrm>
            <a:off x="1482695" y="3618413"/>
            <a:ext cx="82052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 algn="ctr"/>
            <a:r>
              <a:rPr lang="en-US" sz="2800" dirty="0"/>
              <a:t>Thanks to </a:t>
            </a:r>
            <a:r>
              <a:rPr lang="en-US" sz="2800" dirty="0" err="1"/>
              <a:t>ByteDance</a:t>
            </a:r>
            <a:r>
              <a:rPr lang="en-US" sz="2800" dirty="0"/>
              <a:t> for the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4237374640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71801</TotalTime>
  <Words>385</Words>
  <Application>Microsoft Office PowerPoint</Application>
  <PresentationFormat>Widescreen</PresentationFormat>
  <Paragraphs>95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DengXian</vt:lpstr>
      <vt:lpstr>KaiTi</vt:lpstr>
      <vt:lpstr>Arial</vt:lpstr>
      <vt:lpstr>Calibri</vt:lpstr>
      <vt:lpstr>Calibri Light</vt:lpstr>
      <vt:lpstr>Times New Roman</vt:lpstr>
      <vt:lpstr>Wingdings</vt:lpstr>
      <vt:lpstr>包裹</vt:lpstr>
      <vt:lpstr>Custom Design</vt:lpstr>
      <vt:lpstr>JVET-aD0216  Non-EE2:IBC with Non-ADJACENT SPATIAL CANDIDATES</vt:lpstr>
      <vt:lpstr>Introduction</vt:lpstr>
      <vt:lpstr>Proposal</vt:lpstr>
      <vt:lpstr>Performance evaluation</vt:lpstr>
      <vt:lpstr>Performance evaluation</vt:lpstr>
      <vt:lpstr>Performance evaluation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Xiaoyu Xiu</cp:lastModifiedBy>
  <cp:revision>1348</cp:revision>
  <cp:lastPrinted>2018-10-23T07:47:24Z</cp:lastPrinted>
  <dcterms:created xsi:type="dcterms:W3CDTF">2018-07-10T02:40:16Z</dcterms:created>
  <dcterms:modified xsi:type="dcterms:W3CDTF">2023-04-21T07:02:22Z</dcterms:modified>
</cp:coreProperties>
</file>