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33" r:id="rId4"/>
  </p:sldMasterIdLst>
  <p:notesMasterIdLst>
    <p:notesMasterId r:id="rId13"/>
  </p:notesMasterIdLst>
  <p:handoutMasterIdLst>
    <p:handoutMasterId r:id="rId14"/>
  </p:handoutMasterIdLst>
  <p:sldIdLst>
    <p:sldId id="2142533578" r:id="rId5"/>
    <p:sldId id="898" r:id="rId6"/>
    <p:sldId id="2142533580" r:id="rId7"/>
    <p:sldId id="899" r:id="rId8"/>
    <p:sldId id="901" r:id="rId9"/>
    <p:sldId id="2142533582" r:id="rId10"/>
    <p:sldId id="2142533581" r:id="rId11"/>
    <p:sldId id="214253357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2142533580"/>
            <p14:sldId id="899"/>
            <p14:sldId id="901"/>
            <p14:sldId id="2142533582"/>
            <p14:sldId id="214253358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93ABBF-BF9D-4564-BF92-0B4123AC9620}" v="10" dt="2023-04-22T08:26:05.3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65" d="100"/>
          <a:sy n="65" d="100"/>
        </p:scale>
        <p:origin x="720" y="78"/>
      </p:cViewPr>
      <p:guideLst/>
    </p:cSldViewPr>
  </p:slideViewPr>
  <p:outlineViewPr>
    <p:cViewPr>
      <p:scale>
        <a:sx n="33" d="100"/>
        <a:sy n="33" d="100"/>
      </p:scale>
      <p:origin x="0" y="-48324"/>
    </p:cViewPr>
  </p:outlineViewPr>
  <p:notesTextViewPr>
    <p:cViewPr>
      <p:scale>
        <a:sx n="1" d="1"/>
        <a:sy n="1" d="1"/>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8DB784AE-A546-4E18-820E-838CE2B43E73}"/>
    <pc:docChg chg="modSld">
      <pc:chgData name="Yun Li" userId="159c9082-0f36-49cd-9c8f-1d7b7046462d" providerId="ADAL" clId="{8DB784AE-A546-4E18-820E-838CE2B43E73}" dt="2023-04-22T08:32:31.768" v="3" actId="20577"/>
      <pc:docMkLst>
        <pc:docMk/>
      </pc:docMkLst>
      <pc:sldChg chg="modSp mod">
        <pc:chgData name="Yun Li" userId="159c9082-0f36-49cd-9c8f-1d7b7046462d" providerId="ADAL" clId="{8DB784AE-A546-4E18-820E-838CE2B43E73}" dt="2023-04-22T08:32:19.403" v="1" actId="20577"/>
        <pc:sldMkLst>
          <pc:docMk/>
          <pc:sldMk cId="1699612923" sldId="901"/>
        </pc:sldMkLst>
        <pc:spChg chg="mod">
          <ac:chgData name="Yun Li" userId="159c9082-0f36-49cd-9c8f-1d7b7046462d" providerId="ADAL" clId="{8DB784AE-A546-4E18-820E-838CE2B43E73}" dt="2023-04-22T08:32:19.403" v="1" actId="20577"/>
          <ac:spMkLst>
            <pc:docMk/>
            <pc:sldMk cId="1699612923" sldId="901"/>
            <ac:spMk id="8" creationId="{B0A7E57C-E4E0-E5A2-20F8-D34330BC66F7}"/>
          </ac:spMkLst>
        </pc:spChg>
      </pc:sldChg>
      <pc:sldChg chg="modSp mod">
        <pc:chgData name="Yun Li" userId="159c9082-0f36-49cd-9c8f-1d7b7046462d" providerId="ADAL" clId="{8DB784AE-A546-4E18-820E-838CE2B43E73}" dt="2023-04-22T08:32:31.768" v="3" actId="20577"/>
        <pc:sldMkLst>
          <pc:docMk/>
          <pc:sldMk cId="2636485099" sldId="2142533581"/>
        </pc:sldMkLst>
        <pc:spChg chg="mod">
          <ac:chgData name="Yun Li" userId="159c9082-0f36-49cd-9c8f-1d7b7046462d" providerId="ADAL" clId="{8DB784AE-A546-4E18-820E-838CE2B43E73}" dt="2023-04-22T08:32:31.768" v="3" actId="20577"/>
          <ac:spMkLst>
            <pc:docMk/>
            <pc:sldMk cId="2636485099" sldId="2142533581"/>
            <ac:spMk id="8" creationId="{28E2B615-10AF-33F7-68FF-FA85283B737B}"/>
          </ac:spMkLst>
        </pc:spChg>
      </pc:sldChg>
    </pc:docChg>
  </pc:docChgLst>
  <pc:docChgLst>
    <pc:chgData name="Dmytro Rusanovskyy" userId="621f73b1-0084-4349-83c1-86917e0e3bb7" providerId="ADAL" clId="{D993ABBF-BF9D-4564-BF92-0B4123AC9620}"/>
    <pc:docChg chg="undo custSel addSld modSld">
      <pc:chgData name="Dmytro Rusanovskyy" userId="621f73b1-0084-4349-83c1-86917e0e3bb7" providerId="ADAL" clId="{D993ABBF-BF9D-4564-BF92-0B4123AC9620}" dt="2023-04-22T08:27:05.640" v="642" actId="14100"/>
      <pc:docMkLst>
        <pc:docMk/>
      </pc:docMkLst>
      <pc:sldChg chg="modSp mod">
        <pc:chgData name="Dmytro Rusanovskyy" userId="621f73b1-0084-4349-83c1-86917e0e3bb7" providerId="ADAL" clId="{D993ABBF-BF9D-4564-BF92-0B4123AC9620}" dt="2023-04-22T08:16:06.070" v="192" actId="20577"/>
        <pc:sldMkLst>
          <pc:docMk/>
          <pc:sldMk cId="870665549" sldId="898"/>
        </pc:sldMkLst>
        <pc:spChg chg="mod">
          <ac:chgData name="Dmytro Rusanovskyy" userId="621f73b1-0084-4349-83c1-86917e0e3bb7" providerId="ADAL" clId="{D993ABBF-BF9D-4564-BF92-0B4123AC9620}" dt="2023-04-22T08:16:06.070" v="192" actId="20577"/>
          <ac:spMkLst>
            <pc:docMk/>
            <pc:sldMk cId="870665549" sldId="898"/>
            <ac:spMk id="86" creationId="{36BACACF-A2E7-0C6A-9EC8-614BEE11AED4}"/>
          </ac:spMkLst>
        </pc:spChg>
      </pc:sldChg>
      <pc:sldChg chg="modSp mod">
        <pc:chgData name="Dmytro Rusanovskyy" userId="621f73b1-0084-4349-83c1-86917e0e3bb7" providerId="ADAL" clId="{D993ABBF-BF9D-4564-BF92-0B4123AC9620}" dt="2023-04-22T08:13:32.665" v="189" actId="20577"/>
        <pc:sldMkLst>
          <pc:docMk/>
          <pc:sldMk cId="2138406338" sldId="899"/>
        </pc:sldMkLst>
        <pc:spChg chg="mod">
          <ac:chgData name="Dmytro Rusanovskyy" userId="621f73b1-0084-4349-83c1-86917e0e3bb7" providerId="ADAL" clId="{D993ABBF-BF9D-4564-BF92-0B4123AC9620}" dt="2023-04-22T08:13:32.665" v="189" actId="20577"/>
          <ac:spMkLst>
            <pc:docMk/>
            <pc:sldMk cId="2138406338" sldId="899"/>
            <ac:spMk id="3" creationId="{E372B61B-C4F3-BA15-6585-AF580D5BF2A9}"/>
          </ac:spMkLst>
        </pc:spChg>
      </pc:sldChg>
      <pc:sldChg chg="modSp mod">
        <pc:chgData name="Dmytro Rusanovskyy" userId="621f73b1-0084-4349-83c1-86917e0e3bb7" providerId="ADAL" clId="{D993ABBF-BF9D-4564-BF92-0B4123AC9620}" dt="2023-04-22T08:18:45.401" v="444" actId="14100"/>
        <pc:sldMkLst>
          <pc:docMk/>
          <pc:sldMk cId="1699612923" sldId="901"/>
        </pc:sldMkLst>
        <pc:spChg chg="mod">
          <ac:chgData name="Dmytro Rusanovskyy" userId="621f73b1-0084-4349-83c1-86917e0e3bb7" providerId="ADAL" clId="{D993ABBF-BF9D-4564-BF92-0B4123AC9620}" dt="2023-04-22T08:18:45.401" v="444" actId="14100"/>
          <ac:spMkLst>
            <pc:docMk/>
            <pc:sldMk cId="1699612923" sldId="901"/>
            <ac:spMk id="8" creationId="{B0A7E57C-E4E0-E5A2-20F8-D34330BC66F7}"/>
          </ac:spMkLst>
        </pc:spChg>
      </pc:sldChg>
      <pc:sldChg chg="modSp mod">
        <pc:chgData name="Dmytro Rusanovskyy" userId="621f73b1-0084-4349-83c1-86917e0e3bb7" providerId="ADAL" clId="{D993ABBF-BF9D-4564-BF92-0B4123AC9620}" dt="2023-04-22T08:19:06.894" v="500" actId="20577"/>
        <pc:sldMkLst>
          <pc:docMk/>
          <pc:sldMk cId="2636485099" sldId="2142533581"/>
        </pc:sldMkLst>
        <pc:spChg chg="mod">
          <ac:chgData name="Dmytro Rusanovskyy" userId="621f73b1-0084-4349-83c1-86917e0e3bb7" providerId="ADAL" clId="{D993ABBF-BF9D-4564-BF92-0B4123AC9620}" dt="2023-04-22T08:19:06.894" v="500" actId="20577"/>
          <ac:spMkLst>
            <pc:docMk/>
            <pc:sldMk cId="2636485099" sldId="2142533581"/>
            <ac:spMk id="8" creationId="{28E2B615-10AF-33F7-68FF-FA85283B737B}"/>
          </ac:spMkLst>
        </pc:spChg>
      </pc:sldChg>
      <pc:sldChg chg="addSp delSp modSp add mod">
        <pc:chgData name="Dmytro Rusanovskyy" userId="621f73b1-0084-4349-83c1-86917e0e3bb7" providerId="ADAL" clId="{D993ABBF-BF9D-4564-BF92-0B4123AC9620}" dt="2023-04-22T08:27:05.640" v="642" actId="14100"/>
        <pc:sldMkLst>
          <pc:docMk/>
          <pc:sldMk cId="1373337745" sldId="2142533582"/>
        </pc:sldMkLst>
        <pc:spChg chg="del">
          <ac:chgData name="Dmytro Rusanovskyy" userId="621f73b1-0084-4349-83c1-86917e0e3bb7" providerId="ADAL" clId="{D993ABBF-BF9D-4564-BF92-0B4123AC9620}" dt="2023-04-22T08:25:10.232" v="506" actId="478"/>
          <ac:spMkLst>
            <pc:docMk/>
            <pc:sldMk cId="1373337745" sldId="2142533582"/>
            <ac:spMk id="3" creationId="{42177BB4-2BCA-EFE4-3B4C-5BEE8AB62ADF}"/>
          </ac:spMkLst>
        </pc:spChg>
        <pc:spChg chg="del">
          <ac:chgData name="Dmytro Rusanovskyy" userId="621f73b1-0084-4349-83c1-86917e0e3bb7" providerId="ADAL" clId="{D993ABBF-BF9D-4564-BF92-0B4123AC9620}" dt="2023-04-22T08:25:08.584" v="505" actId="478"/>
          <ac:spMkLst>
            <pc:docMk/>
            <pc:sldMk cId="1373337745" sldId="2142533582"/>
            <ac:spMk id="6" creationId="{EBF472AD-F3A1-5D11-CB17-BA811FB631AF}"/>
          </ac:spMkLst>
        </pc:spChg>
        <pc:spChg chg="del mod">
          <ac:chgData name="Dmytro Rusanovskyy" userId="621f73b1-0084-4349-83c1-86917e0e3bb7" providerId="ADAL" clId="{D993ABBF-BF9D-4564-BF92-0B4123AC9620}" dt="2023-04-22T08:26:39.129" v="570" actId="478"/>
          <ac:spMkLst>
            <pc:docMk/>
            <pc:sldMk cId="1373337745" sldId="2142533582"/>
            <ac:spMk id="8" creationId="{B0A7E57C-E4E0-E5A2-20F8-D34330BC66F7}"/>
          </ac:spMkLst>
        </pc:spChg>
        <pc:spChg chg="mod">
          <ac:chgData name="Dmytro Rusanovskyy" userId="621f73b1-0084-4349-83c1-86917e0e3bb7" providerId="ADAL" clId="{D993ABBF-BF9D-4564-BF92-0B4123AC9620}" dt="2023-04-22T08:27:05.640" v="642" actId="14100"/>
          <ac:spMkLst>
            <pc:docMk/>
            <pc:sldMk cId="1373337745" sldId="2142533582"/>
            <ac:spMk id="9" creationId="{84F70BD7-8550-0434-760D-08C86E74D457}"/>
          </ac:spMkLst>
        </pc:spChg>
        <pc:graphicFrameChg chg="add mod">
          <ac:chgData name="Dmytro Rusanovskyy" userId="621f73b1-0084-4349-83c1-86917e0e3bb7" providerId="ADAL" clId="{D993ABBF-BF9D-4564-BF92-0B4123AC9620}" dt="2023-04-22T08:25:16.445" v="509"/>
          <ac:graphicFrameMkLst>
            <pc:docMk/>
            <pc:sldMk cId="1373337745" sldId="2142533582"/>
            <ac:graphicFrameMk id="4" creationId="{D7617843-C1D1-4552-87AA-33DDFE4DA4DC}"/>
          </ac:graphicFrameMkLst>
        </pc:graphicFrameChg>
        <pc:graphicFrameChg chg="del">
          <ac:chgData name="Dmytro Rusanovskyy" userId="621f73b1-0084-4349-83c1-86917e0e3bb7" providerId="ADAL" clId="{D993ABBF-BF9D-4564-BF92-0B4123AC9620}" dt="2023-04-22T08:25:04.477" v="502" actId="478"/>
          <ac:graphicFrameMkLst>
            <pc:docMk/>
            <pc:sldMk cId="1373337745" sldId="2142533582"/>
            <ac:graphicFrameMk id="5" creationId="{586D582D-173A-AC58-7A7F-ED5910E1218C}"/>
          </ac:graphicFrameMkLst>
        </pc:graphicFrameChg>
        <pc:graphicFrameChg chg="del modGraphic">
          <ac:chgData name="Dmytro Rusanovskyy" userId="621f73b1-0084-4349-83c1-86917e0e3bb7" providerId="ADAL" clId="{D993ABBF-BF9D-4564-BF92-0B4123AC9620}" dt="2023-04-22T08:25:07.209" v="504" actId="478"/>
          <ac:graphicFrameMkLst>
            <pc:docMk/>
            <pc:sldMk cId="1373337745" sldId="2142533582"/>
            <ac:graphicFrameMk id="7" creationId="{099D001D-EA4B-17DF-5388-A58A22255F55}"/>
          </ac:graphicFrameMkLst>
        </pc:graphicFrameChg>
        <pc:graphicFrameChg chg="add mod">
          <ac:chgData name="Dmytro Rusanovskyy" userId="621f73b1-0084-4349-83c1-86917e0e3bb7" providerId="ADAL" clId="{D993ABBF-BF9D-4564-BF92-0B4123AC9620}" dt="2023-04-22T08:25:35.098" v="517"/>
          <ac:graphicFrameMkLst>
            <pc:docMk/>
            <pc:sldMk cId="1373337745" sldId="2142533582"/>
            <ac:graphicFrameMk id="11" creationId="{D7617843-C1D1-4552-87AA-33DDFE4DA4DC}"/>
          </ac:graphicFrameMkLst>
        </pc:graphicFrameChg>
        <pc:graphicFrameChg chg="add mod">
          <ac:chgData name="Dmytro Rusanovskyy" userId="621f73b1-0084-4349-83c1-86917e0e3bb7" providerId="ADAL" clId="{D993ABBF-BF9D-4564-BF92-0B4123AC9620}" dt="2023-04-22T08:26:05.182" v="530"/>
          <ac:graphicFrameMkLst>
            <pc:docMk/>
            <pc:sldMk cId="1373337745" sldId="2142533582"/>
            <ac:graphicFrameMk id="13" creationId="{249C8853-2454-4FEB-82A0-2347D77F5663}"/>
          </ac:graphicFrameMkLst>
        </pc:graphicFrameChg>
        <pc:picChg chg="add del mod">
          <ac:chgData name="Dmytro Rusanovskyy" userId="621f73b1-0084-4349-83c1-86917e0e3bb7" providerId="ADAL" clId="{D993ABBF-BF9D-4564-BF92-0B4123AC9620}" dt="2023-04-22T08:25:25.912" v="514" actId="478"/>
          <ac:picMkLst>
            <pc:docMk/>
            <pc:sldMk cId="1373337745" sldId="2142533582"/>
            <ac:picMk id="10" creationId="{07B6E91C-C00E-12B3-E27A-8F3A87BD18F4}"/>
          </ac:picMkLst>
        </pc:picChg>
        <pc:picChg chg="add mod">
          <ac:chgData name="Dmytro Rusanovskyy" userId="621f73b1-0084-4349-83c1-86917e0e3bb7" providerId="ADAL" clId="{D993ABBF-BF9D-4564-BF92-0B4123AC9620}" dt="2023-04-22T08:26:43.147" v="571" actId="1076"/>
          <ac:picMkLst>
            <pc:docMk/>
            <pc:sldMk cId="1373337745" sldId="2142533582"/>
            <ac:picMk id="12" creationId="{B7600982-8F0C-54A7-1AA0-F657C9DD3EE0}"/>
          </ac:picMkLst>
        </pc:picChg>
        <pc:picChg chg="add mod">
          <ac:chgData name="Dmytro Rusanovskyy" userId="621f73b1-0084-4349-83c1-86917e0e3bb7" providerId="ADAL" clId="{D993ABBF-BF9D-4564-BF92-0B4123AC9620}" dt="2023-04-22T08:26:45.545" v="572" actId="1076"/>
          <ac:picMkLst>
            <pc:docMk/>
            <pc:sldMk cId="1373337745" sldId="2142533582"/>
            <ac:picMk id="14" creationId="{4DEFD180-1CED-8E34-D0D3-ED1BD771A3B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4/22/2023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hyperlink" Target="https://jvet-experts.org/doc_end_user/current_document.php?id=12911"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hyperlink" Target="https://jvet-experts.org/doc_end_user/current_document.php?id=12911" TargetMode="Externa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US" sz="2000" b="1" dirty="0">
                <a:effectLst/>
                <a:ea typeface="SimSun" panose="02010600030101010101" pitchFamily="2" charset="-122"/>
              </a:rPr>
              <a:t>EE1 Related : Combination test of EE1-1.3.5 and multi-scale component of EE1-1.6</a:t>
            </a:r>
            <a:endParaRPr lang="en-US"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21-28 April 2023</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Y. Li, S. Eadie, , D. Rusanovskyy,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JVET-AD0211</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Overview</a:t>
            </a:r>
          </a:p>
        </p:txBody>
      </p:sp>
      <p:pic>
        <p:nvPicPr>
          <p:cNvPr id="84" name="Picture 83">
            <a:extLst>
              <a:ext uri="{FF2B5EF4-FFF2-40B4-BE49-F238E27FC236}">
                <a16:creationId xmlns:a16="http://schemas.microsoft.com/office/drawing/2014/main" id="{70E080B1-206E-E9EC-F9AE-CD7A8AA4C78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21028" y="1170561"/>
            <a:ext cx="6867588" cy="4623410"/>
          </a:xfrm>
          <a:prstGeom prst="rect">
            <a:avLst/>
          </a:prstGeom>
          <a:noFill/>
        </p:spPr>
      </p:pic>
      <p:sp>
        <p:nvSpPr>
          <p:cNvPr id="86" name="TextBox 85">
            <a:extLst>
              <a:ext uri="{FF2B5EF4-FFF2-40B4-BE49-F238E27FC236}">
                <a16:creationId xmlns:a16="http://schemas.microsoft.com/office/drawing/2014/main" id="{36BACACF-A2E7-0C6A-9EC8-614BEE11AED4}"/>
              </a:ext>
            </a:extLst>
          </p:cNvPr>
          <p:cNvSpPr txBox="1"/>
          <p:nvPr/>
        </p:nvSpPr>
        <p:spPr>
          <a:xfrm>
            <a:off x="495300" y="1297858"/>
            <a:ext cx="4991100" cy="4668329"/>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US" sz="2000" dirty="0">
                <a:solidFill>
                  <a:schemeClr val="tx2"/>
                </a:solidFill>
              </a:rPr>
              <a:t>EE1-1.3.5a architecture:</a:t>
            </a:r>
          </a:p>
          <a:p>
            <a:pPr marL="742950" lvl="1" indent="-285750">
              <a:lnSpc>
                <a:spcPct val="96000"/>
              </a:lnSpc>
              <a:buFont typeface="Arial" panose="020B0604020202020204" pitchFamily="34" charset="0"/>
              <a:buChar char="•"/>
            </a:pPr>
            <a:r>
              <a:rPr lang="en-US" sz="2000" dirty="0">
                <a:solidFill>
                  <a:schemeClr val="tx2"/>
                </a:solidFill>
              </a:rPr>
              <a:t>2 stage decomposition of 3x3 convolution</a:t>
            </a:r>
          </a:p>
          <a:p>
            <a:pPr marL="742950" lvl="1" indent="-285750">
              <a:lnSpc>
                <a:spcPct val="96000"/>
              </a:lnSpc>
              <a:buFont typeface="Arial" panose="020B0604020202020204" pitchFamily="34" charset="0"/>
              <a:buChar char="•"/>
            </a:pPr>
            <a:r>
              <a:rPr lang="en-US" sz="2000" dirty="0">
                <a:solidFill>
                  <a:schemeClr val="tx2"/>
                </a:solidFill>
              </a:rPr>
              <a:t>~32% complexity reduction vs FS1</a:t>
            </a:r>
          </a:p>
          <a:p>
            <a:pPr marL="742950" lvl="1" indent="-285750">
              <a:lnSpc>
                <a:spcPct val="96000"/>
              </a:lnSpc>
              <a:buFont typeface="Arial" panose="020B0604020202020204" pitchFamily="34" charset="0"/>
              <a:buChar char="•"/>
            </a:pPr>
            <a:r>
              <a:rPr lang="en-US" sz="2000" dirty="0">
                <a:solidFill>
                  <a:schemeClr val="tx2"/>
                </a:solidFill>
              </a:rPr>
              <a:t>Compatible coding gain.</a:t>
            </a:r>
          </a:p>
          <a:p>
            <a:pPr lvl="1">
              <a:lnSpc>
                <a:spcPct val="96000"/>
              </a:lnSpc>
            </a:pPr>
            <a:endParaRPr lang="en-US" sz="2000" dirty="0">
              <a:solidFill>
                <a:schemeClr val="tx2"/>
              </a:solidFill>
            </a:endParaRPr>
          </a:p>
          <a:p>
            <a:pPr marL="742950" lvl="1" indent="-285750">
              <a:lnSpc>
                <a:spcPct val="96000"/>
              </a:lnSpc>
              <a:buFont typeface="Arial" panose="020B0604020202020204" pitchFamily="34" charset="0"/>
              <a:buChar char="•"/>
            </a:pPr>
            <a:endParaRPr lang="en-US" sz="2000" dirty="0">
              <a:solidFill>
                <a:schemeClr val="tx2"/>
              </a:solidFill>
            </a:endParaRPr>
          </a:p>
          <a:p>
            <a:pPr marL="285750" indent="-285750">
              <a:lnSpc>
                <a:spcPct val="96000"/>
              </a:lnSpc>
              <a:buFont typeface="Arial" panose="020B0604020202020204" pitchFamily="34" charset="0"/>
              <a:buChar char="•"/>
            </a:pPr>
            <a:r>
              <a:rPr lang="en-US" sz="2000" dirty="0">
                <a:solidFill>
                  <a:schemeClr val="tx2"/>
                </a:solidFill>
              </a:rPr>
              <a:t>EE1-1.6 architecture:</a:t>
            </a:r>
          </a:p>
          <a:p>
            <a:pPr marL="742950" lvl="1" indent="-285750">
              <a:lnSpc>
                <a:spcPct val="96000"/>
              </a:lnSpc>
              <a:buFont typeface="Arial" panose="020B0604020202020204" pitchFamily="34" charset="0"/>
              <a:buChar char="•"/>
            </a:pPr>
            <a:r>
              <a:rPr lang="en-US" sz="2000" dirty="0">
                <a:solidFill>
                  <a:schemeClr val="tx2"/>
                </a:solidFill>
              </a:rPr>
              <a:t>Multiscale component in similar architecture</a:t>
            </a:r>
          </a:p>
          <a:p>
            <a:pPr lvl="1">
              <a:lnSpc>
                <a:spcPct val="96000"/>
              </a:lnSpc>
            </a:pPr>
            <a:endParaRPr lang="en-US" sz="2000" dirty="0">
              <a:solidFill>
                <a:schemeClr val="tx2"/>
              </a:solidFill>
              <a:latin typeface="Microsoft Sans Serif"/>
              <a:cs typeface="Microsoft Sans Serif" panose="020B0604020202020204" pitchFamily="34" charset="0"/>
            </a:endParaRPr>
          </a:p>
          <a:p>
            <a:pPr marL="742950" lvl="1" indent="-285750">
              <a:lnSpc>
                <a:spcPct val="96000"/>
              </a:lnSpc>
              <a:buFont typeface="Arial" panose="020B0604020202020204" pitchFamily="34" charset="0"/>
              <a:buChar char="•"/>
            </a:pPr>
            <a:endParaRPr lang="en-US" sz="20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sz="2000" dirty="0">
                <a:solidFill>
                  <a:schemeClr val="tx2"/>
                </a:solidFill>
              </a:rPr>
              <a:t>Proposed:</a:t>
            </a:r>
          </a:p>
          <a:p>
            <a:pPr marL="742950" lvl="1" indent="-285750">
              <a:lnSpc>
                <a:spcPct val="96000"/>
              </a:lnSpc>
              <a:buFont typeface="Arial" panose="020B0604020202020204" pitchFamily="34" charset="0"/>
              <a:buChar char="•"/>
            </a:pPr>
            <a:r>
              <a:rPr lang="en-US" sz="2000" dirty="0">
                <a:solidFill>
                  <a:schemeClr val="tx2"/>
                </a:solidFill>
              </a:rPr>
              <a:t>Combination of EE1-1.3.5 and </a:t>
            </a:r>
            <a:br>
              <a:rPr lang="en-US" sz="2000" dirty="0">
                <a:solidFill>
                  <a:schemeClr val="tx2"/>
                </a:solidFill>
              </a:rPr>
            </a:br>
            <a:r>
              <a:rPr lang="en-US" sz="2000" dirty="0">
                <a:solidFill>
                  <a:schemeClr val="tx2"/>
                </a:solidFill>
              </a:rPr>
              <a:t>EE1-1.6</a:t>
            </a:r>
            <a:endParaRPr lang="en-US" sz="2000" dirty="0">
              <a:solidFill>
                <a:schemeClr val="tx2"/>
              </a:solidFill>
              <a:latin typeface="Microsoft Sans Serif"/>
              <a:cs typeface="Microsoft Sans Serif" panose="020B0604020202020204" pitchFamily="34" charset="0"/>
            </a:endParaRPr>
          </a:p>
          <a:p>
            <a:pPr marL="742950" lvl="1" indent="-285750">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Proposed method</a:t>
            </a:r>
          </a:p>
        </p:txBody>
      </p:sp>
      <p:sp>
        <p:nvSpPr>
          <p:cNvPr id="86" name="TextBox 85">
            <a:extLst>
              <a:ext uri="{FF2B5EF4-FFF2-40B4-BE49-F238E27FC236}">
                <a16:creationId xmlns:a16="http://schemas.microsoft.com/office/drawing/2014/main" id="{36BACACF-A2E7-0C6A-9EC8-614BEE11AED4}"/>
              </a:ext>
            </a:extLst>
          </p:cNvPr>
          <p:cNvSpPr txBox="1"/>
          <p:nvPr/>
        </p:nvSpPr>
        <p:spPr>
          <a:xfrm>
            <a:off x="495300" y="1379831"/>
            <a:ext cx="6278479" cy="2393219"/>
          </a:xfrm>
          <a:prstGeom prst="rect">
            <a:avLst/>
          </a:prstGeom>
        </p:spPr>
        <p:txBody>
          <a:bodyPr wrap="square" lIns="0" tIns="0" rIns="0" bIns="0" rtlCol="0">
            <a:spAutoFit/>
          </a:bodyPr>
          <a:lstStyle/>
          <a:p>
            <a:pPr marL="285750" indent="-285750">
              <a:lnSpc>
                <a:spcPct val="96000"/>
              </a:lnSpc>
              <a:buFont typeface="Arial" panose="020B0604020202020204" pitchFamily="34" charset="0"/>
              <a:buChar char="•"/>
            </a:pPr>
            <a:r>
              <a:rPr lang="en-US" sz="2000" dirty="0">
                <a:solidFill>
                  <a:schemeClr val="tx2"/>
                </a:solidFill>
              </a:rPr>
              <a:t>Added one branch with a 3x3 convolution to every backbone residual block of EE1-1.3.5</a:t>
            </a:r>
          </a:p>
          <a:p>
            <a:pPr marL="742950" lvl="1" indent="-285750">
              <a:lnSpc>
                <a:spcPct val="96000"/>
              </a:lnSpc>
              <a:buFont typeface="Arial" panose="020B0604020202020204" pitchFamily="34" charset="0"/>
              <a:buChar char="•"/>
            </a:pPr>
            <a:r>
              <a:rPr lang="en-US" sz="2000" dirty="0">
                <a:solidFill>
                  <a:schemeClr val="tx2"/>
                </a:solidFill>
              </a:rPr>
              <a:t>Identical to JVET-AC0178</a:t>
            </a:r>
          </a:p>
          <a:p>
            <a:pPr marL="285750" indent="-285750">
              <a:lnSpc>
                <a:spcPct val="96000"/>
              </a:lnSpc>
              <a:buFont typeface="Arial" panose="020B0604020202020204" pitchFamily="34" charset="0"/>
              <a:buChar char="•"/>
            </a:pPr>
            <a:r>
              <a:rPr lang="en-US" sz="2000" dirty="0">
                <a:solidFill>
                  <a:schemeClr val="tx2"/>
                </a:solidFill>
              </a:rPr>
              <a:t>Two-component decomposition</a:t>
            </a:r>
          </a:p>
          <a:p>
            <a:pPr marL="285750" indent="-285750">
              <a:lnSpc>
                <a:spcPct val="96000"/>
              </a:lnSpc>
              <a:buFont typeface="Arial" panose="020B0604020202020204" pitchFamily="34" charset="0"/>
              <a:buChar char="•"/>
            </a:pPr>
            <a:endParaRPr lang="en-US" sz="66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pic>
        <p:nvPicPr>
          <p:cNvPr id="3" name="Picture 2">
            <a:extLst>
              <a:ext uri="{FF2B5EF4-FFF2-40B4-BE49-F238E27FC236}">
                <a16:creationId xmlns:a16="http://schemas.microsoft.com/office/drawing/2014/main" id="{B0941EB3-5686-773C-8BBA-5FE2BEADB86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9749" y="2877801"/>
            <a:ext cx="3535721" cy="3775587"/>
          </a:xfrm>
          <a:prstGeom prst="rect">
            <a:avLst/>
          </a:prstGeom>
          <a:noFill/>
        </p:spPr>
      </p:pic>
      <p:pic>
        <p:nvPicPr>
          <p:cNvPr id="4" name="Picture 3">
            <a:extLst>
              <a:ext uri="{FF2B5EF4-FFF2-40B4-BE49-F238E27FC236}">
                <a16:creationId xmlns:a16="http://schemas.microsoft.com/office/drawing/2014/main" id="{F25A2030-5DF1-D9AA-B195-0AB180A140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92758" y="681097"/>
            <a:ext cx="5289654" cy="5972291"/>
          </a:xfrm>
          <a:prstGeom prst="rect">
            <a:avLst/>
          </a:prstGeom>
          <a:noFill/>
        </p:spPr>
      </p:pic>
      <p:sp>
        <p:nvSpPr>
          <p:cNvPr id="5" name="Arrow: Right 4">
            <a:extLst>
              <a:ext uri="{FF2B5EF4-FFF2-40B4-BE49-F238E27FC236}">
                <a16:creationId xmlns:a16="http://schemas.microsoft.com/office/drawing/2014/main" id="{E19730F6-204B-DF07-7738-946661978105}"/>
              </a:ext>
            </a:extLst>
          </p:cNvPr>
          <p:cNvSpPr/>
          <p:nvPr/>
        </p:nvSpPr>
        <p:spPr>
          <a:xfrm>
            <a:off x="4878312" y="3703634"/>
            <a:ext cx="1297858" cy="19172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6" name="TextBox 5">
            <a:extLst>
              <a:ext uri="{FF2B5EF4-FFF2-40B4-BE49-F238E27FC236}">
                <a16:creationId xmlns:a16="http://schemas.microsoft.com/office/drawing/2014/main" id="{21602576-9857-C384-BCC2-DE04F38EC208}"/>
              </a:ext>
            </a:extLst>
          </p:cNvPr>
          <p:cNvSpPr txBox="1"/>
          <p:nvPr/>
        </p:nvSpPr>
        <p:spPr>
          <a:xfrm>
            <a:off x="8676638" y="1376030"/>
            <a:ext cx="3515362" cy="236347"/>
          </a:xfrm>
          <a:prstGeom prst="rect">
            <a:avLst/>
          </a:prstGeom>
        </p:spPr>
        <p:txBody>
          <a:bodyPr wrap="square" lIns="0" tIns="0" rIns="0" bIns="0" rtlCol="0">
            <a:spAutoFit/>
          </a:bodyPr>
          <a:lstStyle/>
          <a:p>
            <a:pPr algn="l">
              <a:lnSpc>
                <a:spcPct val="96000"/>
              </a:lnSpc>
            </a:pPr>
            <a:r>
              <a:rPr lang="en-AU" sz="1600" dirty="0">
                <a:solidFill>
                  <a:schemeClr val="tx2"/>
                </a:solidFill>
                <a:latin typeface="Microsoft Sans Serif"/>
                <a:cs typeface="Microsoft Sans Serif" panose="020B0604020202020204" pitchFamily="34" charset="0"/>
              </a:rPr>
              <a:t>K=64, R1=8, M1=160, M2=16, R2=44</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62261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Network Information</a:t>
            </a:r>
          </a:p>
        </p:txBody>
      </p:sp>
      <p:pic>
        <p:nvPicPr>
          <p:cNvPr id="9" name="Picture 8">
            <a:extLst>
              <a:ext uri="{FF2B5EF4-FFF2-40B4-BE49-F238E27FC236}">
                <a16:creationId xmlns:a16="http://schemas.microsoft.com/office/drawing/2014/main" id="{4CE7CF3C-D88C-4960-941C-77E6049C4CAC}"/>
              </a:ext>
            </a:extLst>
          </p:cNvPr>
          <p:cNvPicPr>
            <a:picLocks noChangeAspect="1"/>
          </p:cNvPicPr>
          <p:nvPr/>
        </p:nvPicPr>
        <p:blipFill>
          <a:blip r:embed="rId2"/>
          <a:stretch>
            <a:fillRect/>
          </a:stretch>
        </p:blipFill>
        <p:spPr>
          <a:xfrm>
            <a:off x="1" y="1330916"/>
            <a:ext cx="5991726" cy="3857625"/>
          </a:xfrm>
          <a:prstGeom prst="rect">
            <a:avLst/>
          </a:prstGeom>
        </p:spPr>
      </p:pic>
      <p:pic>
        <p:nvPicPr>
          <p:cNvPr id="11" name="Picture 10">
            <a:extLst>
              <a:ext uri="{FF2B5EF4-FFF2-40B4-BE49-F238E27FC236}">
                <a16:creationId xmlns:a16="http://schemas.microsoft.com/office/drawing/2014/main" id="{86EE7B7F-C10A-7359-705D-A576518A53F4}"/>
              </a:ext>
            </a:extLst>
          </p:cNvPr>
          <p:cNvPicPr>
            <a:picLocks noChangeAspect="1"/>
          </p:cNvPicPr>
          <p:nvPr/>
        </p:nvPicPr>
        <p:blipFill>
          <a:blip r:embed="rId3"/>
          <a:stretch>
            <a:fillRect/>
          </a:stretch>
        </p:blipFill>
        <p:spPr>
          <a:xfrm>
            <a:off x="5991727" y="1330916"/>
            <a:ext cx="6200272" cy="3686175"/>
          </a:xfrm>
          <a:prstGeom prst="rect">
            <a:avLst/>
          </a:prstGeom>
        </p:spPr>
      </p:pic>
      <p:sp>
        <p:nvSpPr>
          <p:cNvPr id="3" name="TextBox 2">
            <a:extLst>
              <a:ext uri="{FF2B5EF4-FFF2-40B4-BE49-F238E27FC236}">
                <a16:creationId xmlns:a16="http://schemas.microsoft.com/office/drawing/2014/main" id="{E372B61B-C4F3-BA15-6585-AF580D5BF2A9}"/>
              </a:ext>
            </a:extLst>
          </p:cNvPr>
          <p:cNvSpPr txBox="1"/>
          <p:nvPr/>
        </p:nvSpPr>
        <p:spPr>
          <a:xfrm>
            <a:off x="6200274" y="4870708"/>
            <a:ext cx="5482137" cy="709040"/>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No iterative training</a:t>
            </a:r>
          </a:p>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Training data is smaller than 1TB, is much smaller comparing to competing proposal</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Test Results (with SADL and 16-bit integer)</a:t>
            </a:r>
          </a:p>
        </p:txBody>
      </p:sp>
      <p:sp>
        <p:nvSpPr>
          <p:cNvPr id="3" name="TextBox 2">
            <a:extLst>
              <a:ext uri="{FF2B5EF4-FFF2-40B4-BE49-F238E27FC236}">
                <a16:creationId xmlns:a16="http://schemas.microsoft.com/office/drawing/2014/main" id="{42177BB4-2BCA-EFE4-3B4C-5BEE8AB62ADF}"/>
              </a:ext>
            </a:extLst>
          </p:cNvPr>
          <p:cNvSpPr txBox="1"/>
          <p:nvPr/>
        </p:nvSpPr>
        <p:spPr>
          <a:xfrm>
            <a:off x="1652078" y="1903975"/>
            <a:ext cx="2631164" cy="472694"/>
          </a:xfrm>
          <a:prstGeom prst="rect">
            <a:avLst/>
          </a:prstGeom>
        </p:spPr>
        <p:txBody>
          <a:bodyPr wrap="square" lIns="0" tIns="0" rIns="0" bIns="0" rtlCol="0">
            <a:spAutoFit/>
          </a:bodyPr>
          <a:lstStyle/>
          <a:p>
            <a:pPr>
              <a:lnSpc>
                <a:spcPct val="96000"/>
              </a:lnSpc>
            </a:pPr>
            <a:r>
              <a:rPr lang="en-US" sz="1600" dirty="0">
                <a:solidFill>
                  <a:schemeClr val="tx2"/>
                </a:solidFill>
              </a:rPr>
              <a:t>Compared </a:t>
            </a:r>
            <a:r>
              <a:rPr lang="en-US" sz="1600">
                <a:solidFill>
                  <a:schemeClr val="tx2"/>
                </a:solidFill>
              </a:rPr>
              <a:t>to NNVC-4.0</a:t>
            </a:r>
            <a:endParaRPr lang="en-US" sz="54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5" name="Table 4">
            <a:extLst>
              <a:ext uri="{FF2B5EF4-FFF2-40B4-BE49-F238E27FC236}">
                <a16:creationId xmlns:a16="http://schemas.microsoft.com/office/drawing/2014/main" id="{586D582D-173A-AC58-7A7F-ED5910E1218C}"/>
              </a:ext>
            </a:extLst>
          </p:cNvPr>
          <p:cNvGraphicFramePr>
            <a:graphicFrameLocks noGrp="1"/>
          </p:cNvGraphicFramePr>
          <p:nvPr>
            <p:extLst>
              <p:ext uri="{D42A27DB-BD31-4B8C-83A1-F6EECF244321}">
                <p14:modId xmlns:p14="http://schemas.microsoft.com/office/powerpoint/2010/main" val="1495044678"/>
              </p:ext>
            </p:extLst>
          </p:nvPr>
        </p:nvGraphicFramePr>
        <p:xfrm>
          <a:off x="585144" y="2376669"/>
          <a:ext cx="4269740" cy="1943100"/>
        </p:xfrm>
        <a:graphic>
          <a:graphicData uri="http://schemas.openxmlformats.org/drawingml/2006/table">
            <a:tbl>
              <a:tblPr firstRow="1" firstCol="1" bandRow="1"/>
              <a:tblGrid>
                <a:gridCol w="609600">
                  <a:extLst>
                    <a:ext uri="{9D8B030D-6E8A-4147-A177-3AD203B41FA5}">
                      <a16:colId xmlns:a16="http://schemas.microsoft.com/office/drawing/2014/main" val="324665221"/>
                    </a:ext>
                  </a:extLst>
                </a:gridCol>
                <a:gridCol w="607060">
                  <a:extLst>
                    <a:ext uri="{9D8B030D-6E8A-4147-A177-3AD203B41FA5}">
                      <a16:colId xmlns:a16="http://schemas.microsoft.com/office/drawing/2014/main" val="957533006"/>
                    </a:ext>
                  </a:extLst>
                </a:gridCol>
                <a:gridCol w="615315">
                  <a:extLst>
                    <a:ext uri="{9D8B030D-6E8A-4147-A177-3AD203B41FA5}">
                      <a16:colId xmlns:a16="http://schemas.microsoft.com/office/drawing/2014/main" val="485459474"/>
                    </a:ext>
                  </a:extLst>
                </a:gridCol>
                <a:gridCol w="607060">
                  <a:extLst>
                    <a:ext uri="{9D8B030D-6E8A-4147-A177-3AD203B41FA5}">
                      <a16:colId xmlns:a16="http://schemas.microsoft.com/office/drawing/2014/main" val="456392758"/>
                    </a:ext>
                  </a:extLst>
                </a:gridCol>
                <a:gridCol w="607695">
                  <a:extLst>
                    <a:ext uri="{9D8B030D-6E8A-4147-A177-3AD203B41FA5}">
                      <a16:colId xmlns:a16="http://schemas.microsoft.com/office/drawing/2014/main" val="474467785"/>
                    </a:ext>
                  </a:extLst>
                </a:gridCol>
                <a:gridCol w="615315">
                  <a:extLst>
                    <a:ext uri="{9D8B030D-6E8A-4147-A177-3AD203B41FA5}">
                      <a16:colId xmlns:a16="http://schemas.microsoft.com/office/drawing/2014/main" val="463608983"/>
                    </a:ext>
                  </a:extLst>
                </a:gridCol>
                <a:gridCol w="607695">
                  <a:extLst>
                    <a:ext uri="{9D8B030D-6E8A-4147-A177-3AD203B41FA5}">
                      <a16:colId xmlns:a16="http://schemas.microsoft.com/office/drawing/2014/main" val="617601331"/>
                    </a:ext>
                  </a:extLst>
                </a:gridCol>
              </a:tblGrid>
              <a:tr h="200025">
                <a:tc>
                  <a:txBody>
                    <a:bodyPr/>
                    <a:lstStyle/>
                    <a:p>
                      <a:endParaRPr lang="en-US" sz="100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7206486"/>
                  </a:ext>
                </a:extLst>
              </a:tr>
              <a:tr h="200025">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1985567"/>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-6.99%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-20.24%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-23.06%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-9.79%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-18.69%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-21.12%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476294324"/>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-7.06%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-22.72%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-22.87%</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-10.81%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-23.47%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-26.76%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987200360"/>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-7.35%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-24.02%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-23.72%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-9.86%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-26.49%</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-26.07%</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840514656"/>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-19.13%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-22.23%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-10.99%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-25.53%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-26.16%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347516700"/>
                  </a:ext>
                </a:extLst>
              </a:tr>
              <a:tr h="2000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-10.72%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-23.81%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-24.64%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282175"/>
                  </a:ext>
                </a:extLst>
              </a:tr>
              <a:tr h="2000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-8.02%</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-22.05%</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-23.29%</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-10.34%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-24.07%</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-25.24%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882290926"/>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-8.09%</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-18.19%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-21.95%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-12.51%</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-26.85%</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-27.81%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669250729"/>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-6.27%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-19.26%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-6.01%</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-17.95%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-16.84%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47573390"/>
                  </a:ext>
                </a:extLst>
              </a:tr>
            </a:tbl>
          </a:graphicData>
        </a:graphic>
      </p:graphicFrame>
      <p:sp>
        <p:nvSpPr>
          <p:cNvPr id="6" name="TextBox 5">
            <a:extLst>
              <a:ext uri="{FF2B5EF4-FFF2-40B4-BE49-F238E27FC236}">
                <a16:creationId xmlns:a16="http://schemas.microsoft.com/office/drawing/2014/main" id="{EBF472AD-F3A1-5D11-CB17-BA811FB631AF}"/>
              </a:ext>
            </a:extLst>
          </p:cNvPr>
          <p:cNvSpPr txBox="1"/>
          <p:nvPr/>
        </p:nvSpPr>
        <p:spPr>
          <a:xfrm>
            <a:off x="7194625" y="1903975"/>
            <a:ext cx="2631164" cy="472694"/>
          </a:xfrm>
          <a:prstGeom prst="rect">
            <a:avLst/>
          </a:prstGeom>
        </p:spPr>
        <p:txBody>
          <a:bodyPr wrap="square" lIns="0" tIns="0" rIns="0" bIns="0" rtlCol="0">
            <a:spAutoFit/>
          </a:bodyPr>
          <a:lstStyle/>
          <a:p>
            <a:pPr>
              <a:lnSpc>
                <a:spcPct val="96000"/>
              </a:lnSpc>
            </a:pPr>
            <a:r>
              <a:rPr lang="en-US" sz="1600" dirty="0">
                <a:solidFill>
                  <a:schemeClr val="tx2"/>
                </a:solidFill>
              </a:rPr>
              <a:t>Compared to Filter set 1</a:t>
            </a:r>
            <a:endParaRPr lang="en-US" sz="5400" dirty="0">
              <a:solidFill>
                <a:schemeClr val="tx2"/>
              </a:solidFill>
            </a:endParaRP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7" name="Table 6">
            <a:extLst>
              <a:ext uri="{FF2B5EF4-FFF2-40B4-BE49-F238E27FC236}">
                <a16:creationId xmlns:a16="http://schemas.microsoft.com/office/drawing/2014/main" id="{099D001D-EA4B-17DF-5388-A58A22255F55}"/>
              </a:ext>
            </a:extLst>
          </p:cNvPr>
          <p:cNvGraphicFramePr>
            <a:graphicFrameLocks noGrp="1"/>
          </p:cNvGraphicFramePr>
          <p:nvPr>
            <p:extLst>
              <p:ext uri="{D42A27DB-BD31-4B8C-83A1-F6EECF244321}">
                <p14:modId xmlns:p14="http://schemas.microsoft.com/office/powerpoint/2010/main" val="2107016721"/>
              </p:ext>
            </p:extLst>
          </p:nvPr>
        </p:nvGraphicFramePr>
        <p:xfrm>
          <a:off x="6270184" y="2376669"/>
          <a:ext cx="4269738" cy="1943100"/>
        </p:xfrm>
        <a:graphic>
          <a:graphicData uri="http://schemas.openxmlformats.org/drawingml/2006/table">
            <a:tbl>
              <a:tblPr firstRow="1" firstCol="1" bandRow="1"/>
              <a:tblGrid>
                <a:gridCol w="708166">
                  <a:extLst>
                    <a:ext uri="{9D8B030D-6E8A-4147-A177-3AD203B41FA5}">
                      <a16:colId xmlns:a16="http://schemas.microsoft.com/office/drawing/2014/main" val="313056965"/>
                    </a:ext>
                  </a:extLst>
                </a:gridCol>
                <a:gridCol w="717796">
                  <a:extLst>
                    <a:ext uri="{9D8B030D-6E8A-4147-A177-3AD203B41FA5}">
                      <a16:colId xmlns:a16="http://schemas.microsoft.com/office/drawing/2014/main" val="174736792"/>
                    </a:ext>
                  </a:extLst>
                </a:gridCol>
                <a:gridCol w="708166">
                  <a:extLst>
                    <a:ext uri="{9D8B030D-6E8A-4147-A177-3AD203B41FA5}">
                      <a16:colId xmlns:a16="http://schemas.microsoft.com/office/drawing/2014/main" val="915270115"/>
                    </a:ext>
                  </a:extLst>
                </a:gridCol>
                <a:gridCol w="708907">
                  <a:extLst>
                    <a:ext uri="{9D8B030D-6E8A-4147-A177-3AD203B41FA5}">
                      <a16:colId xmlns:a16="http://schemas.microsoft.com/office/drawing/2014/main" val="3198011522"/>
                    </a:ext>
                  </a:extLst>
                </a:gridCol>
                <a:gridCol w="717796">
                  <a:extLst>
                    <a:ext uri="{9D8B030D-6E8A-4147-A177-3AD203B41FA5}">
                      <a16:colId xmlns:a16="http://schemas.microsoft.com/office/drawing/2014/main" val="1608100948"/>
                    </a:ext>
                  </a:extLst>
                </a:gridCol>
                <a:gridCol w="708907">
                  <a:extLst>
                    <a:ext uri="{9D8B030D-6E8A-4147-A177-3AD203B41FA5}">
                      <a16:colId xmlns:a16="http://schemas.microsoft.com/office/drawing/2014/main" val="3137471536"/>
                    </a:ext>
                  </a:extLst>
                </a:gridCol>
              </a:tblGrid>
              <a:tr h="200025">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AI</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RA</a:t>
                      </a:r>
                      <a:endParaRPr lang="en-US" sz="11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95895022"/>
                  </a:ext>
                </a:extLst>
              </a:tr>
              <a:tr h="2000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806770"/>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-0.47%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-4.90%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-6.02%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-3.03%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-0.64%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78639595"/>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-4.49%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-9.30%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-4.35%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-13.03%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478899261"/>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-7.91%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-3.25%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-0.84%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-5.81%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-4.31%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222821947"/>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-0.95%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-0.32%</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-0.60%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-3.15%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-2.46%</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29893757"/>
                  </a:ext>
                </a:extLst>
              </a:tr>
              <a:tr h="2000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-0.78%</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-5.24%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-3.38%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0977099"/>
                  </a:ext>
                </a:extLst>
              </a:tr>
              <a:tr h="2000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-0.67%</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-4.71%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-4.15%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-0.81%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-4.25%</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-4.83%</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412522885"/>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-0.83%</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0.74%</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0.31%</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-3.79%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-1.00%</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36831601"/>
                  </a:ext>
                </a:extLst>
              </a:tr>
              <a:tr h="1905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-1.15%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-4.98%</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-4.49%</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-0.56%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SimSun" panose="02010600030101010101" pitchFamily="2" charset="-122"/>
                        </a:rPr>
                        <a:t>-4.51%</a:t>
                      </a:r>
                      <a:endParaRPr lang="en-US" sz="11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SimSun" panose="02010600030101010101" pitchFamily="2" charset="-122"/>
                        </a:rPr>
                        <a:t>-5.14%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4195339967"/>
                  </a:ext>
                </a:extLst>
              </a:tr>
            </a:tbl>
          </a:graphicData>
        </a:graphic>
      </p:graphicFrame>
      <p:sp>
        <p:nvSpPr>
          <p:cNvPr id="8" name="TextBox 7">
            <a:extLst>
              <a:ext uri="{FF2B5EF4-FFF2-40B4-BE49-F238E27FC236}">
                <a16:creationId xmlns:a16="http://schemas.microsoft.com/office/drawing/2014/main" id="{B0A7E57C-E4E0-E5A2-20F8-D34330BC66F7}"/>
              </a:ext>
            </a:extLst>
          </p:cNvPr>
          <p:cNvSpPr txBox="1"/>
          <p:nvPr/>
        </p:nvSpPr>
        <p:spPr>
          <a:xfrm>
            <a:off x="857956" y="4835852"/>
            <a:ext cx="6847942" cy="94538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Inference cross-check conducted by Ericsson, document </a:t>
            </a:r>
            <a:r>
              <a:rPr lang="en-US" sz="1600" b="0" i="0" dirty="0">
                <a:effectLst/>
                <a:latin typeface="Arial" panose="020B0604020202020204" pitchFamily="34" charset="0"/>
                <a:hlinkClick r:id="rId2"/>
              </a:rPr>
              <a:t>JVET-AD0347</a:t>
            </a:r>
            <a:endParaRPr lang="en-AU"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endParaRPr lang="en-AU" sz="1600" dirty="0">
              <a:solidFill>
                <a:schemeClr val="tx2"/>
              </a:solidFill>
              <a:latin typeface="Microsoft Sans Serif"/>
              <a:cs typeface="Microsoft Sans Serif" panose="020B0604020202020204" pitchFamily="34" charset="0"/>
            </a:endParaRPr>
          </a:p>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Complexity</a:t>
            </a:r>
          </a:p>
          <a:p>
            <a:pPr marL="742950" lvl="1" indent="-285750">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32 percent complexity reduction compared to Filter set 1</a:t>
            </a: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857956" y="1431281"/>
            <a:ext cx="5412228" cy="236347"/>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BD-Rate</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6996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Test Results (with SADL and 16-bit integer)</a:t>
            </a:r>
          </a:p>
        </p:txBody>
      </p:sp>
      <p:sp>
        <p:nvSpPr>
          <p:cNvPr id="9" name="TextBox 8">
            <a:extLst>
              <a:ext uri="{FF2B5EF4-FFF2-40B4-BE49-F238E27FC236}">
                <a16:creationId xmlns:a16="http://schemas.microsoft.com/office/drawing/2014/main" id="{84F70BD7-8550-0434-760D-08C86E74D457}"/>
              </a:ext>
            </a:extLst>
          </p:cNvPr>
          <p:cNvSpPr txBox="1"/>
          <p:nvPr/>
        </p:nvSpPr>
        <p:spPr>
          <a:xfrm>
            <a:off x="857955" y="1431281"/>
            <a:ext cx="8660117" cy="47269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Performance complexity trade off</a:t>
            </a:r>
          </a:p>
          <a:p>
            <a:pPr marL="742950" lvl="1" indent="-285750">
              <a:lnSpc>
                <a:spcPct val="96000"/>
              </a:lnSpc>
              <a:buFont typeface="Arial" panose="020B0604020202020204" pitchFamily="34" charset="0"/>
              <a:buChar char="•"/>
            </a:pPr>
            <a:r>
              <a:rPr lang="en-AU" sz="1600" dirty="0">
                <a:solidFill>
                  <a:schemeClr val="tx2"/>
                </a:solidFill>
                <a:latin typeface="Microsoft Sans Serif"/>
                <a:cs typeface="Microsoft Sans Serif" panose="020B0604020202020204" pitchFamily="34" charset="0"/>
              </a:rPr>
              <a:t>Proposal improves coding gain and reduce computational complexity</a:t>
            </a:r>
            <a:endParaRPr lang="en-US" sz="1600" dirty="0">
              <a:solidFill>
                <a:schemeClr val="tx2"/>
              </a:solidFill>
              <a:latin typeface="Microsoft Sans Serif"/>
              <a:cs typeface="Microsoft Sans Serif" panose="020B0604020202020204" pitchFamily="34" charset="0"/>
            </a:endParaRPr>
          </a:p>
        </p:txBody>
      </p:sp>
      <p:pic>
        <p:nvPicPr>
          <p:cNvPr id="12" name="Picture 11">
            <a:extLst>
              <a:ext uri="{FF2B5EF4-FFF2-40B4-BE49-F238E27FC236}">
                <a16:creationId xmlns:a16="http://schemas.microsoft.com/office/drawing/2014/main" id="{B7600982-8F0C-54A7-1AA0-F657C9DD3EE0}"/>
              </a:ext>
            </a:extLst>
          </p:cNvPr>
          <p:cNvPicPr>
            <a:picLocks noChangeAspect="1"/>
          </p:cNvPicPr>
          <p:nvPr/>
        </p:nvPicPr>
        <p:blipFill>
          <a:blip r:embed="rId2"/>
          <a:stretch>
            <a:fillRect/>
          </a:stretch>
        </p:blipFill>
        <p:spPr>
          <a:xfrm>
            <a:off x="286413" y="2519033"/>
            <a:ext cx="5534259" cy="3473303"/>
          </a:xfrm>
          <a:prstGeom prst="rect">
            <a:avLst/>
          </a:prstGeom>
        </p:spPr>
      </p:pic>
      <p:pic>
        <p:nvPicPr>
          <p:cNvPr id="14" name="Picture 13">
            <a:extLst>
              <a:ext uri="{FF2B5EF4-FFF2-40B4-BE49-F238E27FC236}">
                <a16:creationId xmlns:a16="http://schemas.microsoft.com/office/drawing/2014/main" id="{4DEFD180-1CED-8E34-D0D3-ED1BD771A3B2}"/>
              </a:ext>
            </a:extLst>
          </p:cNvPr>
          <p:cNvPicPr>
            <a:picLocks noChangeAspect="1"/>
          </p:cNvPicPr>
          <p:nvPr/>
        </p:nvPicPr>
        <p:blipFill>
          <a:blip r:embed="rId3"/>
          <a:stretch>
            <a:fillRect/>
          </a:stretch>
        </p:blipFill>
        <p:spPr>
          <a:xfrm>
            <a:off x="6029498" y="2519032"/>
            <a:ext cx="5809587" cy="3473303"/>
          </a:xfrm>
          <a:prstGeom prst="rect">
            <a:avLst/>
          </a:prstGeom>
        </p:spPr>
      </p:pic>
    </p:spTree>
    <p:extLst>
      <p:ext uri="{BB962C8B-B14F-4D97-AF65-F5344CB8AC3E}">
        <p14:creationId xmlns:p14="http://schemas.microsoft.com/office/powerpoint/2010/main" val="137333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Conclusion</a:t>
            </a:r>
          </a:p>
        </p:txBody>
      </p:sp>
      <p:sp>
        <p:nvSpPr>
          <p:cNvPr id="8" name="TextBox 7">
            <a:extLst>
              <a:ext uri="{FF2B5EF4-FFF2-40B4-BE49-F238E27FC236}">
                <a16:creationId xmlns:a16="http://schemas.microsoft.com/office/drawing/2014/main" id="{28E2B615-10AF-33F7-68FF-FA85283B737B}"/>
              </a:ext>
            </a:extLst>
          </p:cNvPr>
          <p:cNvSpPr txBox="1"/>
          <p:nvPr/>
        </p:nvSpPr>
        <p:spPr>
          <a:xfrm>
            <a:off x="1102441" y="1745328"/>
            <a:ext cx="9000203" cy="3978012"/>
          </a:xfrm>
          <a:prstGeom prst="rect">
            <a:avLst/>
          </a:prstGeom>
          <a:noFill/>
        </p:spPr>
        <p:txBody>
          <a:bodyPr wrap="square">
            <a:spAutoFit/>
          </a:bodyPr>
          <a:lstStyle/>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Combination of EE1-1.3.5 and EE1-1.6 is proposed.</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Inference cross-check is conducted by Ericsson, </a:t>
            </a:r>
            <a:r>
              <a:rPr lang="en-US" sz="2000" b="0" i="0" dirty="0">
                <a:effectLst/>
                <a:latin typeface="Arial" panose="020B0604020202020204" pitchFamily="34" charset="0"/>
                <a:hlinkClick r:id="rId2"/>
              </a:rPr>
              <a:t>JVET-AD0347</a:t>
            </a:r>
            <a:r>
              <a:rPr lang="en-CA" sz="2000" dirty="0">
                <a:effectLst/>
                <a:latin typeface="Arial" panose="020B0604020202020204" pitchFamily="34" charset="0"/>
                <a:ea typeface="SimSun" panose="02010600030101010101" pitchFamily="2" charset="-122"/>
              </a:rPr>
              <a:t>.</a:t>
            </a: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The pro</a:t>
            </a:r>
            <a:r>
              <a:rPr lang="en-CA" sz="2000" dirty="0">
                <a:effectLst/>
                <a:ea typeface="SimSun" panose="02010600030101010101" pitchFamily="2" charset="-122"/>
              </a:rPr>
              <a:t>posed method outperforms the Filter Set 1:</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RA: {-0.81%, -4.25%, -4.83%} </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AI: </a:t>
            </a:r>
            <a:r>
              <a:rPr lang="en-CA" sz="2000" dirty="0">
                <a:effectLst/>
                <a:ea typeface="SimSun" panose="02010600030101010101" pitchFamily="2" charset="-122"/>
              </a:rPr>
              <a:t>{</a:t>
            </a:r>
            <a:r>
              <a:rPr lang="en-US" sz="2000" dirty="0">
                <a:solidFill>
                  <a:srgbClr val="000000"/>
                </a:solidFill>
                <a:effectLst/>
                <a:ea typeface="SimSun" panose="02010600030101010101" pitchFamily="2" charset="-122"/>
              </a:rPr>
              <a:t>-0.7%, </a:t>
            </a:r>
            <a:r>
              <a:rPr lang="en-CA" sz="2000" dirty="0">
                <a:effectLst/>
                <a:ea typeface="SimSun" panose="02010600030101010101" pitchFamily="2" charset="-122"/>
              </a:rPr>
              <a:t>-</a:t>
            </a:r>
            <a:r>
              <a:rPr lang="en-US" sz="2000" dirty="0">
                <a:effectLst/>
                <a:ea typeface="SimSun" panose="02010600030101010101" pitchFamily="2" charset="-122"/>
              </a:rPr>
              <a:t>-4.7%</a:t>
            </a:r>
            <a:r>
              <a:rPr lang="en-CA" sz="2000" dirty="0">
                <a:effectLst/>
                <a:ea typeface="SimSun" panose="02010600030101010101" pitchFamily="2" charset="-122"/>
              </a:rPr>
              <a:t>, </a:t>
            </a:r>
            <a:r>
              <a:rPr lang="en-US" sz="2000" dirty="0">
                <a:effectLst/>
                <a:ea typeface="SimSun" panose="02010600030101010101" pitchFamily="2" charset="-122"/>
              </a:rPr>
              <a:t>-4.2</a:t>
            </a:r>
            <a:r>
              <a:rPr lang="en-CA" sz="2000" dirty="0">
                <a:effectLst/>
                <a:ea typeface="SimSun" panose="02010600030101010101" pitchFamily="2" charset="-122"/>
              </a:rPr>
              <a:t>%} </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a typeface="SimSun" panose="02010600030101010101" pitchFamily="2" charset="-122"/>
              </a:rPr>
              <a:t>Complexity</a:t>
            </a:r>
            <a:r>
              <a:rPr lang="en-CA" sz="2000">
                <a:ea typeface="SimSun" panose="02010600030101010101" pitchFamily="2" charset="-122"/>
              </a:rPr>
              <a:t>: </a:t>
            </a:r>
            <a:r>
              <a:rPr lang="en-CA" sz="2000">
                <a:effectLst/>
                <a:ea typeface="SimSun" panose="02010600030101010101" pitchFamily="2" charset="-122"/>
              </a:rPr>
              <a:t>32% </a:t>
            </a:r>
            <a:r>
              <a:rPr lang="en-CA" sz="2000" dirty="0">
                <a:effectLst/>
                <a:ea typeface="SimSun" panose="02010600030101010101" pitchFamily="2" charset="-122"/>
              </a:rPr>
              <a:t>lower computational comparing to Filter Set 1. </a:t>
            </a:r>
            <a:endParaRPr lang="en-US"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ffectLst/>
              <a:ea typeface="SimSun" panose="02010600030101010101" pitchFamily="2" charset="-122"/>
            </a:endParaRP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It is proposed to study the proposed method in the next round of EE.</a:t>
            </a:r>
            <a:endParaRPr lang="en-US" sz="2000" dirty="0">
              <a:effectLst/>
              <a:ea typeface="SimSun" panose="02010600030101010101" pitchFamily="2" charset="-122"/>
            </a:endParaRPr>
          </a:p>
        </p:txBody>
      </p:sp>
    </p:spTree>
    <p:extLst>
      <p:ext uri="{BB962C8B-B14F-4D97-AF65-F5344CB8AC3E}">
        <p14:creationId xmlns:p14="http://schemas.microsoft.com/office/powerpoint/2010/main" val="26364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a:xfrm>
            <a:off x="495298" y="2870213"/>
            <a:ext cx="8829675" cy="1445909"/>
          </a:xfrm>
        </p:spPr>
        <p:txBody>
          <a:bodyPr/>
          <a:lstStyle/>
          <a:p>
            <a:r>
              <a:rPr lang="en-US" dirty="0"/>
              <a:t>Thank you to Ericsson for cross-checking</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customXml/itemProps3.xml><?xml version="1.0" encoding="utf-8"?>
<ds:datastoreItem xmlns:ds="http://schemas.openxmlformats.org/officeDocument/2006/customXml" ds:itemID="{40866AD0-933D-4763-8A6E-5B25B00ABEFA}">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1797</TotalTime>
  <Words>567</Words>
  <Application>Microsoft Office PowerPoint</Application>
  <PresentationFormat>Widescreen</PresentationFormat>
  <Paragraphs>166</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Century Gothic</vt:lpstr>
      <vt:lpstr>Microsoft Sans Serif</vt:lpstr>
      <vt:lpstr>Qualcomm Next Thin</vt:lpstr>
      <vt:lpstr>Times New Roman</vt:lpstr>
      <vt:lpstr>Qualcomm Corporate Public Template Feb2022</vt:lpstr>
      <vt:lpstr>JVET-AD0211</vt:lpstr>
      <vt:lpstr>Overview</vt:lpstr>
      <vt:lpstr>Proposed method</vt:lpstr>
      <vt:lpstr>Network Information</vt:lpstr>
      <vt:lpstr>Test Results (with SADL and 16-bit integer)</vt:lpstr>
      <vt:lpstr>Test Results (with SADL and 16-bit integer)</vt:lpstr>
      <vt:lpstr>Conclusion</vt:lpstr>
      <vt:lpstr>Thank you to Ericsson for cross-checking</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10</cp:revision>
  <dcterms:created xsi:type="dcterms:W3CDTF">2022-05-06T16:22:49Z</dcterms:created>
  <dcterms:modified xsi:type="dcterms:W3CDTF">2023-04-22T08:32:35Z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