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7"/>
  </p:notesMasterIdLst>
  <p:sldIdLst>
    <p:sldId id="260" r:id="rId2"/>
    <p:sldId id="283" r:id="rId3"/>
    <p:sldId id="284" r:id="rId4"/>
    <p:sldId id="282" r:id="rId5"/>
    <p:sldId id="285" r:id="rId6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83607" autoAdjust="0"/>
  </p:normalViewPr>
  <p:slideViewPr>
    <p:cSldViewPr snapToGrid="0">
      <p:cViewPr varScale="1">
        <p:scale>
          <a:sx n="95" d="100"/>
          <a:sy n="95" d="100"/>
        </p:scale>
        <p:origin x="2406" y="96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-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56491-949E-4DC8-9563-DE48369A0AFB}" type="datetimeFigureOut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F71C-E6F3-42B8-B634-BD0EDF41BC6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84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79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8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137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797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9993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F71C-E6F3-42B8-B634-BD0EDF41BC64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101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7599-BE10-4B33-B46F-1B2B11C52505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75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4D666-CF5E-40B3-88A9-68F25EBBA71E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071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14022-7D22-448B-A9B9-1BEE746349B9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894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38D91-7FE6-434E-9B61-3C3E8586F90E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1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C45D-AD88-42C0-AF77-D665551935D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02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35CA4-38A2-43BF-B080-D01509A7C1B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245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C66B-3009-4C17-A0C5-BEBEFE9C484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251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F7977-FA9C-42B6-A324-840DF11BA27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54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F6F73-A3E3-4861-BC98-93936E6E418D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F04A-D0AC-4D54-948A-0B79C80BD65B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390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4AB9-374C-4BA5-B71C-142190358F2F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5641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F455-3DC6-4231-92A5-275E676A1721}" type="datetime1">
              <a:rPr lang="ko-KR" altLang="en-US" smtClean="0"/>
              <a:t>2023-04-24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F03DF-32D4-4CE0-8373-9B734CC547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38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D:\조직문화\로고\LGE_CI_LOGO\누끼 컷\LGE_Logo_3D_Tagline(W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951" y="6078476"/>
            <a:ext cx="900231" cy="43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0" y="4645400"/>
            <a:ext cx="9143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00" u="sng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Chulkeun</a:t>
            </a:r>
            <a:r>
              <a:rPr lang="en-US" altLang="ko-KR" sz="1500" u="sng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Kim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Hendry, Dong-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Gyu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Gwak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, </a:t>
            </a:r>
            <a:r>
              <a:rPr lang="en-US" altLang="ko-KR" sz="1500" dirty="0" err="1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Jaehyun</a:t>
            </a:r>
            <a:r>
              <a:rPr lang="en-US" altLang="ko-KR" sz="1500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Lim</a:t>
            </a:r>
          </a:p>
          <a:p>
            <a:pPr algn="ctr"/>
            <a:endParaRPr lang="en-US" altLang="ko-KR" sz="1500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  <a:p>
            <a:pPr algn="ctr"/>
            <a:r>
              <a:rPr lang="en-US" altLang="ko-KR" sz="15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LG Electronics</a:t>
            </a:r>
            <a:endParaRPr lang="ko-KR" altLang="en-US" sz="1500" b="1" dirty="0">
              <a:latin typeface="LG스마트체2.0 Regular" panose="020B0600000101010101" pitchFamily="50" charset="-127"/>
              <a:ea typeface="LG스마트체2.0 Regular" panose="020B0600000101010101" pitchFamily="50" charset="-127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620847" y="1903401"/>
            <a:ext cx="7903726" cy="1136981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r>
              <a:rPr lang="en-US" altLang="ko-KR" sz="20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[AHG8] SEI for encoder optimization information(JVET-AD0137)</a:t>
            </a:r>
          </a:p>
        </p:txBody>
      </p:sp>
    </p:spTree>
    <p:extLst>
      <p:ext uri="{BB962C8B-B14F-4D97-AF65-F5344CB8AC3E}">
        <p14:creationId xmlns:p14="http://schemas.microsoft.com/office/powerpoint/2010/main" val="4764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450" y="3886804"/>
            <a:ext cx="1039182" cy="64600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934164" y="4655571"/>
            <a:ext cx="767080" cy="863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937464" y="4655571"/>
            <a:ext cx="2540000" cy="863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065413" y="4786811"/>
            <a:ext cx="1869838" cy="601120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for machine analysis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730410" y="4417479"/>
            <a:ext cx="95410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직선 화살표 연결선 15"/>
          <p:cNvCxnSpPr>
            <a:stCxn id="11" idx="3"/>
            <a:endCxn id="12" idx="1"/>
          </p:cNvCxnSpPr>
          <p:nvPr/>
        </p:nvCxnSpPr>
        <p:spPr>
          <a:xfrm>
            <a:off x="1701244" y="5087371"/>
            <a:ext cx="2362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직사각형 19"/>
          <p:cNvSpPr/>
          <p:nvPr/>
        </p:nvSpPr>
        <p:spPr>
          <a:xfrm>
            <a:off x="5076372" y="4655571"/>
            <a:ext cx="1003300" cy="863600"/>
          </a:xfrm>
          <a:prstGeom prst="rect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Decoder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직선 화살표 연결선 21"/>
          <p:cNvCxnSpPr>
            <a:stCxn id="12" idx="3"/>
            <a:endCxn id="20" idx="1"/>
          </p:cNvCxnSpPr>
          <p:nvPr/>
        </p:nvCxnSpPr>
        <p:spPr>
          <a:xfrm>
            <a:off x="4477464" y="5087371"/>
            <a:ext cx="59890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직사각형 23"/>
          <p:cNvSpPr/>
          <p:nvPr/>
        </p:nvSpPr>
        <p:spPr>
          <a:xfrm>
            <a:off x="6660183" y="4258108"/>
            <a:ext cx="1792744" cy="426491"/>
          </a:xfrm>
          <a:prstGeom prst="rect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 Task A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직선 화살표 연결선 27"/>
          <p:cNvCxnSpPr/>
          <p:nvPr/>
        </p:nvCxnSpPr>
        <p:spPr>
          <a:xfrm>
            <a:off x="6079672" y="5087371"/>
            <a:ext cx="136260" cy="0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/>
        </p:nvCxnSpPr>
        <p:spPr>
          <a:xfrm flipV="1">
            <a:off x="6218679" y="4991066"/>
            <a:ext cx="288979" cy="944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양쪽 중괄호 40"/>
          <p:cNvSpPr/>
          <p:nvPr/>
        </p:nvSpPr>
        <p:spPr>
          <a:xfrm>
            <a:off x="1988047" y="5596729"/>
            <a:ext cx="1947204" cy="496647"/>
          </a:xfrm>
          <a:prstGeom prst="brace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ko-KR" altLang="en-US" sz="1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065413" y="5590374"/>
            <a:ext cx="18698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R" sz="1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Pre/Post-processing, encoding optimization</a:t>
            </a:r>
            <a:endParaRPr lang="ko-KR" altLang="en-US" sz="14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직선 연결선 44"/>
          <p:cNvCxnSpPr>
            <a:endCxn id="43" idx="0"/>
          </p:cNvCxnSpPr>
          <p:nvPr/>
        </p:nvCxnSpPr>
        <p:spPr>
          <a:xfrm>
            <a:off x="3000332" y="5311731"/>
            <a:ext cx="0" cy="278643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9668" y="998611"/>
            <a:ext cx="9074332" cy="215443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ea typeface="LG스마트체 Light" panose="020B0600000101010101" pitchFamily="50" charset="-127"/>
              </a:rPr>
              <a:t>The optimization methods may not align with the user’s or machine’s intention.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Encoding component and task component can be independently configured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encoded video can be used for various purposes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r>
              <a:rPr lang="en-US" altLang="ko-KR" sz="1600" dirty="0">
                <a:ea typeface="LG스마트체 Light" panose="020B0600000101010101" pitchFamily="50" charset="-127"/>
              </a:rPr>
              <a:t>The intended purpose can be changed by user or machine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endParaRPr lang="en-US" altLang="ko-KR" sz="1600" dirty="0">
              <a:ea typeface="LG스마트체 Light" panose="020B0600000101010101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R" dirty="0"/>
              <a:t>For both user and machine to receive videos that meet their purposes, 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r>
              <a:rPr lang="en-US" altLang="ko-KR" sz="1600" b="0" i="0" dirty="0">
                <a:solidFill>
                  <a:srgbClr val="374151"/>
                </a:solidFill>
                <a:effectLst/>
                <a:latin typeface="Söhne"/>
              </a:rPr>
              <a:t>It would be helpful for them to identify the optimization method applied for encoding. </a:t>
            </a:r>
            <a:endParaRPr lang="en-CA" altLang="ko-KR" sz="1600" dirty="0">
              <a:ea typeface="LG스마트체 Light" panose="020B0600000101010101" pitchFamily="50" charset="-127"/>
            </a:endParaRPr>
          </a:p>
          <a:p>
            <a:pPr lvl="1"/>
            <a:endParaRPr lang="en-US" altLang="ko-KR" sz="1600" dirty="0">
              <a:ea typeface="LG스마트체 Light" panose="020B0600000101010101" pitchFamily="50" charset="-127"/>
            </a:endParaRPr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Problem description</a:t>
            </a:r>
          </a:p>
        </p:txBody>
      </p:sp>
      <p:cxnSp>
        <p:nvCxnSpPr>
          <p:cNvPr id="60" name="직선 연결선 59"/>
          <p:cNvCxnSpPr>
            <a:stCxn id="24" idx="1"/>
          </p:cNvCxnSpPr>
          <p:nvPr/>
        </p:nvCxnSpPr>
        <p:spPr>
          <a:xfrm flipH="1">
            <a:off x="6534263" y="4471354"/>
            <a:ext cx="125920" cy="3475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직사각형 64"/>
          <p:cNvSpPr/>
          <p:nvPr/>
        </p:nvSpPr>
        <p:spPr>
          <a:xfrm>
            <a:off x="6660183" y="4877784"/>
            <a:ext cx="1792744" cy="426491"/>
          </a:xfrm>
          <a:prstGeom prst="rect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 Task B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6660183" y="5471124"/>
            <a:ext cx="1792744" cy="426491"/>
          </a:xfrm>
          <a:prstGeom prst="rect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  <a:endParaRPr lang="ko-KR" altLang="en-US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직선 연결선 67"/>
          <p:cNvCxnSpPr>
            <a:stCxn id="65" idx="1"/>
          </p:cNvCxnSpPr>
          <p:nvPr/>
        </p:nvCxnSpPr>
        <p:spPr>
          <a:xfrm flipH="1">
            <a:off x="6534263" y="5091030"/>
            <a:ext cx="125920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>
            <a:stCxn id="66" idx="1"/>
          </p:cNvCxnSpPr>
          <p:nvPr/>
        </p:nvCxnSpPr>
        <p:spPr>
          <a:xfrm flipH="1">
            <a:off x="6534263" y="5684370"/>
            <a:ext cx="125920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직사각형 71"/>
          <p:cNvSpPr/>
          <p:nvPr/>
        </p:nvSpPr>
        <p:spPr>
          <a:xfrm>
            <a:off x="565603" y="3680392"/>
            <a:ext cx="4060002" cy="25132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4870170" y="3680392"/>
            <a:ext cx="3861727" cy="25132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1868864" y="3395596"/>
            <a:ext cx="1954381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Optimized video</a:t>
            </a:r>
          </a:p>
          <a:p>
            <a:pPr algn="ctr"/>
            <a:r>
              <a:rPr lang="en-US" altLang="ko-KR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encoding component</a:t>
            </a:r>
            <a:endParaRPr lang="ko-KR" altLang="en-US" sz="1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직사각형 75"/>
          <p:cNvSpPr/>
          <p:nvPr/>
        </p:nvSpPr>
        <p:spPr>
          <a:xfrm>
            <a:off x="5942311" y="3499071"/>
            <a:ext cx="1534523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ko-KR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component</a:t>
            </a:r>
            <a:endParaRPr lang="ko-KR" altLang="en-US" sz="16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422" y="3886805"/>
            <a:ext cx="1039182" cy="646007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8974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Proposed solution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0655"/>
              </p:ext>
            </p:extLst>
          </p:nvPr>
        </p:nvGraphicFramePr>
        <p:xfrm>
          <a:off x="465566" y="1722995"/>
          <a:ext cx="7794171" cy="1920240"/>
        </p:xfrm>
        <a:graphic>
          <a:graphicData uri="http://schemas.openxmlformats.org/drawingml/2006/table">
            <a:tbl>
              <a:tblPr/>
              <a:tblGrid>
                <a:gridCol w="6299201">
                  <a:extLst>
                    <a:ext uri="{9D8B030D-6E8A-4147-A177-3AD203B41FA5}">
                      <a16:colId xmlns:a16="http://schemas.microsoft.com/office/drawing/2014/main" val="798812562"/>
                    </a:ext>
                  </a:extLst>
                </a:gridCol>
                <a:gridCol w="1494970">
                  <a:extLst>
                    <a:ext uri="{9D8B030D-6E8A-4147-A177-3AD203B41FA5}">
                      <a16:colId xmlns:a16="http://schemas.microsoft.com/office/drawing/2014/main" val="2190628713"/>
                    </a:ext>
                  </a:extLst>
                </a:gridCol>
              </a:tblGrid>
              <a:tr h="2531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encoder_optimization_info(</a:t>
                      </a:r>
                      <a:r>
                        <a:rPr lang="en-GB" sz="1800" kern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payloadSize </a:t>
                      </a: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ko-KR" sz="18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153133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indent="127635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8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optimization_cancel_flag</a:t>
                      </a:r>
                      <a:endParaRPr lang="ko-KR" sz="2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635431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if(!</a:t>
                      </a:r>
                      <a:r>
                        <a:rPr lang="en-GB" sz="18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optimization_cancel_flag</a:t>
                      </a:r>
                      <a:r>
                        <a:rPr lang="en-GB" sz="18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){</a:t>
                      </a:r>
                      <a:endParaRPr lang="ko-KR" sz="18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916247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indent="25527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8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optimization_method</a:t>
                      </a:r>
                      <a:endParaRPr lang="ko-KR" sz="2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u(16)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211075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indent="25527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04190" algn="l"/>
                          <a:tab pos="548640" algn="l"/>
                          <a:tab pos="756285" algn="l"/>
                          <a:tab pos="822960" algn="l"/>
                          <a:tab pos="960120" algn="l"/>
                          <a:tab pos="1008380" algn="l"/>
                          <a:tab pos="1097280" algn="l"/>
                          <a:tab pos="1234440" algn="l"/>
                          <a:tab pos="1260475" algn="l"/>
                          <a:tab pos="1371600" algn="l"/>
                        </a:tabLst>
                      </a:pPr>
                      <a:r>
                        <a:rPr lang="en-GB" sz="1800" b="1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optimization_persistence_flag</a:t>
                      </a:r>
                      <a:r>
                        <a:rPr lang="en-GB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ko-KR" sz="2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467270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indent="317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ko-KR" sz="18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854019"/>
                  </a:ext>
                </a:extLst>
              </a:tr>
              <a:tr h="2531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ko-KR" sz="18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7949760"/>
                  </a:ext>
                </a:extLst>
              </a:tr>
            </a:tbl>
          </a:graphicData>
        </a:graphic>
      </p:graphicFrame>
      <p:sp>
        <p:nvSpPr>
          <p:cNvPr id="4" name="직사각형 3"/>
          <p:cNvSpPr/>
          <p:nvPr/>
        </p:nvSpPr>
        <p:spPr>
          <a:xfrm>
            <a:off x="85928" y="4141891"/>
            <a:ext cx="8919029" cy="221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ko-KR" sz="1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optimization_cancel_flag</a:t>
            </a:r>
            <a:r>
              <a:rPr lang="en-GB" altLang="ko-KR"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equal to 1 specifies that the persistence of the previous applied optimization is cancelled. </a:t>
            </a:r>
            <a:r>
              <a:rPr lang="en-US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optimization_cancel_flag</a:t>
            </a:r>
            <a:r>
              <a:rPr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equal to 0 indicates that </a:t>
            </a:r>
            <a:r>
              <a:rPr lang="en-US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optimization_persistence_flag</a:t>
            </a:r>
            <a:r>
              <a:rPr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and </a:t>
            </a:r>
            <a:r>
              <a:rPr lang="en-US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optimization_method</a:t>
            </a:r>
            <a:r>
              <a:rPr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follow.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ko-KR" sz="1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optimization_method</a:t>
            </a:r>
            <a:r>
              <a:rPr lang="en-GB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indicates the optimization methods as specified in table 2.(</a:t>
            </a:r>
            <a:r>
              <a:rPr lang="en-US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optimization methods specified in Table 2 are described in a draft technical report)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altLang="ko-KR" sz="1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optimization_persistence_flag</a:t>
            </a:r>
            <a:r>
              <a:rPr lang="en-GB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specifies the persistence of the optimization method that is indicated by the </a:t>
            </a:r>
            <a:r>
              <a:rPr lang="en-CA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optimization_method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en-CA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optimization_persistence_flag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equal to 0 specifies that the optimization method identified by the </a:t>
            </a:r>
            <a:r>
              <a:rPr lang="en-CA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optimization_method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may be applied for the current picture only. </a:t>
            </a:r>
            <a:r>
              <a:rPr lang="en-CA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optimization_persistence_flag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equal to 1 specifies that the optimization method identified by the </a:t>
            </a:r>
            <a:r>
              <a:rPr lang="en-CA" altLang="ko-KR" sz="1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optimization_method</a:t>
            </a:r>
            <a:r>
              <a:rPr lang="en-CA" altLang="ko-KR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may be applied for the current picture and all subsequent pictures.</a:t>
            </a:r>
            <a:endParaRPr lang="ko-KR" altLang="ko-KR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568429" y="1397205"/>
            <a:ext cx="3519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600" b="1" dirty="0">
                <a:latin typeface="Times New Roman" panose="02020603050405020304" pitchFamily="18" charset="0"/>
              </a:rPr>
              <a:t>Table 1. SEI for encoder optimization 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2799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ko-KR"/>
            </a:defPPr>
            <a:lvl1pPr>
              <a:defRPr sz="2400" b="1"/>
            </a:lvl1pPr>
          </a:lstStyle>
          <a:p>
            <a:pPr lvl="0"/>
            <a:r>
              <a:rPr lang="en-US" altLang="ko-KR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Conclusion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668" y="998611"/>
            <a:ext cx="9074332" cy="175432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This contribution proposes SEI to identify whether optimization has been applied, the applied optimization method, and the scope of optimization.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/>
              <a:t>This can be helpful for users or machines to use a video that meets their purposes.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ea typeface="LG스마트체 Light" panose="020B0600000101010101" pitchFamily="50" charset="-127"/>
              </a:rPr>
              <a:t>It is suggested to consider the proposed SEI </a:t>
            </a:r>
            <a:r>
              <a:rPr lang="en-US" altLang="ko-KR" dirty="0"/>
              <a:t>for machine analysis of coded video content</a:t>
            </a:r>
            <a:endParaRPr lang="en-US" altLang="ko-KR" dirty="0">
              <a:ea typeface="LG스마트체 Light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882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-1" y="84845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350" dirty="0"/>
          </a:p>
        </p:txBody>
      </p:sp>
      <p:sp>
        <p:nvSpPr>
          <p:cNvPr id="54" name="TextBox 53"/>
          <p:cNvSpPr txBox="1"/>
          <p:nvPr/>
        </p:nvSpPr>
        <p:spPr>
          <a:xfrm>
            <a:off x="-1" y="297537"/>
            <a:ext cx="9090889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lvl="0"/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Appendix. </a:t>
            </a:r>
            <a:r>
              <a:rPr lang="en-GB" altLang="ko-KR" sz="2400" b="1" dirty="0">
                <a:latin typeface="Times New Roman" panose="02020603050405020304" pitchFamily="18" charset="0"/>
              </a:rPr>
              <a:t>Definition of</a:t>
            </a:r>
            <a:r>
              <a:rPr lang="en-GB" altLang="ko-KR" sz="2400" dirty="0">
                <a:latin typeface="Times New Roman" panose="02020603050405020304" pitchFamily="18" charset="0"/>
              </a:rPr>
              <a:t> </a:t>
            </a:r>
            <a:r>
              <a:rPr lang="en-GB" altLang="ko-KR" sz="2400" b="1" dirty="0" err="1">
                <a:latin typeface="Times New Roman" panose="02020603050405020304" pitchFamily="18" charset="0"/>
              </a:rPr>
              <a:t>optimization_method</a:t>
            </a:r>
            <a:r>
              <a:rPr lang="en-US" altLang="ko-KR" sz="2400" b="1" dirty="0">
                <a:latin typeface="LG스마트체2.0 Regular" panose="020B0600000101010101" pitchFamily="50" charset="-127"/>
                <a:ea typeface="LG스마트체2.0 Regular" panose="020B0600000101010101" pitchFamily="50" charset="-127"/>
              </a:rPr>
              <a:t> 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683237"/>
              </p:ext>
            </p:extLst>
          </p:nvPr>
        </p:nvGraphicFramePr>
        <p:xfrm>
          <a:off x="885372" y="1213477"/>
          <a:ext cx="7678057" cy="549527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60914">
                  <a:extLst>
                    <a:ext uri="{9D8B030D-6E8A-4147-A177-3AD203B41FA5}">
                      <a16:colId xmlns:a16="http://schemas.microsoft.com/office/drawing/2014/main" val="3793868228"/>
                    </a:ext>
                  </a:extLst>
                </a:gridCol>
                <a:gridCol w="4717143">
                  <a:extLst>
                    <a:ext uri="{9D8B030D-6E8A-4147-A177-3AD203B41FA5}">
                      <a16:colId xmlns:a16="http://schemas.microsoft.com/office/drawing/2014/main" val="592834063"/>
                    </a:ext>
                  </a:extLst>
                </a:gridCol>
              </a:tblGrid>
              <a:tr h="1848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40385" algn="l"/>
                          <a:tab pos="914400" algn="l"/>
                          <a:tab pos="1620520" algn="l"/>
                          <a:tab pos="1980565" algn="l"/>
                          <a:tab pos="2340610" algn="l"/>
                          <a:tab pos="2514600" algn="l"/>
                        </a:tabLst>
                      </a:pPr>
                      <a:r>
                        <a:rPr lang="en-GB" sz="105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Value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80340" algn="l"/>
                          <a:tab pos="540385" algn="l"/>
                          <a:tab pos="914400" algn="l"/>
                          <a:tab pos="1620520" algn="l"/>
                          <a:tab pos="1980565" algn="l"/>
                          <a:tab pos="2340610" algn="l"/>
                          <a:tab pos="2514600" algn="l"/>
                        </a:tabLst>
                      </a:pPr>
                      <a:r>
                        <a:rPr lang="en-GB" sz="105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Interpretation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651021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 = =  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May be used as determined by the application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90328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&gt; 0  &amp;&amp;</a:t>
                      </a:r>
                      <a:br>
                        <a:rPr lang="en-US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</a:t>
                      </a:r>
                      <a:r>
                        <a:rPr lang="en-US" sz="105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&amp; 0x01 )  = =  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pre-processing methods of ROI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597655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0x01 )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pre-processing methods of ROI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583661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 &gt; 0  &amp;&amp;</a:t>
                      </a:r>
                      <a:b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0x02 )  = 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pre-processing methods of foreground and background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278789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0x02 )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pre-processing methods of foreground and background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864288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 &gt; 0  &amp;&amp;</a:t>
                      </a:r>
                      <a:b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0x04 )  = 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temporal subsampling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018961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0x04 )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temporal subsampling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5407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 &gt; 0  &amp;&amp;</a:t>
                      </a:r>
                      <a:b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0x08 )  = 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spatial subsampling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114410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0x08 )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spatial subsampling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35405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 &gt; 0  &amp;&amp;</a:t>
                      </a:r>
                      <a:b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0x10 )  = 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quantization parameter adaption for Region of Interest coding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3560663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0x10 )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quantization parameter adaption for Region of Interest coding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908284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optimization_method &gt; 0  &amp;&amp;</a:t>
                      </a:r>
                      <a:b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</a:b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0x20 )  = 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 quantization step changes for temporal layers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788733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( optimization_method &amp; 0x20 )  !=  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95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With quantization step changes for temporal layers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602974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377169" y="875314"/>
            <a:ext cx="4054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600" b="1" dirty="0">
                <a:latin typeface="Times New Roman" panose="02020603050405020304" pitchFamily="18" charset="0"/>
              </a:rPr>
              <a:t>Table 2 – Definition of</a:t>
            </a:r>
            <a:r>
              <a:rPr lang="en-GB" altLang="ko-KR" sz="1600" dirty="0">
                <a:latin typeface="Times New Roman" panose="02020603050405020304" pitchFamily="18" charset="0"/>
              </a:rPr>
              <a:t> </a:t>
            </a:r>
            <a:r>
              <a:rPr lang="en-GB" altLang="ko-KR" sz="1600" b="1" dirty="0" err="1">
                <a:latin typeface="Times New Roman" panose="02020603050405020304" pitchFamily="18" charset="0"/>
              </a:rPr>
              <a:t>optimization_method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46133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12252</TotalTime>
  <Words>644</Words>
  <Application>Microsoft Office PowerPoint</Application>
  <PresentationFormat>화면 슬라이드 쇼(4:3)</PresentationFormat>
  <Paragraphs>81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LG스마트체2.0 Regular</vt:lpstr>
      <vt:lpstr>Söhne</vt:lpstr>
      <vt:lpstr>맑은 고딕</vt:lpstr>
      <vt:lpstr>Arial</vt:lpstr>
      <vt:lpstr>Calibri</vt:lpstr>
      <vt:lpstr>Calibri Light</vt:lpstr>
      <vt:lpstr>Times</vt:lpstr>
      <vt:lpstr>Times New Roman</vt:lpstr>
      <vt:lpstr>Office 테마</vt:lpstr>
      <vt:lpstr>[AHG8] SEI for encoder optimization information(JVET-AD0137)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김철근/책임연구원/ICT기술센터 C&amp;M표준(연)NGVC Task(chulkeun.kim@lge.com)</dc:creator>
  <cp:lastModifiedBy>김철근/책임연구원/ICT기술센터 C&amp;M표준(연)NGVC Task(chulkeun.kim@lge.com)</cp:lastModifiedBy>
  <cp:revision>170</cp:revision>
  <cp:lastPrinted>2023-01-10T06:56:04Z</cp:lastPrinted>
  <dcterms:created xsi:type="dcterms:W3CDTF">2020-06-23T08:03:03Z</dcterms:created>
  <dcterms:modified xsi:type="dcterms:W3CDTF">2023-04-24T07:52:58Z</dcterms:modified>
</cp:coreProperties>
</file>