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9" r:id="rId2"/>
    <p:sldId id="340" r:id="rId3"/>
    <p:sldId id="351" r:id="rId4"/>
    <p:sldId id="352" r:id="rId5"/>
    <p:sldId id="361" r:id="rId6"/>
    <p:sldId id="355" r:id="rId7"/>
    <p:sldId id="339" r:id="rId8"/>
    <p:sldId id="343" r:id="rId9"/>
    <p:sldId id="333" r:id="rId10"/>
    <p:sldId id="334" r:id="rId11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E6E6E6"/>
    <a:srgbClr val="000000"/>
    <a:srgbClr val="CFD5EA"/>
    <a:srgbClr val="E9EBF5"/>
    <a:srgbClr val="FFCCCC"/>
    <a:srgbClr val="F4B183"/>
    <a:srgbClr val="5374B1"/>
    <a:srgbClr val="1E4BA7"/>
    <a:srgbClr val="004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593" autoAdjust="0"/>
  </p:normalViewPr>
  <p:slideViewPr>
    <p:cSldViewPr snapToGrid="0" showGuides="1">
      <p:cViewPr varScale="1">
        <p:scale>
          <a:sx n="63" d="100"/>
          <a:sy n="63" d="100"/>
        </p:scale>
        <p:origin x="804" y="56"/>
      </p:cViewPr>
      <p:guideLst>
        <p:guide orient="horz" pos="2172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BE357-9676-4B20-9B5A-0A6074446D6E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EE72A-465F-4876-A9E1-D4F5B12396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b="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9997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24036"/>
            <a:ext cx="12192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014129" y="1137687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矩形 9"/>
          <p:cNvSpPr/>
          <p:nvPr userDrawn="1"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cxnSp>
        <p:nvCxnSpPr>
          <p:cNvPr id="11" name="直接连接符 10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 bwMode="auto">
          <a:xfrm>
            <a:off x="4868" y="6748711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 bwMode="auto">
          <a:xfrm>
            <a:off x="0" y="666019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23"/>
          <p:cNvGrpSpPr/>
          <p:nvPr userDrawn="1"/>
        </p:nvGrpSpPr>
        <p:grpSpPr bwMode="auto">
          <a:xfrm rot="5400000">
            <a:off x="11426434" y="6222407"/>
            <a:ext cx="509588" cy="853017"/>
            <a:chOff x="871911" y="5177756"/>
            <a:chExt cx="8272089" cy="640348"/>
          </a:xfrm>
        </p:grpSpPr>
        <p:cxnSp>
          <p:nvCxnSpPr>
            <p:cNvPr id="15" name="直接连接符 14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97864" y="328364"/>
            <a:ext cx="2672536" cy="848923"/>
          </a:xfrm>
          <a:prstGeom prst="rect">
            <a:avLst/>
          </a:prstGeom>
        </p:spPr>
      </p:pic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15" y="463487"/>
            <a:ext cx="1106625" cy="53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8374450" y="498825"/>
            <a:ext cx="3472872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b="0" dirty="0">
                <a:solidFill>
                  <a:srgbClr val="4472C4"/>
                </a:solidFill>
                <a:latin typeface="Century Gothic" panose="020B05020202020202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600" b="0" dirty="0">
              <a:solidFill>
                <a:srgbClr val="4472C4"/>
              </a:solidFill>
              <a:latin typeface="Century Gothic" panose="020B05020202020202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" y="252425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6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5" y="4329496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1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94" name="直接连接符 93"/>
          <p:cNvCxnSpPr/>
          <p:nvPr userDrawn="1"/>
        </p:nvCxnSpPr>
        <p:spPr bwMode="auto">
          <a:xfrm>
            <a:off x="0" y="683373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745219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56703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4" y="6218917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 userDrawn="1"/>
        </p:nvSpPr>
        <p:spPr>
          <a:xfrm>
            <a:off x="7769415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32738" y="5793358"/>
            <a:ext cx="2228965" cy="708024"/>
          </a:xfrm>
          <a:prstGeom prst="rect">
            <a:avLst/>
          </a:prstGeom>
        </p:spPr>
      </p:pic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903" y="5937016"/>
            <a:ext cx="922954" cy="44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276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" y="636609"/>
            <a:ext cx="8920223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23"/>
          <p:cNvGrpSpPr/>
          <p:nvPr userDrawn="1"/>
        </p:nvGrpSpPr>
        <p:grpSpPr bwMode="auto">
          <a:xfrm rot="5400000">
            <a:off x="11426434" y="6222409"/>
            <a:ext cx="509588" cy="853017"/>
            <a:chOff x="871911" y="5177756"/>
            <a:chExt cx="8272089" cy="640348"/>
          </a:xfrm>
        </p:grpSpPr>
        <p:cxnSp>
          <p:nvCxnSpPr>
            <p:cNvPr id="10" name="直接连接符 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23"/>
          <p:cNvGrpSpPr/>
          <p:nvPr userDrawn="1"/>
        </p:nvGrpSpPr>
        <p:grpSpPr bwMode="auto">
          <a:xfrm rot="5400000">
            <a:off x="8350083" y="210087"/>
            <a:ext cx="88907" cy="853017"/>
            <a:chOff x="871911" y="5177756"/>
            <a:chExt cx="8272089" cy="640348"/>
          </a:xfrm>
        </p:grpSpPr>
        <p:cxnSp>
          <p:nvCxnSpPr>
            <p:cNvPr id="20" name="直接连接符 1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 userDrawn="1"/>
        </p:nvSpPr>
        <p:spPr>
          <a:xfrm>
            <a:off x="10954721" y="6322534"/>
            <a:ext cx="1204077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565204" y="6389056"/>
            <a:ext cx="400772" cy="381687"/>
          </a:xfrm>
          <a:prstGeom prst="rect">
            <a:avLst/>
          </a:prstGeom>
        </p:spPr>
      </p:pic>
      <p:pic>
        <p:nvPicPr>
          <p:cNvPr id="33" name="Picture 4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825" y="6430855"/>
            <a:ext cx="606548" cy="29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emf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7.xml"/><Relationship Id="rId7" Type="http://schemas.openxmlformats.org/officeDocument/2006/relationships/image" Target="../media/image11.wmf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notesSlide" Target="../notesSlides/notesSlide5.xml"/><Relationship Id="rId10" Type="http://schemas.openxmlformats.org/officeDocument/2006/relationships/oleObject" Target="../embeddings/oleObject5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8065" y="1462405"/>
            <a:ext cx="10135870" cy="2505075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JVET-AD0136</a:t>
            </a:r>
            <a:b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AhG10: Lagrange multiplier optimization for chroma ALF and CCALF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2960" y="4396740"/>
            <a:ext cx="10546080" cy="1870710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Wenjie Zou, Yi Zhou, Chengming Gu, Jiawei Fan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 (Xidian University)</a:t>
            </a: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Shaowei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Xie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, Ying Gao,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Menghu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 Jia,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Yali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 Hu, Cheng Huang (ZTE Corporation)</a:t>
            </a: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 </a:t>
            </a: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April 2023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1300463" y="2117416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Thank you</a:t>
            </a:r>
            <a:r>
              <a:rPr lang="zh-CN" altLang="en-US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 </a:t>
            </a:r>
            <a:endParaRPr lang="zh-TW" altLang="en-US" sz="5400" kern="0" dirty="0">
              <a:solidFill>
                <a:srgbClr val="4472C4"/>
              </a:solidFill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88138" y="904415"/>
            <a:ext cx="973094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0" dirty="0">
                <a:latin typeface="+mn-ea"/>
              </a:rPr>
              <a:t>ALF Adaptation Parameter Set (</a:t>
            </a:r>
            <a:r>
              <a:rPr lang="en-US" sz="2000" b="1" dirty="0">
                <a:latin typeface="+mn-ea"/>
              </a:rPr>
              <a:t>ALF APS</a:t>
            </a:r>
            <a:r>
              <a:rPr lang="en-US" sz="2000" b="0" dirty="0">
                <a:latin typeface="+mn-ea"/>
              </a:rPr>
              <a:t>):</a:t>
            </a:r>
            <a:r>
              <a:rPr lang="en-US" sz="2000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+mn-ea"/>
              </a:rPr>
              <a:t>To transmit  ALF filtering coefficients. </a:t>
            </a: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1940809" y="1713709"/>
          <a:ext cx="7713345" cy="1592580"/>
        </p:xfrm>
        <a:graphic>
          <a:graphicData uri="http://schemas.openxmlformats.org/drawingml/2006/table">
            <a:tbl>
              <a:tblPr/>
              <a:tblGrid>
                <a:gridCol w="6731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adaptation_parameter_set_rbsp</a:t>
                      </a: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) {</a:t>
                      </a:r>
                      <a:endParaRPr lang="en-US" altLang="en-US" sz="1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aps_params_type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u(3)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aps_adaptation_parameter_set_id</a:t>
                      </a: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u(5)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aps_chroma_present_flag</a:t>
                      </a: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u(1)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if( aps_params_type = = ALF_APS 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US" sz="14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alf_data</a:t>
                      </a: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)</a:t>
                      </a:r>
                      <a:endParaRPr lang="en-US" altLang="en-US" sz="1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62279" y="3746251"/>
            <a:ext cx="8229601" cy="2388603"/>
          </a:xfrm>
          <a:prstGeom prst="rect">
            <a:avLst/>
          </a:prstGeom>
          <a:noFill/>
          <a:ln w="12700">
            <a:solidFill>
              <a:srgbClr val="4472C4"/>
            </a:solidFill>
            <a:prstDash val="lgDash"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Maximum 8 APSs in ALF_APS are listed in H.266/VVC.</a:t>
            </a: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</a:rPr>
              <a:t>When a new ALF APS (indexed by </a:t>
            </a:r>
            <a:r>
              <a:rPr lang="en-US" altLang="zh-C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aps_adaptation_parameter_set_id</a:t>
            </a:r>
            <a:r>
              <a:rPr lang="en-US" dirty="0">
                <a:latin typeface="+mn-ea"/>
              </a:rPr>
              <a:t>) is received, the old ALF APS with the same ID number will be overwritten.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1" dirty="0">
                <a:latin typeface="+mn-ea"/>
              </a:rPr>
              <a:t>RA configuration: </a:t>
            </a:r>
            <a:r>
              <a:rPr lang="en-US" dirty="0">
                <a:latin typeface="+mn-ea"/>
              </a:rPr>
              <a:t>ALF_APS list will be initialized according to </a:t>
            </a:r>
            <a:r>
              <a:rPr lang="en-US" dirty="0" err="1">
                <a:latin typeface="+mn-ea"/>
              </a:rPr>
              <a:t>IntraPeriod</a:t>
            </a:r>
            <a:r>
              <a:rPr lang="en-US" dirty="0">
                <a:latin typeface="+mn-ea"/>
              </a:rPr>
              <a:t>. </a:t>
            </a: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1" dirty="0">
                <a:latin typeface="+mn-ea"/>
              </a:rPr>
              <a:t>LDB configuration: </a:t>
            </a:r>
            <a:r>
              <a:rPr lang="en-US" dirty="0">
                <a:latin typeface="+mn-ea"/>
              </a:rPr>
              <a:t>There is only one I frame. The ALF_APS list stores the history APS until a new APS having the same ID number is received.</a:t>
            </a:r>
            <a:endParaRPr lang="en-US" altLang="en-US" dirty="0"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6734" y="3687490"/>
            <a:ext cx="2101354" cy="2506123"/>
          </a:xfrm>
          <a:prstGeom prst="rect">
            <a:avLst/>
          </a:prstGeom>
        </p:spPr>
      </p:pic>
      <p:sp>
        <p:nvSpPr>
          <p:cNvPr id="3" name="箭头: 左右 2"/>
          <p:cNvSpPr/>
          <p:nvPr/>
        </p:nvSpPr>
        <p:spPr>
          <a:xfrm>
            <a:off x="8792527" y="4714240"/>
            <a:ext cx="553720" cy="304800"/>
          </a:xfrm>
          <a:prstGeom prst="leftRightArrow">
            <a:avLst/>
          </a:prstGeom>
          <a:solidFill>
            <a:srgbClr val="4472C4"/>
          </a:solidFill>
          <a:ln>
            <a:solidFill>
              <a:srgbClr val="4472C4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APS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1220470" y="5564875"/>
            <a:ext cx="9467850" cy="8050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Values of these flags are decided based on the RDO criterion.</a:t>
            </a: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A new ALF APS is transmitted if one of the four flags equal to 1.</a:t>
            </a:r>
            <a:endParaRPr lang="en-US" alt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1698" y="1056004"/>
            <a:ext cx="3958590" cy="4121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Four types of filtering coefficients</a:t>
            </a:r>
            <a:endParaRPr lang="en-US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ea"/>
              </a:rPr>
              <a:t>L</a:t>
            </a:r>
            <a:r>
              <a:rPr lang="en-US" b="0" dirty="0">
                <a:latin typeface="+mn-ea"/>
              </a:rPr>
              <a:t>uma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ALF coefficients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ea"/>
              </a:rPr>
              <a:t>C</a:t>
            </a:r>
            <a:r>
              <a:rPr lang="en-US" b="0" dirty="0">
                <a:latin typeface="+mn-ea"/>
              </a:rPr>
              <a:t>hroma ALF coefficients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latin typeface="+mn-ea"/>
              </a:rPr>
              <a:t>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 coefficients</a:t>
            </a:r>
            <a:endParaRPr lang="en-US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latin typeface="+mn-ea"/>
              </a:rPr>
              <a:t>CCALF Cr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coefficients</a:t>
            </a:r>
          </a:p>
          <a:p>
            <a:pPr indent="279400">
              <a:lnSpc>
                <a:spcPct val="120000"/>
              </a:lnSpc>
            </a:pP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</a:rPr>
              <a:t>F</a:t>
            </a:r>
            <a:r>
              <a:rPr lang="en-US" b="0" dirty="0">
                <a:latin typeface="+mn-ea"/>
              </a:rPr>
              <a:t>our individual ON/OFF flags</a:t>
            </a:r>
            <a:endParaRPr lang="en-US" b="1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alf_luma_filter_signal_flag</a:t>
            </a:r>
            <a:r>
              <a:rPr lang="en-US" b="1" dirty="0">
                <a:latin typeface="Times New Roman" panose="02020603050405020304" pitchFamily="18" charset="0"/>
              </a:rPr>
              <a:t> 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alf_chroma_filter_signal_flag</a:t>
            </a:r>
            <a:endParaRPr lang="en-US" b="1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alf_cc_cb_filter_signal_flag</a:t>
            </a:r>
            <a:r>
              <a:rPr lang="en-US" b="0" dirty="0">
                <a:latin typeface="Times New Roman" panose="02020603050405020304" pitchFamily="18" charset="0"/>
              </a:rPr>
              <a:t>  </a:t>
            </a:r>
            <a:endParaRPr lang="en-US" b="1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alf_cc_cr_filter_signal_flag</a:t>
            </a:r>
            <a:endParaRPr lang="en-US" altLang="en-US" b="1" dirty="0"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592" y="1119536"/>
            <a:ext cx="5315905" cy="419446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RDO Decision (Luma)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250607" y="1604255"/>
            <a:ext cx="3742690" cy="12470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Skip ALF</a:t>
            </a: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New</a:t>
            </a:r>
            <a:r>
              <a:rPr lang="en-US" sz="1600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sz="1600" b="0" dirty="0">
                <a:latin typeface="+mn-ea"/>
              </a:rPr>
              <a:t>ALF APS </a:t>
            </a: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Pre-defined fixed filter sets </a:t>
            </a: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ALF </a:t>
            </a:r>
            <a:r>
              <a:rPr lang="en-US" sz="1600" b="0">
                <a:latin typeface="+mn-ea"/>
              </a:rPr>
              <a:t>APS stored in </a:t>
            </a:r>
            <a:r>
              <a:rPr lang="en-US" sz="1600" b="0" dirty="0">
                <a:latin typeface="+mn-ea"/>
              </a:rPr>
              <a:t>the ALF_APS list</a:t>
            </a:r>
            <a:endParaRPr lang="en-US" altLang="en-US" sz="1600" b="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59266" y="3751797"/>
            <a:ext cx="4278734" cy="7266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  <a:sym typeface="+mn-ea"/>
              </a:rPr>
              <a:t>The RD costs of these luma ALF solutions are calculated as: </a:t>
            </a:r>
            <a:endParaRPr lang="en-US" altLang="en-US" dirty="0"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59266" y="1171800"/>
            <a:ext cx="41236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The candidate ALF solutions:</a:t>
            </a:r>
            <a:endParaRPr lang="en-US" altLang="en-US" b="0" dirty="0">
              <a:latin typeface="+mn-ea"/>
            </a:endParaRPr>
          </a:p>
        </p:txBody>
      </p:sp>
      <p:graphicFrame>
        <p:nvGraphicFramePr>
          <p:cNvPr id="3" name="对象 -2147482624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8353690" y="4626947"/>
          <a:ext cx="2492693" cy="378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" r:id="rId5" imgW="1574800" imgH="241300" progId="Equation.DSMT4">
                  <p:embed/>
                </p:oleObj>
              </mc:Choice>
              <mc:Fallback>
                <p:oleObj r:id="rId5" imgW="1574800" imgH="2413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53690" y="4626947"/>
                        <a:ext cx="2492693" cy="37853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157" y="1294130"/>
            <a:ext cx="7232473" cy="40583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9" name="文本框 8"/>
          <p:cNvSpPr txBox="1"/>
          <p:nvPr/>
        </p:nvSpPr>
        <p:spPr>
          <a:xfrm>
            <a:off x="836092" y="5518281"/>
            <a:ext cx="9685857" cy="8050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the new ALF APS has a smallest RD cost,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alf_luma_filter_signal_flag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is set to 1. </a:t>
            </a:r>
            <a:r>
              <a:rPr lang="en-US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A new ALF APS will be transmitted.</a:t>
            </a:r>
            <a:endParaRPr lang="en-US" alt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RDO Decision (Chroma)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878254" y="2085125"/>
            <a:ext cx="3525647" cy="10590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Skip ALF</a:t>
            </a: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New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ALF APS </a:t>
            </a: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ALF APS in the ALF_APS list</a:t>
            </a:r>
            <a:endParaRPr lang="en-US" altLang="en-US" b="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79233" y="3501782"/>
            <a:ext cx="428102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  <a:sym typeface="+mn-ea"/>
              </a:rPr>
              <a:t>The RD costs of these chroma ALF solutions are calculated as: </a:t>
            </a:r>
            <a:endParaRPr lang="en-US" altLang="en-US" dirty="0"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79233" y="1681265"/>
            <a:ext cx="412369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0" dirty="0">
                <a:latin typeface="+mn-ea"/>
              </a:rPr>
              <a:t>The candidate ALF solutions:</a:t>
            </a:r>
            <a:endParaRPr lang="en-US" altLang="en-US" sz="2000" b="0" dirty="0">
              <a:latin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048661" y="4249504"/>
          <a:ext cx="3056219" cy="387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" name="Equation" r:id="rId4" imgW="3359150" imgH="426720" progId="Equation.DSMT4">
                  <p:embed/>
                </p:oleObj>
              </mc:Choice>
              <mc:Fallback>
                <p:oleObj name="Equation" r:id="rId4" imgW="3359150" imgH="426720" progId="Equation.DSMT4">
                  <p:embed/>
                  <p:pic>
                    <p:nvPicPr>
                      <p:cNvPr id="0" name="图片 224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48661" y="4249504"/>
                        <a:ext cx="3056219" cy="3872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831013" y="5267473"/>
            <a:ext cx="999680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The RDO decisions for luma ALF, chroma ALF, 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, and CCALF Cr are independent.</a:t>
            </a:r>
            <a:endParaRPr lang="en-US" altLang="en-US" b="0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024" y="1681265"/>
            <a:ext cx="6324600" cy="2940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Problem Statement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9" name="图片 29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63" r="66062"/>
          <a:stretch>
            <a:fillRect/>
          </a:stretch>
        </p:blipFill>
        <p:spPr>
          <a:xfrm>
            <a:off x="1524008" y="3675164"/>
            <a:ext cx="3201744" cy="220006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13765" y="1153249"/>
            <a:ext cx="9964853" cy="22757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dirty="0">
                <a:latin typeface="+mn-ea"/>
              </a:rPr>
              <a:t>A new APS will be transmitted if one of the following flags is equal to 1. </a:t>
            </a:r>
          </a:p>
          <a:p>
            <a:pPr marL="742950" lvl="1" indent="-285750">
              <a:lnSpc>
                <a:spcPct val="120000"/>
              </a:lnSpc>
              <a:buClr>
                <a:srgbClr val="4472C4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sz="2000" dirty="0" err="1">
                <a:latin typeface="Times New Roman" panose="02020603050405020304" pitchFamily="18" charset="0"/>
              </a:rPr>
              <a:t>alf_luma_filter_signal_flag</a:t>
            </a:r>
            <a:endParaRPr lang="en-US" sz="2000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Clr>
                <a:srgbClr val="4472C4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sz="2000" dirty="0" err="1">
                <a:latin typeface="Times New Roman" panose="02020603050405020304" pitchFamily="18" charset="0"/>
              </a:rPr>
              <a:t>alf_chroma_filter_signal_flag</a:t>
            </a:r>
            <a:endParaRPr lang="en-US" sz="2000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Clr>
                <a:srgbClr val="4472C4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sz="2000" dirty="0" err="1">
                <a:latin typeface="Times New Roman" panose="02020603050405020304" pitchFamily="18" charset="0"/>
              </a:rPr>
              <a:t>alf_cc_cb_filter_signal_flag</a:t>
            </a:r>
            <a:endParaRPr lang="en-US" sz="2000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Clr>
                <a:srgbClr val="4472C4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sz="2000" dirty="0" err="1">
                <a:latin typeface="Times New Roman" panose="02020603050405020304" pitchFamily="18" charset="0"/>
              </a:rPr>
              <a:t>alf_cc_cr_filter_signal_flag</a:t>
            </a:r>
            <a:endParaRPr lang="en-US" sz="2000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000" dirty="0">
                <a:latin typeface="Times New Roman" panose="02020603050405020304" pitchFamily="18" charset="0"/>
              </a:rPr>
              <a:t>     </a:t>
            </a:r>
            <a:endParaRPr lang="en-US" sz="2000" dirty="0">
              <a:latin typeface="+mn-ea"/>
            </a:endParaRPr>
          </a:p>
        </p:txBody>
      </p:sp>
      <p:pic>
        <p:nvPicPr>
          <p:cNvPr id="3" name="图片 2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0" t="1" b="-3120"/>
          <a:stretch>
            <a:fillRect/>
          </a:stretch>
        </p:blipFill>
        <p:spPr>
          <a:xfrm>
            <a:off x="5169196" y="3371937"/>
            <a:ext cx="6264348" cy="2806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139071" y="955535"/>
            <a:ext cx="9931637" cy="52999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dirty="0">
                <a:latin typeface="+mn-ea"/>
              </a:rPr>
              <a:t>E</a:t>
            </a:r>
            <a:r>
              <a:rPr lang="en-US" sz="2000" b="0" dirty="0">
                <a:latin typeface="+mn-ea"/>
              </a:rPr>
              <a:t>ncoder optimization </a:t>
            </a:r>
          </a:p>
          <a:p>
            <a:pPr marL="742950" lvl="1" indent="-285750">
              <a:lnSpc>
                <a:spcPct val="14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Modify the Lagrange multiplier of chroma ALF, 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, and CCALF Cr by introducing a scaling factor </a:t>
            </a:r>
            <a:r>
              <a:rPr lang="en-US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="0" dirty="0">
                <a:latin typeface="+mn-ea"/>
              </a:rPr>
              <a:t> (0.3 in the </a:t>
            </a:r>
            <a:r>
              <a:rPr lang="en-US" dirty="0">
                <a:latin typeface="+mn-ea"/>
              </a:rPr>
              <a:t>implementation) if the following conditions are met:</a:t>
            </a:r>
            <a:endParaRPr lang="en-US" b="0" dirty="0">
              <a:latin typeface="+mn-ea"/>
            </a:endParaRPr>
          </a:p>
          <a:p>
            <a:pPr marL="742950" lvl="1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endParaRPr lang="en-US" b="0" dirty="0">
              <a:latin typeface="+mn-ea"/>
            </a:endParaRPr>
          </a:p>
          <a:p>
            <a:pPr marL="742950" lvl="1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endParaRPr lang="en-US" b="0" dirty="0">
              <a:latin typeface="+mn-ea"/>
            </a:endParaRPr>
          </a:p>
          <a:p>
            <a:pPr marL="742950" lvl="1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endParaRPr lang="en-US" dirty="0">
              <a:latin typeface="+mn-ea"/>
            </a:endParaRPr>
          </a:p>
          <a:p>
            <a:pPr marL="742950" lvl="1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endParaRPr lang="en-US" b="0" dirty="0">
              <a:latin typeface="+mn-ea"/>
            </a:endParaRPr>
          </a:p>
          <a:p>
            <a:pPr marL="742950" lvl="1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endParaRPr lang="en-US" dirty="0">
              <a:latin typeface="+mn-ea"/>
            </a:endParaRPr>
          </a:p>
          <a:p>
            <a:pPr marL="742950" lvl="1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endParaRPr lang="en-US" b="0" dirty="0">
              <a:latin typeface="+mn-ea"/>
            </a:endParaRPr>
          </a:p>
          <a:p>
            <a:pPr marL="742950" lvl="1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endParaRPr lang="en-US" b="0" dirty="0">
              <a:latin typeface="+mn-ea"/>
            </a:endParaRPr>
          </a:p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en-US" sz="2000" dirty="0">
                <a:latin typeface="+mn-ea"/>
              </a:rPr>
              <a:t>Chroma ALF:</a:t>
            </a:r>
          </a:p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endParaRPr lang="en-US" altLang="en-US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endParaRPr lang="en-US" altLang="en-US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en-US" sz="2000" dirty="0">
                <a:latin typeface="+mn-ea"/>
              </a:rPr>
              <a:t>CCALF </a:t>
            </a:r>
            <a:r>
              <a:rPr lang="en-US" altLang="en-US" sz="2000" dirty="0" err="1">
                <a:latin typeface="+mn-ea"/>
              </a:rPr>
              <a:t>Cb</a:t>
            </a:r>
            <a:r>
              <a:rPr lang="en-US" altLang="en-US" sz="2000" dirty="0">
                <a:latin typeface="+mn-ea"/>
              </a:rPr>
              <a:t>:</a:t>
            </a:r>
          </a:p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endParaRPr lang="en-US" altLang="en-US" sz="2000" b="0" dirty="0">
              <a:latin typeface="+mn-ea"/>
            </a:endParaRPr>
          </a:p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endParaRPr lang="en-US" altLang="en-US" sz="2000" b="0" dirty="0">
              <a:latin typeface="+mn-ea"/>
            </a:endParaRPr>
          </a:p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en-US" sz="2000" dirty="0">
                <a:latin typeface="+mn-ea"/>
              </a:rPr>
              <a:t>CCALF Cr:</a:t>
            </a:r>
            <a:endParaRPr lang="en-US" altLang="en-US" sz="2000" b="0" dirty="0">
              <a:latin typeface="+mn-ea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b="1" dirty="0">
              <a:cs typeface="Arial" panose="020B0604020202020204" pitchFamily="34" charset="0"/>
            </a:endParaRPr>
          </a:p>
        </p:txBody>
      </p:sp>
      <p:graphicFrame>
        <p:nvGraphicFramePr>
          <p:cNvPr id="2" name="对象 -2147482620"/>
          <p:cNvGraphicFramePr/>
          <p:nvPr>
            <p:custDataLst>
              <p:tags r:id="rId2"/>
            </p:custDataLst>
          </p:nvPr>
        </p:nvGraphicFramePr>
        <p:xfrm>
          <a:off x="3127676" y="3851442"/>
          <a:ext cx="6699532" cy="651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2" name="Equation" r:id="rId6" imgW="115519200" imgH="11582400" progId="Equation.DSMT4">
                  <p:embed/>
                </p:oleObj>
              </mc:Choice>
              <mc:Fallback>
                <p:oleObj name="Equation" r:id="rId6" imgW="115519200" imgH="115824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27676" y="3851442"/>
                        <a:ext cx="6699532" cy="651304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ln w="9525">
                        <a:solidFill>
                          <a:srgbClr val="4472C4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618"/>
          <p:cNvGraphicFramePr/>
          <p:nvPr>
            <p:custDataLst>
              <p:tags r:id="rId3"/>
            </p:custDataLst>
          </p:nvPr>
        </p:nvGraphicFramePr>
        <p:xfrm>
          <a:off x="3127676" y="4720947"/>
          <a:ext cx="6565573" cy="682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3" name="Equation" r:id="rId8" imgW="114300000" imgH="12192000" progId="Equation.DSMT4">
                  <p:embed/>
                </p:oleObj>
              </mc:Choice>
              <mc:Fallback>
                <p:oleObj name="Equation" r:id="rId8" imgW="114300000" imgH="12192000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27676" y="4720947"/>
                        <a:ext cx="6565573" cy="682972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ln w="9525">
                        <a:solidFill>
                          <a:srgbClr val="4472C4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" name="文本框 102"/>
          <p:cNvSpPr txBox="1"/>
          <p:nvPr/>
        </p:nvSpPr>
        <p:spPr>
          <a:xfrm>
            <a:off x="2344782" y="2269574"/>
            <a:ext cx="8392229" cy="10192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4472C4"/>
              </a:buClr>
              <a:buSzPct val="100000"/>
              <a:buFont typeface="Wingdings 2" panose="05020102010507070707" pitchFamily="18" charset="2"/>
              <a:buChar char="R"/>
            </a:pPr>
            <a:r>
              <a:rPr lang="en-US" sz="1600" b="1" dirty="0" err="1">
                <a:latin typeface="Times New Roman" panose="02020603050405020304" pitchFamily="18" charset="0"/>
              </a:rPr>
              <a:t>alf_luma_filter_signal_flag</a:t>
            </a:r>
            <a:r>
              <a:rPr lang="en-US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sz="1600" b="1" dirty="0">
                <a:latin typeface="+mn-ea"/>
              </a:rPr>
              <a:t>1</a:t>
            </a:r>
            <a:r>
              <a:rPr lang="en-US" sz="1600" dirty="0">
                <a:latin typeface="+mn-ea"/>
              </a:rPr>
              <a:t>, which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indicates that the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ALF APS is transmitted</a:t>
            </a:r>
            <a:r>
              <a:rPr lang="en-US" sz="1600" dirty="0">
                <a:latin typeface="+mn-ea"/>
              </a:rPr>
              <a:t>.</a:t>
            </a:r>
          </a:p>
          <a:p>
            <a:pPr marL="285750" indent="-285750">
              <a:lnSpc>
                <a:spcPct val="130000"/>
              </a:lnSpc>
              <a:buClr>
                <a:srgbClr val="4472C4"/>
              </a:buClr>
              <a:buSzPct val="100000"/>
              <a:buFont typeface="Wingdings 2" panose="05020102010507070707" pitchFamily="18" charset="2"/>
              <a:buChar char="R"/>
            </a:pPr>
            <a:r>
              <a:rPr lang="en-US" sz="1600" dirty="0">
                <a:latin typeface="+mn-ea"/>
              </a:rPr>
              <a:t>The number of ALF </a:t>
            </a:r>
            <a:r>
              <a:rPr lang="en-US" sz="1600" b="1" dirty="0">
                <a:latin typeface="Times New Roman" panose="02020603050405020304" pitchFamily="18" charset="0"/>
              </a:rPr>
              <a:t>flag = 1 </a:t>
            </a:r>
            <a:r>
              <a:rPr lang="en-US" sz="1600" dirty="0">
                <a:latin typeface="+mn-ea"/>
              </a:rPr>
              <a:t>of a channel in the ALF_APS list is lower than a threshold T, e.g., T = 4 in the implementation.</a:t>
            </a:r>
          </a:p>
        </p:txBody>
      </p:sp>
      <p:sp>
        <p:nvSpPr>
          <p:cNvPr id="10" name="矩形 9"/>
          <p:cNvSpPr/>
          <p:nvPr/>
        </p:nvSpPr>
        <p:spPr>
          <a:xfrm>
            <a:off x="314730" y="54479"/>
            <a:ext cx="366799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altLang="zh-CN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Proposed method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27676" y="5622120"/>
          <a:ext cx="6785892" cy="729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4" name="Equation" r:id="rId10" imgW="113385600" imgH="12192000" progId="Equation.DSMT4">
                  <p:embed/>
                </p:oleObj>
              </mc:Choice>
              <mc:Fallback>
                <p:oleObj name="Equation" r:id="rId10" imgW="113385600" imgH="12192000" progId="Equation.DSMT4">
                  <p:embed/>
                  <p:pic>
                    <p:nvPicPr>
                      <p:cNvPr id="0" name="图片 366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27676" y="5622120"/>
                        <a:ext cx="6785892" cy="729666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ln>
                        <a:solidFill>
                          <a:srgbClr val="4472C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226942" y="3874446"/>
            <a:ext cx="126521" cy="2834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98187" y="4743951"/>
            <a:ext cx="126521" cy="2834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26942" y="5647671"/>
            <a:ext cx="126521" cy="2834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0437" y="809945"/>
            <a:ext cx="9757577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>
              <a:lnSpc>
                <a:spcPct val="9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+mn-ea"/>
                <a:cs typeface="Times New Roman" panose="02020603050405020304" pitchFamily="18" charset="0"/>
              </a:rPr>
              <a:t>On VTM19.0</a:t>
            </a:r>
          </a:p>
        </p:txBody>
      </p:sp>
      <p:sp>
        <p:nvSpPr>
          <p:cNvPr id="8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Experimental results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90437" y="3817066"/>
            <a:ext cx="9757577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>
              <a:lnSpc>
                <a:spcPct val="9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+mn-ea"/>
                <a:cs typeface="Times New Roman" panose="02020603050405020304" pitchFamily="18" charset="0"/>
              </a:rPr>
              <a:t>On ECM8.0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50000" y="1397635"/>
            <a:ext cx="4787900" cy="2051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87425" y="1397635"/>
            <a:ext cx="4775200" cy="2057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859612" y="505548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*The results of Class B are estimated due to that "MarketPlace_QP22, RitualDance_QP22, Cactus_QP22, BasketballDrive_QP22,BQTerrace_QP22" results are not completed and are replaced by ECM8.0 anchor result.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7448" y="4186398"/>
            <a:ext cx="4915153" cy="236232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53361" y="1373865"/>
            <a:ext cx="10251239" cy="45135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On VTM 19.0:</a:t>
            </a:r>
          </a:p>
          <a:p>
            <a:pPr lvl="1" defTabSz="514350">
              <a:lnSpc>
                <a:spcPct val="12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LDB : </a:t>
            </a: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0.02%, -0.87%</a:t>
            </a: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,</a:t>
            </a: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-1.19%</a:t>
            </a:r>
          </a:p>
          <a:p>
            <a:pPr marL="342900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On ECM 8.0:</a:t>
            </a:r>
          </a:p>
          <a:p>
            <a:pPr lvl="1" defTabSz="514350">
              <a:lnSpc>
                <a:spcPct val="12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LDB : </a:t>
            </a:r>
            <a:r>
              <a:rPr lang="en-US" altLang="zh-CN" sz="2000" dirty="0" smtClean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0.12%</a:t>
            </a:r>
            <a:r>
              <a:rPr lang="en-US" altLang="zh-CN" sz="2000" dirty="0" smtClean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*</a:t>
            </a:r>
            <a:r>
              <a:rPr lang="en-US" altLang="zh-CN" sz="2000" dirty="0" smtClean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 -</a:t>
            </a: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2.19</a:t>
            </a:r>
            <a:r>
              <a:rPr lang="en-US" altLang="zh-CN" sz="2000" dirty="0" smtClean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%*</a:t>
            </a:r>
            <a:r>
              <a:rPr lang="en-US" altLang="zh-CN" sz="2000" dirty="0" smtClean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, </a:t>
            </a:r>
            <a:r>
              <a:rPr lang="en-US" altLang="zh-CN" sz="2000" dirty="0" smtClean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-</a:t>
            </a: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2.19</a:t>
            </a:r>
            <a:r>
              <a:rPr lang="en-US" altLang="zh-CN" sz="2000" dirty="0" smtClean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%</a:t>
            </a: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*</a:t>
            </a:r>
            <a:endParaRPr lang="en-US" altLang="zh-CN" sz="20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  <a:p>
            <a:pPr defTabSz="514350">
              <a:lnSpc>
                <a:spcPct val="120000"/>
              </a:lnSpc>
              <a:spcBef>
                <a:spcPts val="565"/>
              </a:spcBef>
              <a:buClr>
                <a:srgbClr val="52575F"/>
              </a:buClr>
            </a:pP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342900" indent="-342900" defTabSz="514350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The encoding and decoding time is expected to be similar as that of the anchor scheme due to the small modification.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342900" indent="-342900" defTabSz="514350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Recommend to adopt this optimization into VTM under LDB </a:t>
            </a: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configuration.</a:t>
            </a:r>
            <a:endParaRPr lang="en-US" altLang="zh-CN" sz="24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e8d9b61d-1597-4435-aeb8-2238c844bd69"/>
  <p:tag name="COMMONDATA" val="eyJoZGlkIjoiYmM1MjI5NDFkN2MyOGVkNGQ3NDdkYzk5ZDk0MjE2Zm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6d74383-0e32-4e03-b88c-564e4361a5d3}"/>
  <p:tag name="TABLE_ENDDRAG_ORIGIN_RECT" val="607*125"/>
  <p:tag name="TABLE_ENDDRAG_RECT" val="149*253*607*1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新实验室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465</Words>
  <Application>Microsoft Office PowerPoint</Application>
  <PresentationFormat>宽屏</PresentationFormat>
  <Paragraphs>99</Paragraphs>
  <Slides>10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Aparajita</vt:lpstr>
      <vt:lpstr>Arial Unicode MS</vt:lpstr>
      <vt:lpstr>PMingLiU</vt:lpstr>
      <vt:lpstr>等线</vt:lpstr>
      <vt:lpstr>等线 Light</vt:lpstr>
      <vt:lpstr>黑体</vt:lpstr>
      <vt:lpstr>楷体</vt:lpstr>
      <vt:lpstr>宋体</vt:lpstr>
      <vt:lpstr>Arial</vt:lpstr>
      <vt:lpstr>Calibri</vt:lpstr>
      <vt:lpstr>Calibri Light</vt:lpstr>
      <vt:lpstr>Century Gothic</vt:lpstr>
      <vt:lpstr>Eras Demi ITC</vt:lpstr>
      <vt:lpstr>Times New Roman</vt:lpstr>
      <vt:lpstr>Wingdings</vt:lpstr>
      <vt:lpstr>Wingdings 2</vt:lpstr>
      <vt:lpstr>新实验室模板</vt:lpstr>
      <vt:lpstr>MathType 7.0 Equation</vt:lpstr>
      <vt:lpstr>Equation</vt:lpstr>
      <vt:lpstr>JVET-AD0136 AhG10: Lagrange multiplier optimization for chroma ALF and CCALF</vt:lpstr>
      <vt:lpstr>Introduction</vt:lpstr>
      <vt:lpstr>ALF APS</vt:lpstr>
      <vt:lpstr>ALF RDO Decision (Luma)</vt:lpstr>
      <vt:lpstr>ALF RDO Decision (Chroma)</vt:lpstr>
      <vt:lpstr>Problem Statement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Yi Zhou</cp:lastModifiedBy>
  <cp:revision>777</cp:revision>
  <dcterms:created xsi:type="dcterms:W3CDTF">2018-12-28T13:08:00Z</dcterms:created>
  <dcterms:modified xsi:type="dcterms:W3CDTF">2023-04-24T08:59:04Z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778F4A3B3C2247ACAAFB819FF6D542A5_12</vt:lpwstr>
  </property>
</Properties>
</file>