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256" r:id="rId2"/>
    <p:sldId id="272" r:id="rId3"/>
    <p:sldId id="273" r:id="rId4"/>
    <p:sldId id="270" r:id="rId5"/>
    <p:sldId id="271" r:id="rId6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  <p:cmAuthor id="2" name="Kidani Yoshitaka" initials="KY" lastIdx="1" clrIdx="1">
    <p:extLst>
      <p:ext uri="{19B8F6BF-5375-455C-9EA6-DF929625EA0E}">
        <p15:presenceInfo xmlns:p15="http://schemas.microsoft.com/office/powerpoint/2012/main" userId="5a5f0272ae1610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4FF"/>
    <a:srgbClr val="CCECFF"/>
    <a:srgbClr val="3061EF"/>
    <a:srgbClr val="619EE9"/>
    <a:srgbClr val="99FF99"/>
    <a:srgbClr val="D5DFFB"/>
    <a:srgbClr val="D7D7E5"/>
    <a:srgbClr val="C3C3D7"/>
    <a:srgbClr val="BEBED4"/>
    <a:srgbClr val="646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72" autoAdjust="0"/>
    <p:restoredTop sz="85729" autoAdjust="0"/>
  </p:normalViewPr>
  <p:slideViewPr>
    <p:cSldViewPr>
      <p:cViewPr varScale="1">
        <p:scale>
          <a:sx n="89" d="100"/>
          <a:sy n="89" d="100"/>
        </p:scale>
        <p:origin x="378" y="6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2023/4/22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2023/4/22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2023/4/22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Copyright(C) </a:t>
            </a:r>
            <a:r>
              <a:rPr kumimoji="0" lang="en-US" altLang="ja-JP" sz="800" b="1" dirty="0" smtClean="0">
                <a:solidFill>
                  <a:prstClr val="black"/>
                </a:solidFill>
                <a:latin typeface="メイリオ"/>
              </a:rPr>
              <a:t>KDDI </a:t>
            </a:r>
            <a:r>
              <a:rPr kumimoji="0" lang="en-US" altLang="ja-JP" sz="800" b="1" dirty="0">
                <a:solidFill>
                  <a:prstClr val="black"/>
                </a:solidFill>
                <a:latin typeface="メイリオ"/>
              </a:rPr>
              <a:t>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AE1E69-A2C2-4197-AFD6-200D9C56E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dirty="0" smtClean="0"/>
              <a:t>JVET-AD0134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en-US" altLang="ja-JP" dirty="0" smtClean="0"/>
              <a:t>Non-EE2:</a:t>
            </a:r>
            <a:r>
              <a:rPr lang="ja-JP" altLang="en-US" dirty="0"/>
              <a:t> </a:t>
            </a:r>
            <a:r>
              <a:rPr lang="en-US" altLang="ja-JP" dirty="0" smtClean="0"/>
              <a:t>Bi-predictive IBC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F9C1EDC-CB6C-4D71-825E-C902DEDFC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9348780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H. Kato, 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and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K. 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Kawamura</a:t>
            </a:r>
            <a:b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KDDI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Corp./KDDI Research, Inc.)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861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Motivation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/ Background</a:t>
            </a:r>
            <a:endParaRPr lang="en-US" altLang="ja-JP" sz="2400" dirty="0"/>
          </a:p>
          <a:p>
            <a:pPr lvl="1"/>
            <a:r>
              <a:rPr lang="en-US" altLang="ja-JP" dirty="0"/>
              <a:t>Improve the coding performance of IBC</a:t>
            </a:r>
          </a:p>
          <a:p>
            <a:pPr lvl="1"/>
            <a:r>
              <a:rPr lang="en-US" altLang="ja-JP" dirty="0" smtClean="0"/>
              <a:t>Currently, IBC </a:t>
            </a:r>
            <a:r>
              <a:rPr lang="en-US" altLang="ja-JP" dirty="0"/>
              <a:t>generates prediction samples with only one BV, i.e., </a:t>
            </a:r>
            <a:r>
              <a:rPr lang="en-US" altLang="ja-JP" dirty="0" err="1"/>
              <a:t>uni</a:t>
            </a:r>
            <a:r>
              <a:rPr lang="en-US" altLang="ja-JP" dirty="0"/>
              <a:t>-predictive IBC.</a:t>
            </a:r>
          </a:p>
          <a:p>
            <a:pPr>
              <a:lnSpc>
                <a:spcPct val="100000"/>
              </a:lnSpc>
            </a:pPr>
            <a:endParaRPr lang="en-US" altLang="ja-JP" sz="1000" dirty="0" smtClean="0"/>
          </a:p>
          <a:p>
            <a:r>
              <a:rPr lang="en-US" altLang="ja-JP" sz="2400" dirty="0" smtClean="0"/>
              <a:t>Proposal: Bi-predictive IBCs</a:t>
            </a:r>
            <a:endParaRPr lang="en-US" altLang="ja-JP" sz="2400" dirty="0"/>
          </a:p>
          <a:p>
            <a:pPr lvl="1"/>
            <a:r>
              <a:rPr lang="en-US" altLang="ja-JP" dirty="0"/>
              <a:t>Method 1: IBC BVP-merge </a:t>
            </a:r>
            <a:r>
              <a:rPr lang="en-US" altLang="ja-JP" dirty="0" smtClean="0"/>
              <a:t>mode</a:t>
            </a:r>
            <a:endParaRPr lang="en-US" altLang="ja-JP" dirty="0"/>
          </a:p>
          <a:p>
            <a:pPr lvl="1"/>
            <a:r>
              <a:rPr lang="en-US" altLang="ja-JP" dirty="0"/>
              <a:t>Method 2: Bi-predictive IBC </a:t>
            </a:r>
            <a:r>
              <a:rPr lang="en-US" altLang="ja-JP"/>
              <a:t>merge </a:t>
            </a:r>
            <a:r>
              <a:rPr lang="en-US" altLang="ja-JP" smtClean="0"/>
              <a:t>mode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sz="1000" dirty="0" smtClean="0"/>
          </a:p>
          <a:p>
            <a:r>
              <a:rPr lang="en-US" altLang="ja-JP" sz="2400" dirty="0" smtClean="0"/>
              <a:t>Results </a:t>
            </a:r>
            <a:r>
              <a:rPr lang="en-US" altLang="ja-JP" sz="2400" dirty="0"/>
              <a:t>(Overall of AI)</a:t>
            </a:r>
          </a:p>
          <a:p>
            <a:pPr lvl="1"/>
            <a:r>
              <a:rPr lang="en-US" altLang="ja-JP" sz="1800" dirty="0" smtClean="0"/>
              <a:t>Test 1: Method 1 + Method 2 over EE2-1.8a</a:t>
            </a:r>
          </a:p>
          <a:p>
            <a:pPr lvl="1"/>
            <a:r>
              <a:rPr lang="en-US" altLang="ja-JP" sz="1800" dirty="0" smtClean="0"/>
              <a:t>Test </a:t>
            </a:r>
            <a:r>
              <a:rPr lang="en-US" altLang="ja-JP" sz="1800" dirty="0"/>
              <a:t>2: </a:t>
            </a:r>
            <a:r>
              <a:rPr lang="en-US" altLang="ja-JP" sz="1800" dirty="0" smtClean="0"/>
              <a:t>Method 1 </a:t>
            </a:r>
            <a:r>
              <a:rPr lang="en-US" altLang="ja-JP" sz="1800" dirty="0"/>
              <a:t>+ </a:t>
            </a:r>
            <a:r>
              <a:rPr lang="en-US" altLang="ja-JP" sz="1800" dirty="0" smtClean="0"/>
              <a:t>Method 2 </a:t>
            </a:r>
            <a:r>
              <a:rPr lang="en-US" altLang="ja-JP" sz="1800" dirty="0"/>
              <a:t>over </a:t>
            </a:r>
            <a:r>
              <a:rPr lang="en-US" altLang="ja-JP" sz="1800" u="sng" dirty="0">
                <a:solidFill>
                  <a:srgbClr val="FF0000"/>
                </a:solidFill>
              </a:rPr>
              <a:t>EE2-1.8c</a:t>
            </a:r>
          </a:p>
          <a:p>
            <a:pPr lvl="1"/>
            <a:r>
              <a:rPr lang="en-US" altLang="ja-JP" sz="1800" dirty="0" smtClean="0"/>
              <a:t>Test 3: Method 1 over EE2-1.8a</a:t>
            </a:r>
          </a:p>
          <a:p>
            <a:pPr lvl="1"/>
            <a:r>
              <a:rPr lang="en-US" altLang="ja-JP" sz="1800" dirty="0" smtClean="0"/>
              <a:t>Test </a:t>
            </a:r>
            <a:r>
              <a:rPr lang="en-US" altLang="ja-JP" sz="1800" dirty="0"/>
              <a:t>4: </a:t>
            </a:r>
            <a:r>
              <a:rPr lang="en-US" altLang="ja-JP" sz="1800" dirty="0" smtClean="0"/>
              <a:t>Method 1 </a:t>
            </a:r>
            <a:r>
              <a:rPr lang="en-US" altLang="ja-JP" sz="1800" dirty="0"/>
              <a:t>over </a:t>
            </a:r>
            <a:r>
              <a:rPr lang="en-US" altLang="ja-JP" sz="1800" u="sng" dirty="0" smtClean="0">
                <a:solidFill>
                  <a:srgbClr val="FF0000"/>
                </a:solidFill>
              </a:rPr>
              <a:t>EE2-1.8c</a:t>
            </a:r>
          </a:p>
          <a:p>
            <a:pPr lvl="1"/>
            <a:r>
              <a:rPr lang="en-US" altLang="ja-JP" sz="1800" dirty="0" smtClean="0"/>
              <a:t>Test 5: Test 2 + encoder opt.</a:t>
            </a:r>
            <a:r>
              <a:rPr lang="ja-JP" altLang="en-US" sz="1800" dirty="0" smtClean="0"/>
              <a:t> </a:t>
            </a:r>
            <a:r>
              <a:rPr lang="en-US" altLang="ja-JP" sz="1800" dirty="0" smtClean="0"/>
              <a:t>over </a:t>
            </a:r>
            <a:r>
              <a:rPr lang="en-US" altLang="ja-JP" sz="1800" u="sng" dirty="0" smtClean="0">
                <a:solidFill>
                  <a:srgbClr val="FF0000"/>
                </a:solidFill>
              </a:rPr>
              <a:t>EE2-1.8c</a:t>
            </a:r>
            <a:endParaRPr lang="en-US" altLang="ja-JP" sz="1800" u="sng" dirty="0">
              <a:solidFill>
                <a:srgbClr val="FF0000"/>
              </a:solidFill>
            </a:endParaRPr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endParaRPr kumimoji="1"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210586"/>
              </p:ext>
            </p:extLst>
          </p:nvPr>
        </p:nvGraphicFramePr>
        <p:xfrm>
          <a:off x="6621874" y="3861048"/>
          <a:ext cx="4964736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7456">
                  <a:extLst>
                    <a:ext uri="{9D8B030D-6E8A-4147-A177-3AD203B41FA5}">
                      <a16:colId xmlns:a16="http://schemas.microsoft.com/office/drawing/2014/main" val="3647183030"/>
                    </a:ext>
                  </a:extLst>
                </a:gridCol>
                <a:gridCol w="827456">
                  <a:extLst>
                    <a:ext uri="{9D8B030D-6E8A-4147-A177-3AD203B41FA5}">
                      <a16:colId xmlns:a16="http://schemas.microsoft.com/office/drawing/2014/main" val="1866794724"/>
                    </a:ext>
                  </a:extLst>
                </a:gridCol>
                <a:gridCol w="827456">
                  <a:extLst>
                    <a:ext uri="{9D8B030D-6E8A-4147-A177-3AD203B41FA5}">
                      <a16:colId xmlns:a16="http://schemas.microsoft.com/office/drawing/2014/main" val="1804981184"/>
                    </a:ext>
                  </a:extLst>
                </a:gridCol>
                <a:gridCol w="827456">
                  <a:extLst>
                    <a:ext uri="{9D8B030D-6E8A-4147-A177-3AD203B41FA5}">
                      <a16:colId xmlns:a16="http://schemas.microsoft.com/office/drawing/2014/main" val="3694872368"/>
                    </a:ext>
                  </a:extLst>
                </a:gridCol>
                <a:gridCol w="827456">
                  <a:extLst>
                    <a:ext uri="{9D8B030D-6E8A-4147-A177-3AD203B41FA5}">
                      <a16:colId xmlns:a16="http://schemas.microsoft.com/office/drawing/2014/main" val="900109690"/>
                    </a:ext>
                  </a:extLst>
                </a:gridCol>
                <a:gridCol w="827456">
                  <a:extLst>
                    <a:ext uri="{9D8B030D-6E8A-4147-A177-3AD203B41FA5}">
                      <a16:colId xmlns:a16="http://schemas.microsoft.com/office/drawing/2014/main" val="2704249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34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Test 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-0.51%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-0.59%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-0.62%</a:t>
                      </a:r>
                      <a:endParaRPr kumimoji="1" lang="ja-JP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  <a:endParaRPr kumimoji="1" lang="ja-JP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281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Test 2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completed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131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Test 3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  <a:endParaRPr kumimoji="1" lang="ja-JP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  <a:endParaRPr kumimoji="1" lang="ja-JP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8019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Test 4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completed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939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Test</a:t>
                      </a:r>
                      <a:r>
                        <a:rPr kumimoji="1" lang="en-US" altLang="ja-JP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completed</a:t>
                      </a:r>
                      <a:endParaRPr kumimoji="1" lang="ja-JP" alt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036032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295800" y="5896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FF0000"/>
                </a:solidFill>
              </a:rPr>
              <a:t>Adopted in this mtg.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954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Overview</a:t>
            </a:r>
          </a:p>
          <a:p>
            <a:pPr lvl="1"/>
            <a:r>
              <a:rPr lang="en-US" altLang="ja-JP" dirty="0" smtClean="0"/>
              <a:t>Method </a:t>
            </a:r>
            <a:r>
              <a:rPr lang="en-US" altLang="ja-JP" dirty="0"/>
              <a:t>1: IBC BVP-merge </a:t>
            </a:r>
            <a:r>
              <a:rPr lang="en-US" altLang="ja-JP" dirty="0" smtClean="0"/>
              <a:t>mode</a:t>
            </a:r>
          </a:p>
          <a:p>
            <a:pPr marL="613254" lvl="2" indent="0">
              <a:buNone/>
            </a:pPr>
            <a:r>
              <a:rPr lang="en-US" altLang="ja-JP" dirty="0" smtClean="0"/>
              <a:t>Derivation of BVs: IBC BVP and IBC merge, similar to AMVP-merge</a:t>
            </a:r>
            <a:endParaRPr lang="en-US" altLang="ja-JP" dirty="0"/>
          </a:p>
          <a:p>
            <a:pPr lvl="1"/>
            <a:r>
              <a:rPr lang="en-US" altLang="ja-JP" dirty="0" smtClean="0"/>
              <a:t>Method </a:t>
            </a:r>
            <a:r>
              <a:rPr lang="en-US" altLang="ja-JP" dirty="0"/>
              <a:t>2: Bi-predictive IBC merge mode</a:t>
            </a:r>
          </a:p>
          <a:p>
            <a:pPr lvl="2"/>
            <a:r>
              <a:rPr lang="en-US" altLang="ja-JP" sz="2000" dirty="0" smtClean="0"/>
              <a:t>Derivation of BVs: IBC merge candidate list with two merge indices</a:t>
            </a:r>
          </a:p>
          <a:p>
            <a:pPr lvl="2"/>
            <a:r>
              <a:rPr lang="en-US" altLang="ja-JP" sz="2000" dirty="0" smtClean="0"/>
              <a:t>Target of Bi-pred.: IBC regular merge, IBC-MBVD (all sequences) and IBC-GPM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(only SCC)</a:t>
            </a:r>
          </a:p>
          <a:p>
            <a:pPr marL="303020" lvl="1" indent="0">
              <a:buNone/>
            </a:pPr>
            <a:endParaRPr lang="en-US" altLang="ja-JP" sz="2133" dirty="0"/>
          </a:p>
          <a:p>
            <a:r>
              <a:rPr lang="en-US" altLang="ja-JP" sz="2400" dirty="0" smtClean="0"/>
              <a:t>Details</a:t>
            </a:r>
          </a:p>
          <a:p>
            <a:pPr lvl="1"/>
            <a:r>
              <a:rPr lang="en-US" altLang="ja-JP" sz="2133" dirty="0" smtClean="0"/>
              <a:t>Merge list construction: Reuse existing IBC merge list</a:t>
            </a:r>
          </a:p>
          <a:p>
            <a:pPr lvl="1"/>
            <a:r>
              <a:rPr lang="en-US" altLang="ja-JP" sz="2133" dirty="0" smtClean="0"/>
              <a:t>BV refinement: Enable IBC-TM</a:t>
            </a:r>
          </a:p>
          <a:p>
            <a:pPr lvl="1"/>
            <a:r>
              <a:rPr lang="en-US" altLang="ja-JP" sz="2133" dirty="0" smtClean="0"/>
              <a:t>Compensation: Simple (1:1) average</a:t>
            </a:r>
          </a:p>
          <a:p>
            <a:pPr lvl="1"/>
            <a:r>
              <a:rPr lang="en-US" altLang="ja-JP" sz="2133" dirty="0" err="1" smtClean="0"/>
              <a:t>Signalling</a:t>
            </a:r>
            <a:r>
              <a:rPr lang="en-US" altLang="ja-JP" sz="2133" dirty="0" smtClean="0"/>
              <a:t>: Slice-level control flag in I-slice</a:t>
            </a:r>
          </a:p>
          <a:p>
            <a:pPr lvl="1"/>
            <a:endParaRPr lang="en-US" altLang="ja-JP" sz="2133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endParaRPr kumimoji="1"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8" name="フローチャート: 処理 7"/>
          <p:cNvSpPr/>
          <p:nvPr/>
        </p:nvSpPr>
        <p:spPr>
          <a:xfrm>
            <a:off x="9348337" y="4293096"/>
            <a:ext cx="1584176" cy="1368152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>
            <a:off x="9852393" y="4291986"/>
            <a:ext cx="576064" cy="1369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9276329" y="3876333"/>
            <a:ext cx="469397" cy="83130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0390549" y="3973626"/>
            <a:ext cx="373759" cy="73734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8987628" y="3507001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BV</a:t>
            </a:r>
            <a:r>
              <a:rPr kumimoji="1" lang="en-US" altLang="ja-JP" baseline="-25000" dirty="0" smtClean="0"/>
              <a:t>1</a:t>
            </a:r>
            <a:endParaRPr kumimoji="1" lang="ja-JP" altLang="en-US" baseline="-250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0487150" y="3580579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BV</a:t>
            </a:r>
            <a:r>
              <a:rPr kumimoji="1" lang="en-US" altLang="ja-JP" baseline="-25000" dirty="0" smtClean="0"/>
              <a:t>2</a:t>
            </a:r>
            <a:endParaRPr kumimoji="1" lang="ja-JP" altLang="en-US" baseline="-250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908026" y="5795972"/>
            <a:ext cx="2516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Bi-predictive IBC-GPM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7490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Results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513576"/>
              </p:ext>
            </p:extLst>
          </p:nvPr>
        </p:nvGraphicFramePr>
        <p:xfrm>
          <a:off x="335360" y="1257740"/>
          <a:ext cx="3528391" cy="2068836"/>
        </p:xfrm>
        <a:graphic>
          <a:graphicData uri="http://schemas.openxmlformats.org/drawingml/2006/table">
            <a:tbl>
              <a:tblPr/>
              <a:tblGrid>
                <a:gridCol w="773961">
                  <a:extLst>
                    <a:ext uri="{9D8B030D-6E8A-4147-A177-3AD203B41FA5}">
                      <a16:colId xmlns:a16="http://schemas.microsoft.com/office/drawing/2014/main" val="1684321957"/>
                    </a:ext>
                  </a:extLst>
                </a:gridCol>
                <a:gridCol w="550886">
                  <a:extLst>
                    <a:ext uri="{9D8B030D-6E8A-4147-A177-3AD203B41FA5}">
                      <a16:colId xmlns:a16="http://schemas.microsoft.com/office/drawing/2014/main" val="283827311"/>
                    </a:ext>
                  </a:extLst>
                </a:gridCol>
                <a:gridCol w="550886">
                  <a:extLst>
                    <a:ext uri="{9D8B030D-6E8A-4147-A177-3AD203B41FA5}">
                      <a16:colId xmlns:a16="http://schemas.microsoft.com/office/drawing/2014/main" val="180934939"/>
                    </a:ext>
                  </a:extLst>
                </a:gridCol>
                <a:gridCol w="550886">
                  <a:extLst>
                    <a:ext uri="{9D8B030D-6E8A-4147-A177-3AD203B41FA5}">
                      <a16:colId xmlns:a16="http://schemas.microsoft.com/office/drawing/2014/main" val="123965747"/>
                    </a:ext>
                  </a:extLst>
                </a:gridCol>
                <a:gridCol w="550886">
                  <a:extLst>
                    <a:ext uri="{9D8B030D-6E8A-4147-A177-3AD203B41FA5}">
                      <a16:colId xmlns:a16="http://schemas.microsoft.com/office/drawing/2014/main" val="1706861049"/>
                    </a:ext>
                  </a:extLst>
                </a:gridCol>
                <a:gridCol w="550886">
                  <a:extLst>
                    <a:ext uri="{9D8B030D-6E8A-4147-A177-3AD203B41FA5}">
                      <a16:colId xmlns:a16="http://schemas.microsoft.com/office/drawing/2014/main" val="24116538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02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EE2-1.8a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095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273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849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634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85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780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86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249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817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75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103795"/>
                  </a:ext>
                </a:extLst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320010"/>
              </p:ext>
            </p:extLst>
          </p:nvPr>
        </p:nvGraphicFramePr>
        <p:xfrm>
          <a:off x="339263" y="3976556"/>
          <a:ext cx="3524490" cy="2068836"/>
        </p:xfrm>
        <a:graphic>
          <a:graphicData uri="http://schemas.openxmlformats.org/drawingml/2006/table">
            <a:tbl>
              <a:tblPr/>
              <a:tblGrid>
                <a:gridCol w="773105">
                  <a:extLst>
                    <a:ext uri="{9D8B030D-6E8A-4147-A177-3AD203B41FA5}">
                      <a16:colId xmlns:a16="http://schemas.microsoft.com/office/drawing/2014/main" val="2048991755"/>
                    </a:ext>
                  </a:extLst>
                </a:gridCol>
                <a:gridCol w="550277">
                  <a:extLst>
                    <a:ext uri="{9D8B030D-6E8A-4147-A177-3AD203B41FA5}">
                      <a16:colId xmlns:a16="http://schemas.microsoft.com/office/drawing/2014/main" val="1895223911"/>
                    </a:ext>
                  </a:extLst>
                </a:gridCol>
                <a:gridCol w="550277">
                  <a:extLst>
                    <a:ext uri="{9D8B030D-6E8A-4147-A177-3AD203B41FA5}">
                      <a16:colId xmlns:a16="http://schemas.microsoft.com/office/drawing/2014/main" val="1715776958"/>
                    </a:ext>
                  </a:extLst>
                </a:gridCol>
                <a:gridCol w="550277">
                  <a:extLst>
                    <a:ext uri="{9D8B030D-6E8A-4147-A177-3AD203B41FA5}">
                      <a16:colId xmlns:a16="http://schemas.microsoft.com/office/drawing/2014/main" val="1698545480"/>
                    </a:ext>
                  </a:extLst>
                </a:gridCol>
                <a:gridCol w="550277">
                  <a:extLst>
                    <a:ext uri="{9D8B030D-6E8A-4147-A177-3AD203B41FA5}">
                      <a16:colId xmlns:a16="http://schemas.microsoft.com/office/drawing/2014/main" val="2499924777"/>
                    </a:ext>
                  </a:extLst>
                </a:gridCol>
                <a:gridCol w="550277">
                  <a:extLst>
                    <a:ext uri="{9D8B030D-6E8A-4147-A177-3AD203B41FA5}">
                      <a16:colId xmlns:a16="http://schemas.microsoft.com/office/drawing/2014/main" val="12306366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4969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EE2-1.8a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645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0614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7875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2073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6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317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268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029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768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987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081388"/>
                  </a:ext>
                </a:extLst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079491"/>
              </p:ext>
            </p:extLst>
          </p:nvPr>
        </p:nvGraphicFramePr>
        <p:xfrm>
          <a:off x="4151784" y="3950452"/>
          <a:ext cx="3602369" cy="2068836"/>
        </p:xfrm>
        <a:graphic>
          <a:graphicData uri="http://schemas.openxmlformats.org/drawingml/2006/table">
            <a:tbl>
              <a:tblPr/>
              <a:tblGrid>
                <a:gridCol w="720814">
                  <a:extLst>
                    <a:ext uri="{9D8B030D-6E8A-4147-A177-3AD203B41FA5}">
                      <a16:colId xmlns:a16="http://schemas.microsoft.com/office/drawing/2014/main" val="2886757553"/>
                    </a:ext>
                  </a:extLst>
                </a:gridCol>
                <a:gridCol w="576311">
                  <a:extLst>
                    <a:ext uri="{9D8B030D-6E8A-4147-A177-3AD203B41FA5}">
                      <a16:colId xmlns:a16="http://schemas.microsoft.com/office/drawing/2014/main" val="145371343"/>
                    </a:ext>
                  </a:extLst>
                </a:gridCol>
                <a:gridCol w="576311">
                  <a:extLst>
                    <a:ext uri="{9D8B030D-6E8A-4147-A177-3AD203B41FA5}">
                      <a16:colId xmlns:a16="http://schemas.microsoft.com/office/drawing/2014/main" val="4156645113"/>
                    </a:ext>
                  </a:extLst>
                </a:gridCol>
                <a:gridCol w="576311">
                  <a:extLst>
                    <a:ext uri="{9D8B030D-6E8A-4147-A177-3AD203B41FA5}">
                      <a16:colId xmlns:a16="http://schemas.microsoft.com/office/drawing/2014/main" val="610777269"/>
                    </a:ext>
                  </a:extLst>
                </a:gridCol>
                <a:gridCol w="576311">
                  <a:extLst>
                    <a:ext uri="{9D8B030D-6E8A-4147-A177-3AD203B41FA5}">
                      <a16:colId xmlns:a16="http://schemas.microsoft.com/office/drawing/2014/main" val="1516976423"/>
                    </a:ext>
                  </a:extLst>
                </a:gridCol>
                <a:gridCol w="576311">
                  <a:extLst>
                    <a:ext uri="{9D8B030D-6E8A-4147-A177-3AD203B41FA5}">
                      <a16:colId xmlns:a16="http://schemas.microsoft.com/office/drawing/2014/main" val="38212908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1150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EE2-1.8c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846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077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934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840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464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4914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168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7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739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66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48901"/>
                  </a:ext>
                </a:extLst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79122"/>
              </p:ext>
            </p:extLst>
          </p:nvPr>
        </p:nvGraphicFramePr>
        <p:xfrm>
          <a:off x="4151784" y="1264797"/>
          <a:ext cx="3602366" cy="2068836"/>
        </p:xfrm>
        <a:graphic>
          <a:graphicData uri="http://schemas.openxmlformats.org/drawingml/2006/table">
            <a:tbl>
              <a:tblPr/>
              <a:tblGrid>
                <a:gridCol w="746126">
                  <a:extLst>
                    <a:ext uri="{9D8B030D-6E8A-4147-A177-3AD203B41FA5}">
                      <a16:colId xmlns:a16="http://schemas.microsoft.com/office/drawing/2014/main" val="2388944255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1224678643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2863101656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3696078169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829016592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28612723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614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EE2-1.8c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855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35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821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553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307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01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0.76%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</a:t>
                      </a:r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537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878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43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606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861256"/>
                  </a:ext>
                </a:extLst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839416" y="3592199"/>
            <a:ext cx="2700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Test 3: Metho</a:t>
            </a:r>
            <a:r>
              <a:rPr lang="en-US" altLang="ja-JP" sz="1400" dirty="0" smtClean="0"/>
              <a:t>d 1 over EE2-1.8a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4034" y="881823"/>
            <a:ext cx="3649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Test 1: Metho</a:t>
            </a:r>
            <a:r>
              <a:rPr lang="en-US" altLang="ja-JP" sz="1400" dirty="0" smtClean="0"/>
              <a:t>d 1 + Method 2 over EE2-1.8a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295800" y="876532"/>
            <a:ext cx="3640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Test 2: Metho</a:t>
            </a:r>
            <a:r>
              <a:rPr lang="en-US" altLang="ja-JP" sz="1400" dirty="0" smtClean="0"/>
              <a:t>d 1 + Method 2 over </a:t>
            </a:r>
            <a:r>
              <a:rPr lang="en-US" altLang="ja-JP" sz="1400" u="sng" dirty="0" smtClean="0">
                <a:solidFill>
                  <a:srgbClr val="FF0000"/>
                </a:solidFill>
              </a:rPr>
              <a:t>EE2-1.8c</a:t>
            </a:r>
            <a:endParaRPr kumimoji="1" lang="ja-JP" altLang="en-US" sz="1400" u="sng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655840" y="3592199"/>
            <a:ext cx="2691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Test 4: Metho</a:t>
            </a:r>
            <a:r>
              <a:rPr lang="en-US" altLang="ja-JP" sz="1400" dirty="0" smtClean="0"/>
              <a:t>d 1 over </a:t>
            </a:r>
            <a:r>
              <a:rPr lang="en-US" altLang="ja-JP" sz="1400" u="sng" dirty="0" smtClean="0">
                <a:solidFill>
                  <a:srgbClr val="FF0000"/>
                </a:solidFill>
              </a:rPr>
              <a:t>EE2-1.8c</a:t>
            </a:r>
            <a:endParaRPr kumimoji="1" lang="ja-JP" altLang="en-US" sz="1400" u="sng" dirty="0">
              <a:solidFill>
                <a:srgbClr val="FF0000"/>
              </a:solidFill>
            </a:endParaRPr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62050"/>
              </p:ext>
            </p:extLst>
          </p:nvPr>
        </p:nvGraphicFramePr>
        <p:xfrm>
          <a:off x="8398290" y="1275172"/>
          <a:ext cx="3602366" cy="2068836"/>
        </p:xfrm>
        <a:graphic>
          <a:graphicData uri="http://schemas.openxmlformats.org/drawingml/2006/table">
            <a:tbl>
              <a:tblPr/>
              <a:tblGrid>
                <a:gridCol w="746126">
                  <a:extLst>
                    <a:ext uri="{9D8B030D-6E8A-4147-A177-3AD203B41FA5}">
                      <a16:colId xmlns:a16="http://schemas.microsoft.com/office/drawing/2014/main" val="2388944255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1224678643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2863101656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3696078169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829016592"/>
                    </a:ext>
                  </a:extLst>
                </a:gridCol>
                <a:gridCol w="571248">
                  <a:extLst>
                    <a:ext uri="{9D8B030D-6E8A-4147-A177-3AD203B41FA5}">
                      <a16:colId xmlns:a16="http://schemas.microsoft.com/office/drawing/2014/main" val="28612723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614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EE2-1.8c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855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35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821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553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307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01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-0.68%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-0.67%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537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878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43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606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861256"/>
                  </a:ext>
                </a:extLst>
              </a:tr>
            </a:tbl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7935899" y="870852"/>
            <a:ext cx="42741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Test 5: Test 2 + encoder optimization over </a:t>
            </a:r>
            <a:r>
              <a:rPr kumimoji="1" lang="en-US" altLang="ja-JP" sz="1400" u="sng" dirty="0" smtClean="0">
                <a:solidFill>
                  <a:srgbClr val="FF0000"/>
                </a:solidFill>
              </a:rPr>
              <a:t>EE2-1.8c</a:t>
            </a:r>
            <a:endParaRPr kumimoji="1" lang="ja-JP" altLang="en-US" sz="1400" u="sng" dirty="0">
              <a:solidFill>
                <a:srgbClr val="FF0000"/>
              </a:solidFill>
            </a:endParaRPr>
          </a:p>
        </p:txBody>
      </p:sp>
      <p:sp>
        <p:nvSpPr>
          <p:cNvPr id="16" name="下カーブ矢印 15"/>
          <p:cNvSpPr/>
          <p:nvPr/>
        </p:nvSpPr>
        <p:spPr>
          <a:xfrm>
            <a:off x="7896199" y="1295699"/>
            <a:ext cx="936105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350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Bi-predictive IBC </a:t>
            </a:r>
            <a:r>
              <a:rPr lang="en-US" altLang="ja-JP" sz="2400" dirty="0" smtClean="0"/>
              <a:t>is </a:t>
            </a:r>
            <a:r>
              <a:rPr lang="en-US" altLang="ja-JP" sz="2400" dirty="0"/>
              <a:t>proposed to improve coding performance.</a:t>
            </a:r>
          </a:p>
          <a:p>
            <a:endParaRPr lang="en-US" altLang="ja-JP" sz="2400" dirty="0"/>
          </a:p>
          <a:p>
            <a:r>
              <a:rPr lang="en-US" altLang="ja-JP" sz="2400" dirty="0" smtClean="0"/>
              <a:t>Additional coding </a:t>
            </a:r>
            <a:r>
              <a:rPr lang="en-US" altLang="ja-JP" sz="2400" dirty="0"/>
              <a:t>gains </a:t>
            </a:r>
            <a:r>
              <a:rPr lang="en-US" altLang="ja-JP" sz="2400" dirty="0" smtClean="0"/>
              <a:t>are confirmed over EE2-1.8c adopted in this mtg..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Encoder runtime increase can be reduced with encoder optimization.</a:t>
            </a:r>
            <a:endParaRPr lang="en-US" altLang="ja-JP" sz="2400" dirty="0"/>
          </a:p>
          <a:p>
            <a:endParaRPr lang="en-US" altLang="ja-JP" sz="2400" dirty="0"/>
          </a:p>
          <a:p>
            <a:r>
              <a:rPr lang="en-US" altLang="ja-JP" sz="2400" dirty="0" smtClean="0"/>
              <a:t>It </a:t>
            </a:r>
            <a:r>
              <a:rPr lang="en-US" altLang="ja-JP" sz="2400" dirty="0"/>
              <a:t>is recommended to study the proposal in the next EE.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D3FD2B3-0BEA-401A-A808-ADBC752E6078}"/>
              </a:ext>
            </a:extLst>
          </p:cNvPr>
          <p:cNvSpPr txBox="1"/>
          <p:nvPr/>
        </p:nvSpPr>
        <p:spPr>
          <a:xfrm>
            <a:off x="904591" y="5157192"/>
            <a:ext cx="10159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/>
              <a:t>Thanks </a:t>
            </a:r>
            <a:r>
              <a:rPr lang="en-US" altLang="ja-JP" sz="3200" dirty="0" smtClean="0"/>
              <a:t>Qualcomm </a:t>
            </a:r>
            <a:r>
              <a:rPr lang="en-US" altLang="ja-JP" sz="3200" dirty="0"/>
              <a:t>for </a:t>
            </a:r>
            <a:r>
              <a:rPr lang="en-US" altLang="ja-JP" sz="3200" dirty="0" smtClean="0"/>
              <a:t>cross-checking (JVET-AD0313).</a:t>
            </a:r>
          </a:p>
        </p:txBody>
      </p:sp>
    </p:spTree>
    <p:extLst>
      <p:ext uri="{BB962C8B-B14F-4D97-AF65-F5344CB8AC3E}">
        <p14:creationId xmlns:p14="http://schemas.microsoft.com/office/powerpoint/2010/main" val="27439215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87561</TotalTime>
  <Words>867</Words>
  <Application>Microsoft Office PowerPoint</Application>
  <PresentationFormat>ワイド画面</PresentationFormat>
  <Paragraphs>302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Meiryo UI</vt:lpstr>
      <vt:lpstr>ＭＳ Ｐゴシック</vt:lpstr>
      <vt:lpstr>メイリオ</vt:lpstr>
      <vt:lpstr>Arial</vt:lpstr>
      <vt:lpstr>Calibri</vt:lpstr>
      <vt:lpstr>Wingdings</vt:lpstr>
      <vt:lpstr>1_Office テーマ</vt:lpstr>
      <vt:lpstr>JVET-AD0134 Non-EE2: Bi-predictive IBC</vt:lpstr>
      <vt:lpstr>Summary</vt:lpstr>
      <vt:lpstr>Proposal</vt:lpstr>
      <vt:lpstr>Results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木谷 佳隆</cp:lastModifiedBy>
  <cp:revision>4550</cp:revision>
  <cp:lastPrinted>2018-02-20T07:45:27Z</cp:lastPrinted>
  <dcterms:created xsi:type="dcterms:W3CDTF">2010-12-08T05:40:07Z</dcterms:created>
  <dcterms:modified xsi:type="dcterms:W3CDTF">2023-04-22T09:54:12Z</dcterms:modified>
</cp:coreProperties>
</file>