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7" r:id="rId4"/>
    <p:sldId id="270" r:id="rId5"/>
    <p:sldId id="272" r:id="rId6"/>
    <p:sldId id="273" r:id="rId7"/>
    <p:sldId id="261" r:id="rId8"/>
    <p:sldId id="27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CA0"/>
    <a:srgbClr val="014C9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C1363-03ED-451A-AA75-3F5E31EE6A1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0832B-4155-4A19-ADBF-7B00EB2CCE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90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832B-4155-4A19-ADBF-7B00EB2CCE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850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832B-4155-4A19-ADBF-7B00EB2CCE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00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832B-4155-4A19-ADBF-7B00EB2CCE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669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0832B-4155-4A19-ADBF-7B00EB2CCE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1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4763"/>
            <a:ext cx="12192000" cy="6853237"/>
          </a:xfrm>
          <a:prstGeom prst="rect">
            <a:avLst/>
          </a:prstGeom>
          <a:gradFill>
            <a:gsLst>
              <a:gs pos="0">
                <a:srgbClr val="FFFFFF">
                  <a:alpha val="12000"/>
                </a:srgbClr>
              </a:gs>
              <a:gs pos="56000">
                <a:schemeClr val="bg1">
                  <a:alpha val="79000"/>
                </a:schemeClr>
              </a:gs>
              <a:gs pos="100000">
                <a:schemeClr val="bg1">
                  <a:alpha val="4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6198" y="2343149"/>
            <a:ext cx="9144000" cy="930593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6198" y="3565844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326198" y="1788638"/>
            <a:ext cx="3264852" cy="471805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</p:txBody>
      </p:sp>
      <p:pic>
        <p:nvPicPr>
          <p:cNvPr id="1026" name="Picture 2" descr="中国科学技术大学- 维基百科，自由的百科全书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406" y="300077"/>
            <a:ext cx="1350288" cy="135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199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74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62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4763"/>
            <a:ext cx="12192000" cy="6853237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 algn="ctr">
              <a:defRPr>
                <a:solidFill>
                  <a:srgbClr val="014CA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52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58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674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59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36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93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17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7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9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6198" y="1516184"/>
            <a:ext cx="10783740" cy="27681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CA" altLang="zh-CN" dirty="0"/>
              <a:t>AHG10: Lambda-QP Relationship Fix for Slice-level Multi-QP Optimization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6198" y="4347537"/>
            <a:ext cx="9144000" cy="16557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b="0" dirty="0" smtClean="0"/>
              <a:t>Junqi Liao, Li </a:t>
            </a:r>
            <a:r>
              <a:rPr lang="en-US" altLang="zh-CN" b="0" dirty="0" err="1" smtClean="0"/>
              <a:t>Li</a:t>
            </a:r>
            <a:r>
              <a:rPr lang="en-US" altLang="zh-CN" b="0" dirty="0" smtClean="0"/>
              <a:t>, Dong Liu, </a:t>
            </a:r>
            <a:r>
              <a:rPr lang="en-US" altLang="zh-CN" b="0" dirty="0" err="1" smtClean="0"/>
              <a:t>Houqiang</a:t>
            </a:r>
            <a:r>
              <a:rPr lang="en-US" altLang="zh-CN" b="0" dirty="0" smtClean="0"/>
              <a:t> Li, Feng Wu</a:t>
            </a:r>
          </a:p>
          <a:p>
            <a:pPr>
              <a:lnSpc>
                <a:spcPct val="100000"/>
              </a:lnSpc>
            </a:pPr>
            <a:r>
              <a:rPr lang="en-US" altLang="zh-CN" b="0" dirty="0" smtClean="0"/>
              <a:t>University of Science and Technology of China</a:t>
            </a:r>
            <a:endParaRPr lang="zh-CN" altLang="en-US" b="0" dirty="0"/>
          </a:p>
        </p:txBody>
      </p:sp>
      <p:sp>
        <p:nvSpPr>
          <p:cNvPr id="4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326198" y="1185388"/>
            <a:ext cx="4084002" cy="471805"/>
          </a:xfrm>
        </p:spPr>
        <p:txBody>
          <a:bodyPr>
            <a:noAutofit/>
          </a:bodyPr>
          <a:lstStyle>
            <a:lvl1pPr marL="0" indent="0">
              <a:buNone/>
              <a:defRPr b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sz="3200" dirty="0" smtClean="0">
                <a:solidFill>
                  <a:schemeClr val="tx1"/>
                </a:solidFill>
              </a:rPr>
              <a:t>JVET-AD0133</a:t>
            </a:r>
            <a:endParaRPr lang="zh-CN" altLang="en-US" sz="3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82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Multi-QP optimization in VTM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dirty="0"/>
              <a:t>L</a:t>
            </a:r>
            <a:r>
              <a:rPr lang="en-US" altLang="zh-CN" dirty="0" smtClean="0"/>
              <a:t>ambda </a:t>
            </a:r>
            <a:r>
              <a:rPr lang="en-US" altLang="zh-CN" dirty="0"/>
              <a:t>and QP are usually assumed to have a </a:t>
            </a:r>
            <a:r>
              <a:rPr lang="en-US" altLang="zh-CN" b="1" dirty="0" smtClean="0">
                <a:solidFill>
                  <a:srgbClr val="014CA0"/>
                </a:solidFill>
              </a:rPr>
              <a:t>fixed relationship </a:t>
            </a:r>
            <a:r>
              <a:rPr lang="en-US" altLang="zh-CN" dirty="0" smtClean="0"/>
              <a:t>in </a:t>
            </a:r>
            <a:r>
              <a:rPr lang="en-US" altLang="zh-CN" dirty="0" smtClean="0"/>
              <a:t>VTM. </a:t>
            </a:r>
            <a:endParaRPr lang="en-US" altLang="zh-CN" dirty="0" smtClean="0"/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dirty="0" smtClean="0"/>
              <a:t>However</a:t>
            </a:r>
            <a:r>
              <a:rPr lang="en-US" altLang="zh-CN" dirty="0"/>
              <a:t>, the lambda-QP relationship </a:t>
            </a:r>
            <a:r>
              <a:rPr lang="en-US" altLang="zh-CN"/>
              <a:t>is </a:t>
            </a:r>
            <a:r>
              <a:rPr lang="en-US" altLang="zh-CN" smtClean="0"/>
              <a:t>actually </a:t>
            </a:r>
            <a:r>
              <a:rPr lang="en-US" altLang="zh-CN" b="1" smtClean="0">
                <a:solidFill>
                  <a:srgbClr val="014CA0"/>
                </a:solidFill>
              </a:rPr>
              <a:t>content-dependent</a:t>
            </a:r>
            <a:r>
              <a:rPr lang="en-US" altLang="zh-CN" dirty="0" smtClean="0"/>
              <a:t>. </a:t>
            </a:r>
            <a:r>
              <a:rPr lang="en-US" altLang="zh-CN" dirty="0"/>
              <a:t>Frame-level multi-QP optimization </a:t>
            </a:r>
            <a:r>
              <a:rPr lang="en-US" altLang="zh-CN" dirty="0" smtClean="0"/>
              <a:t>is </a:t>
            </a:r>
            <a:r>
              <a:rPr lang="en-US" altLang="zh-CN" dirty="0"/>
              <a:t>used to determine different QPs for frames with different content by </a:t>
            </a:r>
            <a:r>
              <a:rPr lang="en-US" altLang="zh-CN" b="1" dirty="0">
                <a:solidFill>
                  <a:srgbClr val="014CA0"/>
                </a:solidFill>
              </a:rPr>
              <a:t>applying RDO to the QPs used for each frame</a:t>
            </a:r>
            <a:r>
              <a:rPr lang="en-US" altLang="zh-CN" dirty="0" smtClean="0"/>
              <a:t>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569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177" y="365125"/>
            <a:ext cx="10779369" cy="1325563"/>
          </a:xfrm>
        </p:spPr>
        <p:txBody>
          <a:bodyPr/>
          <a:lstStyle/>
          <a:p>
            <a:r>
              <a:rPr lang="en-US" altLang="zh-CN" b="1" dirty="0" smtClean="0">
                <a:latin typeface="+mj-ea"/>
              </a:rPr>
              <a:t>Framework of multi-QP optimization</a:t>
            </a:r>
            <a:endParaRPr lang="zh-CN" altLang="en-US" b="1" dirty="0"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445" y="1846374"/>
            <a:ext cx="2611315" cy="13979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Get the QP RDO range</a:t>
            </a:r>
          </a:p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(</a:t>
            </a:r>
            <a:r>
              <a:rPr lang="en-US" altLang="zh-CN" dirty="0" err="1" smtClean="0">
                <a:solidFill>
                  <a:srgbClr val="014CA0"/>
                </a:solidFill>
              </a:rPr>
              <a:t>SliceQp±DeltaQpRD</a:t>
            </a:r>
            <a:r>
              <a:rPr lang="en-US" altLang="zh-CN" dirty="0" smtClean="0">
                <a:solidFill>
                  <a:srgbClr val="014CA0"/>
                </a:solidFill>
              </a:rPr>
              <a:t>)</a:t>
            </a:r>
            <a:endParaRPr lang="zh-CN" altLang="en-US" dirty="0">
              <a:solidFill>
                <a:srgbClr val="014CA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014CA0"/>
                    </a:solidFill>
                  </a:rPr>
                  <a:t>Get basic lambda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n-US" altLang="zh-CN" dirty="0" smtClean="0">
                  <a:solidFill>
                    <a:srgbClr val="014CA0"/>
                  </a:solidFill>
                </a:endParaRPr>
              </a:p>
              <a:p>
                <a:pPr algn="ctr"/>
                <a:r>
                  <a:rPr lang="en-US" altLang="zh-CN" dirty="0" smtClean="0">
                    <a:solidFill>
                      <a:srgbClr val="014CA0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14CA0"/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b="0" i="0" dirty="0" smtClean="0">
                        <a:solidFill>
                          <a:srgbClr val="014CA0"/>
                        </a:solidFill>
                      </a:rPr>
                      <m:t>SliceQP</m:t>
                    </m:r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dirty="0" smtClean="0">
                    <a:solidFill>
                      <a:srgbClr val="014CA0"/>
                    </a:solidFill>
                  </a:rPr>
                  <a:t>)</a:t>
                </a:r>
                <a:endParaRPr lang="zh-CN" altLang="en-US" dirty="0">
                  <a:solidFill>
                    <a:srgbClr val="014CA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6242537" y="1846374"/>
            <a:ext cx="2611315" cy="13979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14CA0"/>
                </a:solidFill>
              </a:rPr>
              <a:t>Encode the current frame using the QP being </a:t>
            </a:r>
            <a:r>
              <a:rPr lang="en-US" altLang="zh-CN" dirty="0" smtClean="0">
                <a:solidFill>
                  <a:srgbClr val="014CA0"/>
                </a:solidFill>
              </a:rPr>
              <a:t>traversed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61583" y="1846374"/>
            <a:ext cx="2611315" cy="13979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Calculate </a:t>
            </a:r>
            <a:r>
              <a:rPr lang="en-US" altLang="zh-CN" dirty="0">
                <a:solidFill>
                  <a:srgbClr val="014CA0"/>
                </a:solidFill>
              </a:rPr>
              <a:t>the </a:t>
            </a:r>
            <a:r>
              <a:rPr lang="en-US" altLang="zh-CN" dirty="0" smtClean="0">
                <a:solidFill>
                  <a:srgbClr val="014CA0"/>
                </a:solidFill>
              </a:rPr>
              <a:t>RD-cost and update the best QP.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8972682" y="3725363"/>
            <a:ext cx="2989116" cy="1671782"/>
          </a:xfrm>
          <a:prstGeom prst="diamond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All QPs in RDO range are traversed?</a:t>
            </a:r>
            <a:endParaRPr lang="zh-CN" altLang="en-US" dirty="0">
              <a:solidFill>
                <a:srgbClr val="014CA0"/>
              </a:solidFill>
            </a:endParaRPr>
          </a:p>
        </p:txBody>
      </p:sp>
      <p:cxnSp>
        <p:nvCxnSpPr>
          <p:cNvPr id="11" name="直接箭头连接符 10"/>
          <p:cNvCxnSpPr>
            <a:stCxn id="5" idx="3"/>
            <a:endCxn id="6" idx="1"/>
          </p:cNvCxnSpPr>
          <p:nvPr/>
        </p:nvCxnSpPr>
        <p:spPr>
          <a:xfrm>
            <a:off x="3015760" y="2545363"/>
            <a:ext cx="3077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3"/>
            <a:endCxn id="8" idx="1"/>
          </p:cNvCxnSpPr>
          <p:nvPr/>
        </p:nvCxnSpPr>
        <p:spPr>
          <a:xfrm>
            <a:off x="8853852" y="2545363"/>
            <a:ext cx="3077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2"/>
            <a:endCxn id="9" idx="0"/>
          </p:cNvCxnSpPr>
          <p:nvPr/>
        </p:nvCxnSpPr>
        <p:spPr>
          <a:xfrm flipH="1">
            <a:off x="10467240" y="3244351"/>
            <a:ext cx="1" cy="48101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6" idx="3"/>
            <a:endCxn id="7" idx="1"/>
          </p:cNvCxnSpPr>
          <p:nvPr/>
        </p:nvCxnSpPr>
        <p:spPr>
          <a:xfrm>
            <a:off x="5934806" y="2545363"/>
            <a:ext cx="30773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9" idx="1"/>
            <a:endCxn id="7" idx="2"/>
          </p:cNvCxnSpPr>
          <p:nvPr/>
        </p:nvCxnSpPr>
        <p:spPr>
          <a:xfrm rot="10800000">
            <a:off x="7548196" y="3244352"/>
            <a:ext cx="1424487" cy="1316903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060684" y="4112791"/>
            <a:ext cx="764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14CA0"/>
                </a:solidFill>
              </a:rPr>
              <a:t>N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987927" y="5378237"/>
            <a:ext cx="34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14CA0"/>
                </a:solidFill>
              </a:rPr>
              <a:t>Y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61585" y="5766477"/>
            <a:ext cx="2611315" cy="68450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014CA0"/>
                </a:solidFill>
              </a:rPr>
              <a:t>Return the best QP</a:t>
            </a:r>
            <a:endParaRPr lang="zh-CN" altLang="en-US" dirty="0">
              <a:solidFill>
                <a:srgbClr val="014CA0"/>
              </a:solidFill>
            </a:endParaRPr>
          </a:p>
        </p:txBody>
      </p:sp>
      <p:cxnSp>
        <p:nvCxnSpPr>
          <p:cNvPr id="35" name="直接箭头连接符 34"/>
          <p:cNvCxnSpPr>
            <a:stCxn id="9" idx="2"/>
            <a:endCxn id="30" idx="0"/>
          </p:cNvCxnSpPr>
          <p:nvPr/>
        </p:nvCxnSpPr>
        <p:spPr>
          <a:xfrm>
            <a:off x="10467240" y="5397145"/>
            <a:ext cx="3" cy="3693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66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177" y="365125"/>
            <a:ext cx="10779369" cy="1325563"/>
          </a:xfrm>
        </p:spPr>
        <p:txBody>
          <a:bodyPr/>
          <a:lstStyle/>
          <a:p>
            <a:r>
              <a:rPr lang="en-US" altLang="zh-CN" b="1" dirty="0">
                <a:latin typeface="+mj-ea"/>
              </a:rPr>
              <a:t>Problems in the original implementation</a:t>
            </a:r>
            <a:endParaRPr lang="zh-CN" altLang="en-US" b="1" dirty="0"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445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Get the QP RDO range</a:t>
            </a:r>
          </a:p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altLang="zh-CN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SliceQp±DeltaQpRD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014CA0"/>
                    </a:solidFill>
                  </a:rPr>
                  <a:t>Get basic lambda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n-US" altLang="zh-CN" dirty="0" smtClean="0">
                  <a:solidFill>
                    <a:srgbClr val="014CA0"/>
                  </a:solidFill>
                </a:endParaRPr>
              </a:p>
              <a:p>
                <a:pPr algn="ctr"/>
                <a:r>
                  <a:rPr lang="en-US" altLang="zh-CN" dirty="0" smtClean="0">
                    <a:solidFill>
                      <a:srgbClr val="014CA0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14CA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14CA0"/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b="0" i="0" dirty="0" smtClean="0">
                        <a:solidFill>
                          <a:srgbClr val="014CA0"/>
                        </a:solidFill>
                      </a:rPr>
                      <m:t>SliceQP</m:t>
                    </m:r>
                    <m:r>
                      <a:rPr lang="en-US" altLang="zh-CN" b="0" i="1" dirty="0" smtClean="0">
                        <a:solidFill>
                          <a:srgbClr val="014CA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dirty="0" smtClean="0">
                    <a:solidFill>
                      <a:srgbClr val="014CA0"/>
                    </a:solidFill>
                  </a:rPr>
                  <a:t>)</a:t>
                </a:r>
                <a:endParaRPr lang="zh-CN" altLang="en-US" dirty="0">
                  <a:solidFill>
                    <a:srgbClr val="014CA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6242537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Encode the current frame using the QP being 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traversed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61583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Calculate 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RD-cost and update the best QP.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8972682" y="3725363"/>
            <a:ext cx="2989116" cy="1671782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All QPs in RDO range are traversed?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1" name="直接箭头连接符 10"/>
          <p:cNvCxnSpPr>
            <a:stCxn id="5" idx="3"/>
            <a:endCxn id="6" idx="1"/>
          </p:cNvCxnSpPr>
          <p:nvPr/>
        </p:nvCxnSpPr>
        <p:spPr>
          <a:xfrm>
            <a:off x="3015760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3"/>
            <a:endCxn id="8" idx="1"/>
          </p:cNvCxnSpPr>
          <p:nvPr/>
        </p:nvCxnSpPr>
        <p:spPr>
          <a:xfrm>
            <a:off x="8853852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2"/>
            <a:endCxn id="9" idx="0"/>
          </p:cNvCxnSpPr>
          <p:nvPr/>
        </p:nvCxnSpPr>
        <p:spPr>
          <a:xfrm flipH="1">
            <a:off x="10467240" y="3244351"/>
            <a:ext cx="1" cy="481012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6" idx="3"/>
            <a:endCxn id="7" idx="1"/>
          </p:cNvCxnSpPr>
          <p:nvPr/>
        </p:nvCxnSpPr>
        <p:spPr>
          <a:xfrm>
            <a:off x="5934806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9" idx="1"/>
            <a:endCxn id="7" idx="2"/>
          </p:cNvCxnSpPr>
          <p:nvPr/>
        </p:nvCxnSpPr>
        <p:spPr>
          <a:xfrm rot="10800000">
            <a:off x="7548196" y="3244352"/>
            <a:ext cx="1424487" cy="1316903"/>
          </a:xfrm>
          <a:prstGeom prst="bentConnector2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060684" y="4112791"/>
            <a:ext cx="76492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987927" y="5378237"/>
            <a:ext cx="34303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Y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61585" y="5766477"/>
            <a:ext cx="2611315" cy="684504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Return the best QP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5" name="直接箭头连接符 34"/>
          <p:cNvCxnSpPr>
            <a:stCxn id="9" idx="2"/>
            <a:endCxn id="30" idx="0"/>
          </p:cNvCxnSpPr>
          <p:nvPr/>
        </p:nvCxnSpPr>
        <p:spPr>
          <a:xfrm>
            <a:off x="10467240" y="5397145"/>
            <a:ext cx="3" cy="369332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56290" y="3400037"/>
            <a:ext cx="71218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+mj-ea"/>
                <a:ea typeface="+mj-ea"/>
              </a:rPr>
              <a:t>The QP-lambda relationship used for calculating lambda here is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not aligned </a:t>
            </a:r>
            <a:r>
              <a:rPr lang="en-US" altLang="zh-CN" sz="2800" dirty="0">
                <a:latin typeface="+mj-ea"/>
                <a:ea typeface="+mj-ea"/>
              </a:rPr>
              <a:t>with the QP-lambda relationship used in other parts of VTM, and an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outdated version of the QP-lambda relationship </a:t>
            </a:r>
            <a:r>
              <a:rPr lang="en-US" altLang="zh-CN" sz="2800" dirty="0">
                <a:latin typeface="+mj-ea"/>
                <a:ea typeface="+mj-ea"/>
              </a:rPr>
              <a:t>is being used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</a:p>
          <a:p>
            <a:pPr marL="228600" indent="-2286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j-ea"/>
                <a:ea typeface="+mj-ea"/>
              </a:rPr>
              <a:t>We propose to fix it.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5988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177" y="365125"/>
            <a:ext cx="10779369" cy="1325563"/>
          </a:xfrm>
        </p:spPr>
        <p:txBody>
          <a:bodyPr/>
          <a:lstStyle/>
          <a:p>
            <a:r>
              <a:rPr lang="en-US" altLang="zh-CN" b="1" dirty="0">
                <a:latin typeface="+mj-ea"/>
              </a:rPr>
              <a:t>Problems in the original implementation</a:t>
            </a:r>
            <a:endParaRPr lang="zh-CN" altLang="en-US" b="1" dirty="0"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445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Get the QP RDO range</a:t>
            </a:r>
          </a:p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altLang="zh-CN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SliceQp±DeltaQpRD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Get basic lambda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n-US" altLang="zh-CN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  <a:p>
                <a:pPr algn="ctr"/>
                <a:r>
                  <a:rPr lang="en-US" altLang="zh-CN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accent1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b="0" i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b="0" i="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rPr>
                      <m:t>SliceQP</m:t>
                    </m:r>
                    <m:r>
                      <a:rPr lang="en-US" altLang="zh-CN" b="0" i="1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)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491" y="1846374"/>
                <a:ext cx="2611315" cy="13979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6242537" y="1846374"/>
            <a:ext cx="2611315" cy="13979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14CA0"/>
                </a:solidFill>
              </a:rPr>
              <a:t>Encode the current frame using the QP being </a:t>
            </a:r>
            <a:r>
              <a:rPr lang="en-US" altLang="zh-CN" dirty="0" smtClean="0">
                <a:solidFill>
                  <a:srgbClr val="014CA0"/>
                </a:solidFill>
              </a:rPr>
              <a:t>traversed</a:t>
            </a:r>
            <a:endParaRPr lang="zh-CN" altLang="en-US" dirty="0">
              <a:solidFill>
                <a:srgbClr val="014CA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61583" y="1846374"/>
            <a:ext cx="2611315" cy="1397977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Calculate 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RD-cost and update the best QP.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8972682" y="3725363"/>
            <a:ext cx="2989116" cy="1671782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All QPs in RDO range are traversed?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1" name="直接箭头连接符 10"/>
          <p:cNvCxnSpPr>
            <a:stCxn id="5" idx="3"/>
            <a:endCxn id="6" idx="1"/>
          </p:cNvCxnSpPr>
          <p:nvPr/>
        </p:nvCxnSpPr>
        <p:spPr>
          <a:xfrm>
            <a:off x="3015760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3"/>
            <a:endCxn id="8" idx="1"/>
          </p:cNvCxnSpPr>
          <p:nvPr/>
        </p:nvCxnSpPr>
        <p:spPr>
          <a:xfrm>
            <a:off x="8853852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2"/>
            <a:endCxn id="9" idx="0"/>
          </p:cNvCxnSpPr>
          <p:nvPr/>
        </p:nvCxnSpPr>
        <p:spPr>
          <a:xfrm flipH="1">
            <a:off x="10467240" y="3244351"/>
            <a:ext cx="1" cy="481012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6" idx="3"/>
            <a:endCxn id="7" idx="1"/>
          </p:cNvCxnSpPr>
          <p:nvPr/>
        </p:nvCxnSpPr>
        <p:spPr>
          <a:xfrm>
            <a:off x="5934806" y="2545363"/>
            <a:ext cx="307731" cy="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9" idx="1"/>
            <a:endCxn id="7" idx="2"/>
          </p:cNvCxnSpPr>
          <p:nvPr/>
        </p:nvCxnSpPr>
        <p:spPr>
          <a:xfrm rot="10800000">
            <a:off x="7548196" y="3244352"/>
            <a:ext cx="1424487" cy="1316903"/>
          </a:xfrm>
          <a:prstGeom prst="bentConnector2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060684" y="4112791"/>
            <a:ext cx="76492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987927" y="5378237"/>
            <a:ext cx="34303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Y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61585" y="5766477"/>
            <a:ext cx="2611315" cy="684504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Return the best QP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5" name="直接箭头连接符 34"/>
          <p:cNvCxnSpPr>
            <a:stCxn id="9" idx="2"/>
            <a:endCxn id="30" idx="0"/>
          </p:cNvCxnSpPr>
          <p:nvPr/>
        </p:nvCxnSpPr>
        <p:spPr>
          <a:xfrm>
            <a:off x="10467240" y="5397145"/>
            <a:ext cx="3" cy="369332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56290" y="3400037"/>
            <a:ext cx="71919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j-ea"/>
                <a:ea typeface="+mj-ea"/>
              </a:rPr>
              <a:t>Since </a:t>
            </a:r>
            <a:r>
              <a:rPr lang="en-US" altLang="zh-CN" sz="2800" dirty="0">
                <a:latin typeface="+mj-ea"/>
                <a:ea typeface="+mj-ea"/>
              </a:rPr>
              <a:t>we want to obtain an appropriate frame-level QP,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lambda </a:t>
            </a:r>
            <a:r>
              <a:rPr lang="en-US" altLang="zh-CN" sz="2800" b="1" dirty="0" smtClean="0">
                <a:solidFill>
                  <a:srgbClr val="014CA0"/>
                </a:solidFill>
                <a:latin typeface="+mj-ea"/>
                <a:ea typeface="+mj-ea"/>
              </a:rPr>
              <a:t>should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not </a:t>
            </a:r>
            <a:r>
              <a:rPr lang="en-US" altLang="zh-CN" sz="2800" b="1" dirty="0" smtClean="0">
                <a:solidFill>
                  <a:srgbClr val="014CA0"/>
                </a:solidFill>
                <a:latin typeface="+mj-ea"/>
                <a:ea typeface="+mj-ea"/>
              </a:rPr>
              <a:t>vary </a:t>
            </a:r>
            <a:r>
              <a:rPr lang="en-US" altLang="zh-CN" sz="2800" b="1" dirty="0">
                <a:solidFill>
                  <a:srgbClr val="014CA0"/>
                </a:solidFill>
                <a:latin typeface="+mj-ea"/>
                <a:ea typeface="+mj-ea"/>
              </a:rPr>
              <a:t>during the RDO process</a:t>
            </a:r>
            <a:r>
              <a:rPr lang="en-US" altLang="zh-CN" sz="2800" dirty="0">
                <a:latin typeface="+mj-ea"/>
                <a:ea typeface="+mj-ea"/>
              </a:rPr>
              <a:t>. However, in the </a:t>
            </a:r>
            <a:r>
              <a:rPr lang="en-US" altLang="zh-CN" sz="2800" dirty="0" smtClean="0">
                <a:latin typeface="+mj-ea"/>
                <a:ea typeface="+mj-ea"/>
              </a:rPr>
              <a:t>current </a:t>
            </a:r>
            <a:r>
              <a:rPr lang="en-US" altLang="zh-CN" sz="2800" dirty="0">
                <a:latin typeface="+mj-ea"/>
                <a:ea typeface="+mj-ea"/>
              </a:rPr>
              <a:t>implementation, lambda varies with the traversed QP during the RDO process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</a:p>
          <a:p>
            <a:pPr marL="228600" indent="-2286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j-ea"/>
                <a:ea typeface="+mj-ea"/>
              </a:rPr>
              <a:t>We </a:t>
            </a:r>
            <a:r>
              <a:rPr lang="en-US" altLang="zh-CN" sz="2800" dirty="0">
                <a:latin typeface="+mj-ea"/>
                <a:ea typeface="+mj-ea"/>
              </a:rPr>
              <a:t>propose to fix it.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0751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177" y="365125"/>
            <a:ext cx="10779369" cy="1325563"/>
          </a:xfrm>
        </p:spPr>
        <p:txBody>
          <a:bodyPr/>
          <a:lstStyle/>
          <a:p>
            <a:r>
              <a:rPr lang="en-US" altLang="zh-CN" b="1" dirty="0">
                <a:latin typeface="+mj-ea"/>
              </a:rPr>
              <a:t>Our improvements to the frame-level multi-QP optimization.</a:t>
            </a:r>
            <a:endParaRPr lang="zh-CN" altLang="en-US" b="1" dirty="0">
              <a:latin typeface="+mj-ea"/>
            </a:endParaRPr>
          </a:p>
        </p:txBody>
      </p:sp>
      <p:sp>
        <p:nvSpPr>
          <p:cNvPr id="18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049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en-US" altLang="zh-CN" dirty="0" smtClean="0"/>
              <a:t>We propose to </a:t>
            </a:r>
            <a:r>
              <a:rPr lang="en-US" altLang="zh-CN" b="1" dirty="0" smtClean="0">
                <a:solidFill>
                  <a:srgbClr val="014CA0"/>
                </a:solidFill>
              </a:rPr>
              <a:t>align the QP-lambda relationship </a:t>
            </a:r>
            <a:r>
              <a:rPr lang="en-US" altLang="zh-CN" dirty="0" smtClean="0"/>
              <a:t>used in multi-QP optimization with the QP-lambda relationship used in other parts of VTM.</a:t>
            </a:r>
          </a:p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en-US" altLang="zh-CN" dirty="0" smtClean="0"/>
              <a:t>We propose that </a:t>
            </a:r>
            <a:r>
              <a:rPr lang="en-US" altLang="zh-CN" dirty="0"/>
              <a:t>in the RDO process of frame-level multi-QP optimization, lambda should not vary with the traversed QP, but should be </a:t>
            </a:r>
            <a:r>
              <a:rPr lang="en-US" altLang="zh-CN" b="1" dirty="0">
                <a:solidFill>
                  <a:srgbClr val="014CA0"/>
                </a:solidFill>
              </a:rPr>
              <a:t>fixed using the lambda corresponding to </a:t>
            </a:r>
            <a:r>
              <a:rPr lang="en-US" altLang="zh-CN" b="1" dirty="0" err="1">
                <a:solidFill>
                  <a:srgbClr val="014CA0"/>
                </a:solidFill>
              </a:rPr>
              <a:t>SliceQp</a:t>
            </a:r>
            <a:r>
              <a:rPr lang="en-US" altLang="zh-CN" dirty="0" smtClean="0"/>
              <a:t>.</a:t>
            </a:r>
          </a:p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en-US" altLang="zh-CN" dirty="0" smtClean="0"/>
              <a:t>Since we </a:t>
            </a:r>
            <a:r>
              <a:rPr lang="en-US" altLang="zh-CN" dirty="0"/>
              <a:t>have observed cache conflicts when frame-level multi-QP optimization and REUSE_CU_RESULTS are enabled at the same time, we </a:t>
            </a:r>
            <a:r>
              <a:rPr lang="en-US" altLang="zh-CN" dirty="0" smtClean="0"/>
              <a:t>propose to </a:t>
            </a:r>
            <a:r>
              <a:rPr lang="en-US" altLang="zh-CN" b="1" dirty="0" smtClean="0">
                <a:solidFill>
                  <a:srgbClr val="014CA0"/>
                </a:solidFill>
              </a:rPr>
              <a:t>disable </a:t>
            </a:r>
            <a:r>
              <a:rPr lang="en-US" altLang="zh-CN" b="1" dirty="0">
                <a:solidFill>
                  <a:srgbClr val="014CA0"/>
                </a:solidFill>
              </a:rPr>
              <a:t>REUSE_CU_RESULTS when frame-level multi-QP optimization is being used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59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zh-CN" b="1" dirty="0" smtClean="0">
              <a:solidFill>
                <a:srgbClr val="014CA0"/>
              </a:solidFill>
            </a:endParaRPr>
          </a:p>
          <a:p>
            <a:endParaRPr lang="en-CA" altLang="zh-CN" b="1" dirty="0">
              <a:solidFill>
                <a:srgbClr val="014CA0"/>
              </a:solidFill>
            </a:endParaRPr>
          </a:p>
          <a:p>
            <a:endParaRPr lang="en-CA" altLang="zh-CN" b="1" dirty="0" smtClean="0">
              <a:solidFill>
                <a:srgbClr val="014CA0"/>
              </a:solidFill>
            </a:endParaRPr>
          </a:p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052764" y="1217764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intra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924801" y="1215145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Random access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752725" y="3947697"/>
            <a:ext cx="15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B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337714"/>
              </p:ext>
            </p:extLst>
          </p:nvPr>
        </p:nvGraphicFramePr>
        <p:xfrm>
          <a:off x="1044255" y="1628751"/>
          <a:ext cx="4870768" cy="2314580"/>
        </p:xfrm>
        <a:graphic>
          <a:graphicData uri="http://schemas.openxmlformats.org/drawingml/2006/table">
            <a:tbl>
              <a:tblPr firstRow="1" firstCol="1" bandRow="1"/>
              <a:tblGrid>
                <a:gridCol w="1151017">
                  <a:extLst>
                    <a:ext uri="{9D8B030D-6E8A-4147-A177-3AD203B41FA5}">
                      <a16:colId xmlns:a16="http://schemas.microsoft.com/office/drawing/2014/main" val="217097852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412493869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150584771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554064245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4124463037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116840100"/>
                    </a:ext>
                  </a:extLst>
                </a:gridCol>
              </a:tblGrid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multiQP_anchor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29789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576667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47245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357743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752499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818185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36541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44353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18603"/>
                  </a:ext>
                </a:extLst>
              </a:tr>
              <a:tr h="231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930076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510479"/>
              </p:ext>
            </p:extLst>
          </p:nvPr>
        </p:nvGraphicFramePr>
        <p:xfrm>
          <a:off x="6230619" y="1624870"/>
          <a:ext cx="4914001" cy="2318460"/>
        </p:xfrm>
        <a:graphic>
          <a:graphicData uri="http://schemas.openxmlformats.org/drawingml/2006/table">
            <a:tbl>
              <a:tblPr firstRow="1" firstCol="1" bandRow="1"/>
              <a:tblGrid>
                <a:gridCol w="1161234">
                  <a:extLst>
                    <a:ext uri="{9D8B030D-6E8A-4147-A177-3AD203B41FA5}">
                      <a16:colId xmlns:a16="http://schemas.microsoft.com/office/drawing/2014/main" val="3694108846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3129644481"/>
                    </a:ext>
                  </a:extLst>
                </a:gridCol>
                <a:gridCol w="809323">
                  <a:extLst>
                    <a:ext uri="{9D8B030D-6E8A-4147-A177-3AD203B41FA5}">
                      <a16:colId xmlns:a16="http://schemas.microsoft.com/office/drawing/2014/main" val="3514472052"/>
                    </a:ext>
                  </a:extLst>
                </a:gridCol>
                <a:gridCol w="809323">
                  <a:extLst>
                    <a:ext uri="{9D8B030D-6E8A-4147-A177-3AD203B41FA5}">
                      <a16:colId xmlns:a16="http://schemas.microsoft.com/office/drawing/2014/main" val="1893758564"/>
                    </a:ext>
                  </a:extLst>
                </a:gridCol>
                <a:gridCol w="662045">
                  <a:extLst>
                    <a:ext uri="{9D8B030D-6E8A-4147-A177-3AD203B41FA5}">
                      <a16:colId xmlns:a16="http://schemas.microsoft.com/office/drawing/2014/main" val="3854882065"/>
                    </a:ext>
                  </a:extLst>
                </a:gridCol>
                <a:gridCol w="662045">
                  <a:extLst>
                    <a:ext uri="{9D8B030D-6E8A-4147-A177-3AD203B41FA5}">
                      <a16:colId xmlns:a16="http://schemas.microsoft.com/office/drawing/2014/main" val="1287288654"/>
                    </a:ext>
                  </a:extLst>
                </a:gridCol>
              </a:tblGrid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multiQP_anchor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4050662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53804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051430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000674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990449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57340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959025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237118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111887"/>
                  </a:ext>
                </a:extLst>
              </a:tr>
              <a:tr h="2318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695865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023186"/>
              </p:ext>
            </p:extLst>
          </p:nvPr>
        </p:nvGraphicFramePr>
        <p:xfrm>
          <a:off x="1044255" y="4334665"/>
          <a:ext cx="4870768" cy="2314800"/>
        </p:xfrm>
        <a:graphic>
          <a:graphicData uri="http://schemas.openxmlformats.org/drawingml/2006/table">
            <a:tbl>
              <a:tblPr firstRow="1" firstCol="1" bandRow="1"/>
              <a:tblGrid>
                <a:gridCol w="1151017">
                  <a:extLst>
                    <a:ext uri="{9D8B030D-6E8A-4147-A177-3AD203B41FA5}">
                      <a16:colId xmlns:a16="http://schemas.microsoft.com/office/drawing/2014/main" val="3630748575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487729150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131259252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885057271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576039327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2633890577"/>
                    </a:ext>
                  </a:extLst>
                </a:gridCol>
              </a:tblGrid>
              <a:tr h="2314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multiQP_anchor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838320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293947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792792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71127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795850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811299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905393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192339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74653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896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3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3437" y="2836862"/>
            <a:ext cx="10515600" cy="1325563"/>
          </a:xfrm>
        </p:spPr>
        <p:txBody>
          <a:bodyPr/>
          <a:lstStyle/>
          <a:p>
            <a:r>
              <a:rPr lang="en-US" altLang="zh-CN" b="1" dirty="0" smtClean="0">
                <a:latin typeface="+mj-ea"/>
              </a:rPr>
              <a:t>Thank you!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91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3015</TotalTime>
  <Words>734</Words>
  <Application>Microsoft Office PowerPoint</Application>
  <PresentationFormat>宽屏</PresentationFormat>
  <Paragraphs>227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黑体</vt:lpstr>
      <vt:lpstr>宋体</vt:lpstr>
      <vt:lpstr>微软雅黑</vt:lpstr>
      <vt:lpstr>Arial</vt:lpstr>
      <vt:lpstr>Arial Black</vt:lpstr>
      <vt:lpstr>Cambria Math</vt:lpstr>
      <vt:lpstr>Times New Roman</vt:lpstr>
      <vt:lpstr>Office 主题​​</vt:lpstr>
      <vt:lpstr>AHG10: Lambda-QP Relationship Fix for Slice-level Multi-QP Optimization</vt:lpstr>
      <vt:lpstr>Multi-QP optimization in VTM</vt:lpstr>
      <vt:lpstr>Framework of multi-QP optimization</vt:lpstr>
      <vt:lpstr>Problems in the original implementation</vt:lpstr>
      <vt:lpstr>Problems in the original implementation</vt:lpstr>
      <vt:lpstr>Our improvements to the frame-level multi-QP optimization.</vt:lpstr>
      <vt:lpstr>Test results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Junqi Liao</dc:creator>
  <cp:lastModifiedBy>Junqi Liao</cp:lastModifiedBy>
  <cp:revision>89</cp:revision>
  <dcterms:created xsi:type="dcterms:W3CDTF">2023-04-18T06:28:21Z</dcterms:created>
  <dcterms:modified xsi:type="dcterms:W3CDTF">2023-04-24T01:19:17Z</dcterms:modified>
</cp:coreProperties>
</file>