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5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CA0"/>
    <a:srgbClr val="014C9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gradFill>
            <a:gsLst>
              <a:gs pos="0">
                <a:srgbClr val="FFFFFF">
                  <a:alpha val="12000"/>
                </a:srgbClr>
              </a:gs>
              <a:gs pos="56000">
                <a:schemeClr val="bg1">
                  <a:alpha val="79000"/>
                </a:schemeClr>
              </a:gs>
              <a:gs pos="100000">
                <a:schemeClr val="bg1">
                  <a:alpha val="4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2343149"/>
            <a:ext cx="9144000" cy="930593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3565844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788638"/>
            <a:ext cx="3264852" cy="47180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</p:txBody>
      </p:sp>
      <p:pic>
        <p:nvPicPr>
          <p:cNvPr id="1026" name="Picture 2" descr="中国科学技术大学- 维基百科，自由的百科全书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406" y="300077"/>
            <a:ext cx="1350288" cy="135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19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74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62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014CA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52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58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674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5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36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3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1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7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2F2FC-72F5-46BF-9F49-2DA63A148686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9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2533650"/>
            <a:ext cx="9297352" cy="125444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4800" dirty="0" smtClean="0">
                <a:solidFill>
                  <a:schemeClr val="tx1"/>
                </a:solidFill>
              </a:rPr>
              <a:t>AHG10: Improvement of Input Video Padding in VTM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4023199"/>
            <a:ext cx="9144000" cy="16557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b="0" dirty="0" smtClean="0"/>
              <a:t>Junqi Liao, Li </a:t>
            </a:r>
            <a:r>
              <a:rPr lang="en-US" altLang="zh-CN" b="0" dirty="0" err="1" smtClean="0"/>
              <a:t>Li</a:t>
            </a:r>
            <a:r>
              <a:rPr lang="en-US" altLang="zh-CN" b="0" dirty="0" smtClean="0"/>
              <a:t>, Dong Liu, </a:t>
            </a:r>
            <a:r>
              <a:rPr lang="en-US" altLang="zh-CN" b="0" dirty="0" err="1" smtClean="0"/>
              <a:t>Houqiang</a:t>
            </a:r>
            <a:r>
              <a:rPr lang="en-US" altLang="zh-CN" b="0" dirty="0" smtClean="0"/>
              <a:t> Li, Feng Wu</a:t>
            </a:r>
          </a:p>
          <a:p>
            <a:pPr>
              <a:lnSpc>
                <a:spcPct val="100000"/>
              </a:lnSpc>
            </a:pPr>
            <a:r>
              <a:rPr lang="en-US" altLang="zh-CN" b="0" dirty="0" smtClean="0"/>
              <a:t>University of Science and Technology of China</a:t>
            </a:r>
            <a:endParaRPr lang="zh-CN" altLang="en-US" b="0" dirty="0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642588"/>
            <a:ext cx="4084002" cy="471805"/>
          </a:xfrm>
        </p:spPr>
        <p:txBody>
          <a:bodyPr>
            <a:noAutofit/>
          </a:bodyPr>
          <a:lstStyle>
            <a:lvl1pPr marL="0" indent="0">
              <a:buNone/>
              <a:defRPr b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sz="3200" dirty="0" smtClean="0">
                <a:solidFill>
                  <a:schemeClr val="tx1"/>
                </a:solidFill>
              </a:rPr>
              <a:t>JVET-AD0129</a:t>
            </a:r>
            <a:endParaRPr lang="zh-CN" altLang="en-US" sz="3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Input video padding in VTM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/>
              <a:t>In order to adapt the encoder to inputs of different sizes, VTM pads the </a:t>
            </a:r>
            <a:r>
              <a:rPr lang="en-US" altLang="zh-CN" dirty="0" smtClean="0"/>
              <a:t>input video </a:t>
            </a:r>
            <a:r>
              <a:rPr lang="en-US" altLang="zh-CN" dirty="0"/>
              <a:t>to a size that is a multiple of </a:t>
            </a:r>
            <a:r>
              <a:rPr lang="en-US" altLang="zh-CN" b="1" dirty="0">
                <a:solidFill>
                  <a:srgbClr val="014CA0"/>
                </a:solidFill>
              </a:rPr>
              <a:t>8</a:t>
            </a:r>
            <a:r>
              <a:rPr lang="en-US" altLang="zh-CN" dirty="0"/>
              <a:t> and </a:t>
            </a:r>
            <a:r>
              <a:rPr lang="en-US" altLang="zh-CN" b="1" dirty="0">
                <a:solidFill>
                  <a:srgbClr val="014CA0"/>
                </a:solidFill>
              </a:rPr>
              <a:t>the minimum CU size </a:t>
            </a:r>
            <a:r>
              <a:rPr lang="en-US" altLang="zh-CN" dirty="0"/>
              <a:t>after reading it. </a:t>
            </a:r>
            <a:endParaRPr lang="en-US" altLang="zh-CN" dirty="0" smtClean="0"/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 smtClean="0"/>
              <a:t>The right-side padding and bottom-side padding are performed sequentially.</a:t>
            </a:r>
            <a:endParaRPr lang="zh-CN" altLang="zh-CN" dirty="0"/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569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Original implementation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6081713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/>
              <a:t>The right-side 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right side are padded with </a:t>
            </a:r>
            <a:r>
              <a:rPr lang="en-CA" altLang="zh-CN" b="1" dirty="0" smtClean="0"/>
              <a:t>the upper right pixel</a:t>
            </a:r>
            <a:r>
              <a:rPr lang="en-CA" altLang="zh-CN" dirty="0" smtClean="0"/>
              <a:t>, which does not make any sense.</a:t>
            </a:r>
          </a:p>
          <a:p>
            <a:pPr lvl="0"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>
                <a:solidFill>
                  <a:prstClr val="black"/>
                </a:solidFill>
              </a:rPr>
              <a:t>The </a:t>
            </a:r>
            <a:r>
              <a:rPr lang="en-CA" altLang="zh-CN" dirty="0" smtClean="0">
                <a:solidFill>
                  <a:prstClr val="black"/>
                </a:solidFill>
              </a:rPr>
              <a:t>bottom-side </a:t>
            </a:r>
            <a:r>
              <a:rPr lang="en-CA" altLang="zh-CN" dirty="0">
                <a:solidFill>
                  <a:prstClr val="black"/>
                </a:solidFill>
              </a:rPr>
              <a:t>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bottom side are padded with the last row of pixels, which is the normal replicate padding.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13628" y="2273300"/>
            <a:ext cx="3420000" cy="259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9100" y="2259011"/>
            <a:ext cx="324000" cy="324000"/>
          </a:xfrm>
          <a:prstGeom prst="rect">
            <a:avLst/>
          </a:prstGeom>
          <a:solidFill>
            <a:srgbClr val="92D050">
              <a:alpha val="60000"/>
            </a:srgbClr>
          </a:solidFill>
          <a:ln>
            <a:solidFill>
              <a:schemeClr val="accent6">
                <a:lumMod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3100" y="2259011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3100" y="2587774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33100" y="2916537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33100" y="3245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33100" y="3569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33100" y="3898063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33100" y="4226826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33100" y="4560352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57100" y="2259011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157100" y="2587774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157100" y="2916537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57100" y="3245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157100" y="3569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57100" y="3898063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157100" y="4226826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57100" y="4560352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413628" y="4555589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413628" y="4893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13628" y="5217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49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13628" y="2273300"/>
            <a:ext cx="3420000" cy="259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161335" y="2257819"/>
            <a:ext cx="324000" cy="2622961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37863" y="2256628"/>
            <a:ext cx="324000" cy="2622961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Fix the right-side padding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6081713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/>
              <a:t>The right-side 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right side are padded with </a:t>
            </a:r>
            <a:r>
              <a:rPr lang="en-CA" altLang="zh-CN" b="1" strike="sngStrike" dirty="0" smtClean="0"/>
              <a:t>the upper right pixel </a:t>
            </a:r>
            <a:r>
              <a:rPr lang="en-CA" altLang="zh-CN" b="1" dirty="0" smtClean="0">
                <a:solidFill>
                  <a:srgbClr val="FF0000"/>
                </a:solidFill>
              </a:rPr>
              <a:t>the last column of pixels</a:t>
            </a:r>
            <a:r>
              <a:rPr lang="en-CA" altLang="zh-CN" dirty="0" smtClean="0"/>
              <a:t>.</a:t>
            </a:r>
          </a:p>
          <a:p>
            <a:pPr lvl="0"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>
                <a:solidFill>
                  <a:prstClr val="black"/>
                </a:solidFill>
              </a:rPr>
              <a:t>The bottom-side 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bottom side are padded with the last row of pixels.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09100" y="2259010"/>
            <a:ext cx="324000" cy="2606289"/>
          </a:xfrm>
          <a:prstGeom prst="rect">
            <a:avLst/>
          </a:prstGeom>
          <a:solidFill>
            <a:srgbClr val="92D050">
              <a:alpha val="60000"/>
            </a:srgbClr>
          </a:solidFill>
          <a:ln>
            <a:solidFill>
              <a:schemeClr val="accent6">
                <a:lumMod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413628" y="4555589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413628" y="4893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13628" y="5217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3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sequences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/>
              <a:t>Since the normal size of CTC sequences </a:t>
            </a:r>
            <a:r>
              <a:rPr lang="en-CA" altLang="zh-CN" b="1" dirty="0">
                <a:solidFill>
                  <a:srgbClr val="014CA0"/>
                </a:solidFill>
              </a:rPr>
              <a:t>does not trigger </a:t>
            </a:r>
            <a:r>
              <a:rPr lang="en-CA" altLang="zh-CN" dirty="0"/>
              <a:t>the implementation of padding, we test the performance on CTC sequences </a:t>
            </a:r>
            <a:r>
              <a:rPr lang="en-CA" altLang="zh-CN" b="1" dirty="0">
                <a:solidFill>
                  <a:srgbClr val="014CA0"/>
                </a:solidFill>
              </a:rPr>
              <a:t>cropped with a reduction of 4</a:t>
            </a:r>
            <a:r>
              <a:rPr lang="en-CA" altLang="zh-CN" dirty="0"/>
              <a:t> in both original width and height</a:t>
            </a:r>
            <a:r>
              <a:rPr lang="en-CA" altLang="zh-CN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83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sequences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/>
              <a:t>To </a:t>
            </a:r>
            <a:r>
              <a:rPr lang="en-CA" altLang="zh-CN" dirty="0"/>
              <a:t>eliminate the impact of the dataset cropping method on performance, we test the performance on CTC sequences cropped respectively with the </a:t>
            </a:r>
            <a:r>
              <a:rPr lang="en-CA" altLang="zh-CN" b="1" dirty="0">
                <a:solidFill>
                  <a:srgbClr val="014CA0"/>
                </a:solidFill>
              </a:rPr>
              <a:t>center point (CT)</a:t>
            </a:r>
            <a:r>
              <a:rPr lang="en-CA" altLang="zh-CN" dirty="0"/>
              <a:t> and </a:t>
            </a:r>
            <a:r>
              <a:rPr lang="en-CA" altLang="zh-CN" b="1" dirty="0">
                <a:solidFill>
                  <a:srgbClr val="014CA0"/>
                </a:solidFill>
              </a:rPr>
              <a:t>upper left corner (UL) </a:t>
            </a:r>
            <a:r>
              <a:rPr lang="en-CA" altLang="zh-CN" dirty="0"/>
              <a:t>as the center.</a:t>
            </a:r>
            <a:endParaRPr lang="zh-CN" altLang="zh-CN" dirty="0"/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7005374" y="3792392"/>
            <a:ext cx="3420000" cy="2592000"/>
            <a:chOff x="1747575" y="3767331"/>
            <a:chExt cx="3420000" cy="2592000"/>
          </a:xfrm>
        </p:grpSpPr>
        <p:sp>
          <p:nvSpPr>
            <p:cNvPr id="4" name="矩形 3"/>
            <p:cNvSpPr/>
            <p:nvPr/>
          </p:nvSpPr>
          <p:spPr>
            <a:xfrm>
              <a:off x="1747575" y="3767331"/>
              <a:ext cx="3420000" cy="259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76411" y="3795909"/>
              <a:ext cx="2880000" cy="2124000"/>
            </a:xfrm>
            <a:prstGeom prst="rect">
              <a:avLst/>
            </a:prstGeom>
            <a:pattFill prst="wdDnDiag">
              <a:fgClr>
                <a:schemeClr val="bg1">
                  <a:lumMod val="95000"/>
                </a:schemeClr>
              </a:fgClr>
              <a:bgClr>
                <a:schemeClr val="accent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71942" y="5959194"/>
              <a:ext cx="966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4 pixels</a:t>
              </a:r>
              <a:endParaRPr lang="zh-CN" altLang="en-US" sz="1400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 rot="16200000">
              <a:off x="3403575" y="5975312"/>
              <a:ext cx="108000" cy="0"/>
            </a:xfrm>
            <a:prstGeom prst="line">
              <a:avLst/>
            </a:prstGeom>
            <a:ln w="28575">
              <a:headEnd type="non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16200000">
              <a:off x="3403575" y="6287041"/>
              <a:ext cx="108000" cy="0"/>
            </a:xfrm>
            <a:prstGeom prst="line">
              <a:avLst/>
            </a:prstGeom>
            <a:ln w="28575"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039582" y="4775097"/>
              <a:ext cx="108000" cy="0"/>
            </a:xfrm>
            <a:prstGeom prst="line">
              <a:avLst/>
            </a:prstGeom>
            <a:ln w="28575">
              <a:headEnd type="non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670700" y="4775097"/>
              <a:ext cx="108000" cy="0"/>
            </a:xfrm>
            <a:prstGeom prst="line">
              <a:avLst/>
            </a:prstGeom>
            <a:ln w="28575"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 rot="16200000">
              <a:off x="4401936" y="4523045"/>
              <a:ext cx="966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4 pixels</a:t>
              </a:r>
              <a:endParaRPr lang="zh-CN" altLang="en-US" sz="1400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3211353" y="6415408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b="1" dirty="0" smtClean="0"/>
              <a:t>CT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8469153" y="6415408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UL</a:t>
            </a:r>
            <a:endParaRPr lang="zh-CN" altLang="en-US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1743702" y="3780806"/>
            <a:ext cx="3427743" cy="2634602"/>
            <a:chOff x="7005375" y="3736939"/>
            <a:chExt cx="3427743" cy="2634602"/>
          </a:xfrm>
        </p:grpSpPr>
        <p:sp>
          <p:nvSpPr>
            <p:cNvPr id="18" name="矩形 17"/>
            <p:cNvSpPr/>
            <p:nvPr/>
          </p:nvSpPr>
          <p:spPr>
            <a:xfrm>
              <a:off x="7005375" y="3767331"/>
              <a:ext cx="3420000" cy="259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286941" y="4003720"/>
              <a:ext cx="2880000" cy="2124000"/>
            </a:xfrm>
            <a:prstGeom prst="rect">
              <a:avLst/>
            </a:prstGeom>
            <a:pattFill prst="wdDnDiag">
              <a:fgClr>
                <a:schemeClr val="bg1">
                  <a:lumMod val="95000"/>
                </a:schemeClr>
              </a:fgClr>
              <a:bgClr>
                <a:schemeClr val="accent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0159273" y="5308511"/>
              <a:ext cx="252000" cy="0"/>
            </a:xfrm>
            <a:prstGeom prst="line">
              <a:avLst/>
            </a:prstGeom>
            <a:ln w="28575">
              <a:headEnd type="triangl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 rot="16200000">
              <a:off x="9795902" y="4657800"/>
              <a:ext cx="966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2 pixels</a:t>
              </a:r>
              <a:endParaRPr lang="zh-CN" altLang="en-US" sz="1400" dirty="0"/>
            </a:p>
          </p:txBody>
        </p:sp>
        <p:cxnSp>
          <p:nvCxnSpPr>
            <p:cNvPr id="27" name="直接连接符 26"/>
            <p:cNvCxnSpPr/>
            <p:nvPr/>
          </p:nvCxnSpPr>
          <p:spPr>
            <a:xfrm rot="5400000">
              <a:off x="8361153" y="6230609"/>
              <a:ext cx="216000" cy="0"/>
            </a:xfrm>
            <a:prstGeom prst="line">
              <a:avLst/>
            </a:prstGeom>
            <a:ln w="28575">
              <a:headEnd type="triangl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8482647" y="6063764"/>
              <a:ext cx="966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2 pixels</a:t>
              </a:r>
              <a:endParaRPr lang="zh-CN" altLang="en-US" sz="1400" dirty="0"/>
            </a:p>
          </p:txBody>
        </p:sp>
        <p:cxnSp>
          <p:nvCxnSpPr>
            <p:cNvPr id="31" name="直接连接符 30"/>
            <p:cNvCxnSpPr/>
            <p:nvPr/>
          </p:nvCxnSpPr>
          <p:spPr>
            <a:xfrm rot="5400000">
              <a:off x="8251616" y="3903784"/>
              <a:ext cx="216000" cy="0"/>
            </a:xfrm>
            <a:prstGeom prst="line">
              <a:avLst/>
            </a:prstGeom>
            <a:ln w="28575">
              <a:headEnd type="triangl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8373110" y="3736939"/>
              <a:ext cx="966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2 pixels</a:t>
              </a:r>
              <a:endParaRPr lang="zh-CN" altLang="en-US" sz="1400" dirty="0"/>
            </a:p>
          </p:txBody>
        </p:sp>
        <p:sp>
          <p:nvSpPr>
            <p:cNvPr id="33" name="文本框 32"/>
            <p:cNvSpPr txBox="1"/>
            <p:nvPr/>
          </p:nvSpPr>
          <p:spPr>
            <a:xfrm rot="5400000" flipV="1">
              <a:off x="6675936" y="4662563"/>
              <a:ext cx="966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2 pixels</a:t>
              </a:r>
              <a:endParaRPr lang="zh-CN" altLang="en-US" sz="1400" dirty="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033264" y="5309306"/>
              <a:ext cx="252000" cy="0"/>
            </a:xfrm>
            <a:prstGeom prst="line">
              <a:avLst/>
            </a:prstGeom>
            <a:ln w="28575">
              <a:headEnd type="triangl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32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results (CT)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zh-CN" b="1" dirty="0" smtClean="0">
              <a:solidFill>
                <a:srgbClr val="014CA0"/>
              </a:solidFill>
            </a:endParaRPr>
          </a:p>
          <a:p>
            <a:endParaRPr lang="en-CA" altLang="zh-CN" b="1" dirty="0">
              <a:solidFill>
                <a:srgbClr val="014CA0"/>
              </a:solidFill>
            </a:endParaRPr>
          </a:p>
          <a:p>
            <a:endParaRPr lang="en-CA" altLang="zh-CN" b="1" dirty="0" smtClean="0">
              <a:solidFill>
                <a:srgbClr val="014CA0"/>
              </a:solidFill>
            </a:endParaRPr>
          </a:p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261113"/>
              </p:ext>
            </p:extLst>
          </p:nvPr>
        </p:nvGraphicFramePr>
        <p:xfrm>
          <a:off x="1044257" y="1633523"/>
          <a:ext cx="4913631" cy="2314575"/>
        </p:xfrm>
        <a:graphic>
          <a:graphicData uri="http://schemas.openxmlformats.org/drawingml/2006/table">
            <a:tbl>
              <a:tblPr firstRow="1" firstCol="1" bandRow="1"/>
              <a:tblGrid>
                <a:gridCol w="1160979">
                  <a:extLst>
                    <a:ext uri="{9D8B030D-6E8A-4147-A177-3AD203B41FA5}">
                      <a16:colId xmlns:a16="http://schemas.microsoft.com/office/drawing/2014/main" val="4194322220"/>
                    </a:ext>
                  </a:extLst>
                </a:gridCol>
                <a:gridCol w="817641">
                  <a:extLst>
                    <a:ext uri="{9D8B030D-6E8A-4147-A177-3AD203B41FA5}">
                      <a16:colId xmlns:a16="http://schemas.microsoft.com/office/drawing/2014/main" val="3810959546"/>
                    </a:ext>
                  </a:extLst>
                </a:gridCol>
                <a:gridCol w="804190">
                  <a:extLst>
                    <a:ext uri="{9D8B030D-6E8A-4147-A177-3AD203B41FA5}">
                      <a16:colId xmlns:a16="http://schemas.microsoft.com/office/drawing/2014/main" val="2430491632"/>
                    </a:ext>
                  </a:extLst>
                </a:gridCol>
                <a:gridCol w="811269">
                  <a:extLst>
                    <a:ext uri="{9D8B030D-6E8A-4147-A177-3AD203B41FA5}">
                      <a16:colId xmlns:a16="http://schemas.microsoft.com/office/drawing/2014/main" val="3793374789"/>
                    </a:ext>
                  </a:extLst>
                </a:gridCol>
                <a:gridCol w="656237">
                  <a:extLst>
                    <a:ext uri="{9D8B030D-6E8A-4147-A177-3AD203B41FA5}">
                      <a16:colId xmlns:a16="http://schemas.microsoft.com/office/drawing/2014/main" val="1925604946"/>
                    </a:ext>
                  </a:extLst>
                </a:gridCol>
                <a:gridCol w="663315">
                  <a:extLst>
                    <a:ext uri="{9D8B030D-6E8A-4147-A177-3AD203B41FA5}">
                      <a16:colId xmlns:a16="http://schemas.microsoft.com/office/drawing/2014/main" val="1488282102"/>
                    </a:ext>
                  </a:extLst>
                </a:gridCol>
              </a:tblGrid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33759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15815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436039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092727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84587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68989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00768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48545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540449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311286"/>
              </p:ext>
            </p:extLst>
          </p:nvPr>
        </p:nvGraphicFramePr>
        <p:xfrm>
          <a:off x="6230620" y="1628757"/>
          <a:ext cx="4914001" cy="2314575"/>
        </p:xfrm>
        <a:graphic>
          <a:graphicData uri="http://schemas.openxmlformats.org/drawingml/2006/table">
            <a:tbl>
              <a:tblPr firstRow="1" firstCol="1" bandRow="1"/>
              <a:tblGrid>
                <a:gridCol w="1161066">
                  <a:extLst>
                    <a:ext uri="{9D8B030D-6E8A-4147-A177-3AD203B41FA5}">
                      <a16:colId xmlns:a16="http://schemas.microsoft.com/office/drawing/2014/main" val="864867980"/>
                    </a:ext>
                  </a:extLst>
                </a:gridCol>
                <a:gridCol w="817702">
                  <a:extLst>
                    <a:ext uri="{9D8B030D-6E8A-4147-A177-3AD203B41FA5}">
                      <a16:colId xmlns:a16="http://schemas.microsoft.com/office/drawing/2014/main" val="1519915503"/>
                    </a:ext>
                  </a:extLst>
                </a:gridCol>
                <a:gridCol w="804250">
                  <a:extLst>
                    <a:ext uri="{9D8B030D-6E8A-4147-A177-3AD203B41FA5}">
                      <a16:colId xmlns:a16="http://schemas.microsoft.com/office/drawing/2014/main" val="2713331577"/>
                    </a:ext>
                  </a:extLst>
                </a:gridCol>
                <a:gridCol w="811331">
                  <a:extLst>
                    <a:ext uri="{9D8B030D-6E8A-4147-A177-3AD203B41FA5}">
                      <a16:colId xmlns:a16="http://schemas.microsoft.com/office/drawing/2014/main" val="192081264"/>
                    </a:ext>
                  </a:extLst>
                </a:gridCol>
                <a:gridCol w="656286">
                  <a:extLst>
                    <a:ext uri="{9D8B030D-6E8A-4147-A177-3AD203B41FA5}">
                      <a16:colId xmlns:a16="http://schemas.microsoft.com/office/drawing/2014/main" val="2902134866"/>
                    </a:ext>
                  </a:extLst>
                </a:gridCol>
                <a:gridCol w="663366">
                  <a:extLst>
                    <a:ext uri="{9D8B030D-6E8A-4147-A177-3AD203B41FA5}">
                      <a16:colId xmlns:a16="http://schemas.microsoft.com/office/drawing/2014/main" val="3614290132"/>
                    </a:ext>
                  </a:extLst>
                </a:gridCol>
              </a:tblGrid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78943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45662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9480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82877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91268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49859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91874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2636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877949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198164"/>
              </p:ext>
            </p:extLst>
          </p:nvPr>
        </p:nvGraphicFramePr>
        <p:xfrm>
          <a:off x="1044257" y="4334665"/>
          <a:ext cx="4870767" cy="2314800"/>
        </p:xfrm>
        <a:graphic>
          <a:graphicData uri="http://schemas.openxmlformats.org/drawingml/2006/table">
            <a:tbl>
              <a:tblPr firstRow="1" firstCol="1" bandRow="1"/>
              <a:tblGrid>
                <a:gridCol w="1150851">
                  <a:extLst>
                    <a:ext uri="{9D8B030D-6E8A-4147-A177-3AD203B41FA5}">
                      <a16:colId xmlns:a16="http://schemas.microsoft.com/office/drawing/2014/main" val="3278100370"/>
                    </a:ext>
                  </a:extLst>
                </a:gridCol>
                <a:gridCol w="810508">
                  <a:extLst>
                    <a:ext uri="{9D8B030D-6E8A-4147-A177-3AD203B41FA5}">
                      <a16:colId xmlns:a16="http://schemas.microsoft.com/office/drawing/2014/main" val="3625142322"/>
                    </a:ext>
                  </a:extLst>
                </a:gridCol>
                <a:gridCol w="797175">
                  <a:extLst>
                    <a:ext uri="{9D8B030D-6E8A-4147-A177-3AD203B41FA5}">
                      <a16:colId xmlns:a16="http://schemas.microsoft.com/office/drawing/2014/main" val="3124345736"/>
                    </a:ext>
                  </a:extLst>
                </a:gridCol>
                <a:gridCol w="804192">
                  <a:extLst>
                    <a:ext uri="{9D8B030D-6E8A-4147-A177-3AD203B41FA5}">
                      <a16:colId xmlns:a16="http://schemas.microsoft.com/office/drawing/2014/main" val="2793607097"/>
                    </a:ext>
                  </a:extLst>
                </a:gridCol>
                <a:gridCol w="650512">
                  <a:extLst>
                    <a:ext uri="{9D8B030D-6E8A-4147-A177-3AD203B41FA5}">
                      <a16:colId xmlns:a16="http://schemas.microsoft.com/office/drawing/2014/main" val="1347308397"/>
                    </a:ext>
                  </a:extLst>
                </a:gridCol>
                <a:gridCol w="657529">
                  <a:extLst>
                    <a:ext uri="{9D8B030D-6E8A-4147-A177-3AD203B41FA5}">
                      <a16:colId xmlns:a16="http://schemas.microsoft.com/office/drawing/2014/main" val="566949141"/>
                    </a:ext>
                  </a:extLst>
                </a:gridCol>
              </a:tblGrid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605948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304431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897809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093524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936165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848972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890917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8390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33809"/>
                  </a:ext>
                </a:extLst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052764" y="1217764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intra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924801" y="1215145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Random access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752725" y="3947697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53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results (UL)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zh-CN" b="1" dirty="0" smtClean="0">
              <a:solidFill>
                <a:srgbClr val="014CA0"/>
              </a:solidFill>
            </a:endParaRPr>
          </a:p>
          <a:p>
            <a:endParaRPr lang="en-CA" altLang="zh-CN" b="1" dirty="0">
              <a:solidFill>
                <a:srgbClr val="014CA0"/>
              </a:solidFill>
            </a:endParaRPr>
          </a:p>
          <a:p>
            <a:endParaRPr lang="en-CA" altLang="zh-CN" b="1" dirty="0" smtClean="0">
              <a:solidFill>
                <a:srgbClr val="014CA0"/>
              </a:solidFill>
            </a:endParaRPr>
          </a:p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052764" y="1217764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intra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924801" y="1215145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Random access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752725" y="3947697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B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669971"/>
              </p:ext>
            </p:extLst>
          </p:nvPr>
        </p:nvGraphicFramePr>
        <p:xfrm>
          <a:off x="1044255" y="1622820"/>
          <a:ext cx="4870768" cy="2320515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1364605425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785303301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4136877189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495028141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795109917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796994435"/>
                    </a:ext>
                  </a:extLst>
                </a:gridCol>
              </a:tblGrid>
              <a:tr h="2578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719759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750547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545350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698219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798521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488123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878478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62307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98737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173581"/>
              </p:ext>
            </p:extLst>
          </p:nvPr>
        </p:nvGraphicFramePr>
        <p:xfrm>
          <a:off x="6230619" y="1622820"/>
          <a:ext cx="4914001" cy="2320515"/>
        </p:xfrm>
        <a:graphic>
          <a:graphicData uri="http://schemas.openxmlformats.org/drawingml/2006/table">
            <a:tbl>
              <a:tblPr firstRow="1" firstCol="1" bandRow="1"/>
              <a:tblGrid>
                <a:gridCol w="1161234">
                  <a:extLst>
                    <a:ext uri="{9D8B030D-6E8A-4147-A177-3AD203B41FA5}">
                      <a16:colId xmlns:a16="http://schemas.microsoft.com/office/drawing/2014/main" val="741100208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2955495360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860062072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2929251251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3977425469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1758774367"/>
                    </a:ext>
                  </a:extLst>
                </a:gridCol>
              </a:tblGrid>
              <a:tr h="2578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924555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69761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825276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493746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73250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4118570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13195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410678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82089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178907"/>
              </p:ext>
            </p:extLst>
          </p:nvPr>
        </p:nvGraphicFramePr>
        <p:xfrm>
          <a:off x="1044255" y="4331486"/>
          <a:ext cx="4870768" cy="2317977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1408990755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29733987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78445376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151144538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1517741063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806299807"/>
                    </a:ext>
                  </a:extLst>
                </a:gridCol>
              </a:tblGrid>
              <a:tr h="2575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541837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578888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094991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416652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68263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80583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215160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67790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58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60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3437" y="2836862"/>
            <a:ext cx="10515600" cy="1325563"/>
          </a:xfrm>
        </p:spPr>
        <p:txBody>
          <a:bodyPr/>
          <a:lstStyle/>
          <a:p>
            <a:r>
              <a:rPr lang="en-US" altLang="zh-CN" b="1" dirty="0" smtClean="0">
                <a:latin typeface="+mj-ea"/>
              </a:rPr>
              <a:t>Thank you!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808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3517</TotalTime>
  <Words>875</Words>
  <Application>Microsoft Office PowerPoint</Application>
  <PresentationFormat>宽屏</PresentationFormat>
  <Paragraphs>342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黑体</vt:lpstr>
      <vt:lpstr>宋体</vt:lpstr>
      <vt:lpstr>微软雅黑</vt:lpstr>
      <vt:lpstr>Arial</vt:lpstr>
      <vt:lpstr>Arial Black</vt:lpstr>
      <vt:lpstr>Times New Roman</vt:lpstr>
      <vt:lpstr>Office 主题​​</vt:lpstr>
      <vt:lpstr>AHG10: Improvement of Input Video Padding in VTM</vt:lpstr>
      <vt:lpstr>Input video padding in VTM</vt:lpstr>
      <vt:lpstr>Original implementation</vt:lpstr>
      <vt:lpstr>Fix the right-side padding</vt:lpstr>
      <vt:lpstr>Test sequences</vt:lpstr>
      <vt:lpstr>Test sequences</vt:lpstr>
      <vt:lpstr>Test results (CT)</vt:lpstr>
      <vt:lpstr>Test results (UL)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Junqi Liao</dc:creator>
  <cp:lastModifiedBy>Junqi Liao</cp:lastModifiedBy>
  <cp:revision>55</cp:revision>
  <dcterms:created xsi:type="dcterms:W3CDTF">2023-04-18T06:28:21Z</dcterms:created>
  <dcterms:modified xsi:type="dcterms:W3CDTF">2023-04-24T01:16:57Z</dcterms:modified>
</cp:coreProperties>
</file>