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5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CA0"/>
    <a:srgbClr val="014C9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4763"/>
            <a:ext cx="12192000" cy="6853237"/>
          </a:xfrm>
          <a:prstGeom prst="rect">
            <a:avLst/>
          </a:prstGeom>
          <a:gradFill>
            <a:gsLst>
              <a:gs pos="0">
                <a:srgbClr val="FFFFFF">
                  <a:alpha val="12000"/>
                </a:srgbClr>
              </a:gs>
              <a:gs pos="56000">
                <a:schemeClr val="bg1">
                  <a:alpha val="79000"/>
                </a:schemeClr>
              </a:gs>
              <a:gs pos="100000">
                <a:schemeClr val="bg1">
                  <a:alpha val="4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6198" y="2343149"/>
            <a:ext cx="9144000" cy="930593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6198" y="3565844"/>
            <a:ext cx="9144000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326198" y="1788638"/>
            <a:ext cx="3264852" cy="471805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</p:txBody>
      </p:sp>
      <p:pic>
        <p:nvPicPr>
          <p:cNvPr id="1026" name="Picture 2" descr="中国科学技术大学- 维基百科，自由的百科全书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406" y="300077"/>
            <a:ext cx="1350288" cy="135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199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74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622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4763"/>
            <a:ext cx="12192000" cy="6853237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</p:nvPr>
        </p:nvSpPr>
        <p:spPr/>
        <p:txBody>
          <a:bodyPr/>
          <a:lstStyle>
            <a:lvl1pPr algn="ctr">
              <a:defRPr>
                <a:solidFill>
                  <a:srgbClr val="014CA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52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58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674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59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36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93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17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7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2F2FC-72F5-46BF-9F49-2DA63A148686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D0530-ED3C-453B-A0AA-6CC4FBC310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9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6198" y="2533650"/>
            <a:ext cx="9297352" cy="125444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4800" dirty="0" smtClean="0">
                <a:solidFill>
                  <a:schemeClr val="tx1"/>
                </a:solidFill>
              </a:rPr>
              <a:t>AHG10: Improvement of Input Video Padding in VTM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6198" y="4023199"/>
            <a:ext cx="9144000" cy="16557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b="0" dirty="0" smtClean="0"/>
              <a:t>Junqi Liao, Li </a:t>
            </a:r>
            <a:r>
              <a:rPr lang="en-US" altLang="zh-CN" b="0" dirty="0" err="1" smtClean="0"/>
              <a:t>Li</a:t>
            </a:r>
            <a:r>
              <a:rPr lang="en-US" altLang="zh-CN" b="0" dirty="0" smtClean="0"/>
              <a:t>, Dong Liu, </a:t>
            </a:r>
            <a:r>
              <a:rPr lang="en-US" altLang="zh-CN" b="0" dirty="0" err="1" smtClean="0"/>
              <a:t>Houqiang</a:t>
            </a:r>
            <a:r>
              <a:rPr lang="en-US" altLang="zh-CN" b="0" dirty="0" smtClean="0"/>
              <a:t> Li, Feng Wu</a:t>
            </a:r>
          </a:p>
          <a:p>
            <a:pPr>
              <a:lnSpc>
                <a:spcPct val="100000"/>
              </a:lnSpc>
            </a:pPr>
            <a:r>
              <a:rPr lang="en-US" altLang="zh-CN" b="0" dirty="0" smtClean="0"/>
              <a:t>University of Science and Technology of China</a:t>
            </a:r>
            <a:endParaRPr lang="zh-CN" altLang="en-US" b="0" dirty="0"/>
          </a:p>
        </p:txBody>
      </p:sp>
      <p:sp>
        <p:nvSpPr>
          <p:cNvPr id="4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1326198" y="1642588"/>
            <a:ext cx="4084002" cy="471805"/>
          </a:xfrm>
        </p:spPr>
        <p:txBody>
          <a:bodyPr>
            <a:noAutofit/>
          </a:bodyPr>
          <a:lstStyle>
            <a:lvl1pPr marL="0" indent="0">
              <a:buNone/>
              <a:defRPr b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sz="3200" dirty="0" smtClean="0">
                <a:solidFill>
                  <a:schemeClr val="tx1"/>
                </a:solidFill>
              </a:rPr>
              <a:t>JVET-AD0129</a:t>
            </a:r>
            <a:endParaRPr lang="zh-CN" altLang="en-US" sz="3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82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Input video padding in VTM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dirty="0"/>
              <a:t>In order to adapt the encoder to inputs of different sizes, VTM pads the </a:t>
            </a:r>
            <a:r>
              <a:rPr lang="en-US" altLang="zh-CN" dirty="0" smtClean="0"/>
              <a:t>input video </a:t>
            </a:r>
            <a:r>
              <a:rPr lang="en-US" altLang="zh-CN" dirty="0"/>
              <a:t>to a size that is a multiple of </a:t>
            </a:r>
            <a:r>
              <a:rPr lang="en-US" altLang="zh-CN" b="1" dirty="0">
                <a:solidFill>
                  <a:srgbClr val="014CA0"/>
                </a:solidFill>
              </a:rPr>
              <a:t>8</a:t>
            </a:r>
            <a:r>
              <a:rPr lang="en-US" altLang="zh-CN" dirty="0"/>
              <a:t> and </a:t>
            </a:r>
            <a:r>
              <a:rPr lang="en-US" altLang="zh-CN" b="1" dirty="0">
                <a:solidFill>
                  <a:srgbClr val="014CA0"/>
                </a:solidFill>
              </a:rPr>
              <a:t>the minimum CU size </a:t>
            </a:r>
            <a:r>
              <a:rPr lang="en-US" altLang="zh-CN" dirty="0"/>
              <a:t>after reading it. </a:t>
            </a:r>
            <a:endParaRPr lang="en-US" altLang="zh-CN" dirty="0" smtClean="0"/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dirty="0" smtClean="0"/>
              <a:t>The right-side padding and bottom-side padding are performed sequentially.</a:t>
            </a:r>
            <a:endParaRPr lang="zh-CN" altLang="zh-CN" dirty="0"/>
          </a:p>
          <a:p>
            <a:pPr>
              <a:lnSpc>
                <a:spcPct val="100000"/>
              </a:lnSpc>
              <a:spcBef>
                <a:spcPts val="2400"/>
              </a:spcBef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569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Original implementation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6081713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 smtClean="0"/>
              <a:t>The right-side padding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r>
              <a:rPr lang="en-CA" altLang="zh-CN" dirty="0" smtClean="0"/>
              <a:t>The pixels in the right side are padded with the upper right pixel, which does not make any sense.</a:t>
            </a:r>
          </a:p>
          <a:p>
            <a:pPr lvl="0"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>
                <a:solidFill>
                  <a:prstClr val="black"/>
                </a:solidFill>
              </a:rPr>
              <a:t>The </a:t>
            </a:r>
            <a:r>
              <a:rPr lang="en-CA" altLang="zh-CN" dirty="0" smtClean="0">
                <a:solidFill>
                  <a:prstClr val="black"/>
                </a:solidFill>
              </a:rPr>
              <a:t>bottom-side </a:t>
            </a:r>
            <a:r>
              <a:rPr lang="en-CA" altLang="zh-CN" dirty="0">
                <a:solidFill>
                  <a:prstClr val="black"/>
                </a:solidFill>
              </a:rPr>
              <a:t>padding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r>
              <a:rPr lang="en-CA" altLang="zh-CN" dirty="0" smtClean="0"/>
              <a:t>The pixels in the bottom side are padded with the last row of pixels, which is the normal replicate padding.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13628" y="2273300"/>
            <a:ext cx="3420000" cy="259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9100" y="2259011"/>
            <a:ext cx="324000" cy="324000"/>
          </a:xfrm>
          <a:prstGeom prst="rect">
            <a:avLst/>
          </a:prstGeom>
          <a:solidFill>
            <a:srgbClr val="92D050">
              <a:alpha val="60000"/>
            </a:srgbClr>
          </a:solidFill>
          <a:ln>
            <a:solidFill>
              <a:schemeClr val="accent6">
                <a:lumMod val="50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3100" y="2259011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33100" y="2587774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33100" y="2916537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33100" y="3245300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33100" y="3569300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33100" y="3898063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33100" y="4226826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33100" y="4560352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157100" y="2259011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157100" y="2587774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157100" y="2916537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57100" y="3245300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157100" y="3569300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157100" y="3898063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157100" y="4226826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57100" y="4560352"/>
            <a:ext cx="324000" cy="324000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413628" y="4555589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413628" y="4893878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413628" y="5217878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49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13628" y="2273300"/>
            <a:ext cx="3420000" cy="259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161335" y="2257819"/>
            <a:ext cx="324000" cy="2622961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837863" y="2256628"/>
            <a:ext cx="324000" cy="2622961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Fix the right-side padding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6081713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 smtClean="0"/>
              <a:t>The right-side padding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r>
              <a:rPr lang="en-CA" altLang="zh-CN" dirty="0" smtClean="0"/>
              <a:t>The pixels in the right side are padded with </a:t>
            </a:r>
            <a:r>
              <a:rPr lang="en-CA" altLang="zh-CN" b="1" strike="sngStrike" dirty="0" smtClean="0"/>
              <a:t>the upper right pixel </a:t>
            </a:r>
            <a:r>
              <a:rPr lang="en-CA" altLang="zh-CN" b="1" dirty="0" smtClean="0">
                <a:solidFill>
                  <a:srgbClr val="FF0000"/>
                </a:solidFill>
              </a:rPr>
              <a:t>the last column of pixels</a:t>
            </a:r>
            <a:r>
              <a:rPr lang="en-CA" altLang="zh-CN" dirty="0" smtClean="0"/>
              <a:t>.</a:t>
            </a:r>
          </a:p>
          <a:p>
            <a:pPr lvl="0"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 smtClean="0">
                <a:solidFill>
                  <a:prstClr val="black"/>
                </a:solidFill>
              </a:rPr>
              <a:t>The bottom-side padding</a:t>
            </a:r>
          </a:p>
          <a:p>
            <a:pPr marL="457200" lvl="1" indent="0">
              <a:lnSpc>
                <a:spcPct val="100000"/>
              </a:lnSpc>
              <a:spcBef>
                <a:spcPts val="2400"/>
              </a:spcBef>
              <a:buNone/>
            </a:pPr>
            <a:r>
              <a:rPr lang="en-CA" altLang="zh-CN" dirty="0" smtClean="0"/>
              <a:t>The pixels in the bottom side are padded with the last row of pixels.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09100" y="2259010"/>
            <a:ext cx="324000" cy="2606289"/>
          </a:xfrm>
          <a:prstGeom prst="rect">
            <a:avLst/>
          </a:prstGeom>
          <a:solidFill>
            <a:srgbClr val="92D050">
              <a:alpha val="60000"/>
            </a:srgbClr>
          </a:solidFill>
          <a:ln>
            <a:solidFill>
              <a:schemeClr val="accent6">
                <a:lumMod val="50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413628" y="4555589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413628" y="4893878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413628" y="5217878"/>
            <a:ext cx="4067472" cy="32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3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sequences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601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/>
              <a:t>Since the normal size of CTC sequences </a:t>
            </a:r>
            <a:r>
              <a:rPr lang="en-CA" altLang="zh-CN" b="1" dirty="0">
                <a:solidFill>
                  <a:srgbClr val="014CA0"/>
                </a:solidFill>
              </a:rPr>
              <a:t>does not trigger </a:t>
            </a:r>
            <a:r>
              <a:rPr lang="en-CA" altLang="zh-CN" dirty="0"/>
              <a:t>the implementation of padding, we test the performance on CTC sequences </a:t>
            </a:r>
            <a:r>
              <a:rPr lang="en-CA" altLang="zh-CN" b="1" dirty="0">
                <a:solidFill>
                  <a:srgbClr val="014CA0"/>
                </a:solidFill>
              </a:rPr>
              <a:t>cropped with a reduction of 4</a:t>
            </a:r>
            <a:r>
              <a:rPr lang="en-CA" altLang="zh-CN" dirty="0"/>
              <a:t> in both original width and height</a:t>
            </a:r>
            <a:r>
              <a:rPr lang="en-CA" altLang="zh-CN" dirty="0" smtClean="0"/>
              <a:t>.</a:t>
            </a:r>
            <a:endParaRPr lang="en-CA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383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sequences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601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CA" altLang="zh-CN" dirty="0" smtClean="0"/>
              <a:t>To </a:t>
            </a:r>
            <a:r>
              <a:rPr lang="en-CA" altLang="zh-CN" dirty="0"/>
              <a:t>eliminate the impact of the dataset cropping method on performance, we test the performance on CTC sequences cropped respectively with the </a:t>
            </a:r>
            <a:r>
              <a:rPr lang="en-CA" altLang="zh-CN" b="1" dirty="0">
                <a:solidFill>
                  <a:srgbClr val="014CA0"/>
                </a:solidFill>
              </a:rPr>
              <a:t>center point (CT)</a:t>
            </a:r>
            <a:r>
              <a:rPr lang="en-CA" altLang="zh-CN" dirty="0"/>
              <a:t> and </a:t>
            </a:r>
            <a:r>
              <a:rPr lang="en-CA" altLang="zh-CN" b="1" dirty="0">
                <a:solidFill>
                  <a:srgbClr val="014CA0"/>
                </a:solidFill>
              </a:rPr>
              <a:t>upper left corner (UL) </a:t>
            </a:r>
            <a:r>
              <a:rPr lang="en-CA" altLang="zh-CN" dirty="0"/>
              <a:t>as the center.</a:t>
            </a:r>
            <a:endParaRPr lang="zh-CN" altLang="zh-CN" dirty="0"/>
          </a:p>
          <a:p>
            <a:pPr>
              <a:lnSpc>
                <a:spcPct val="100000"/>
              </a:lnSpc>
              <a:spcBef>
                <a:spcPts val="2400"/>
              </a:spcBef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47575" y="3767331"/>
            <a:ext cx="3420000" cy="25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6411" y="3795909"/>
            <a:ext cx="2880000" cy="2124000"/>
          </a:xfrm>
          <a:prstGeom prst="rect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071942" y="5959194"/>
            <a:ext cx="966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4 pixels</a:t>
            </a:r>
            <a:endParaRPr lang="zh-CN" altLang="en-US" sz="1400" dirty="0"/>
          </a:p>
        </p:txBody>
      </p:sp>
      <p:cxnSp>
        <p:nvCxnSpPr>
          <p:cNvPr id="7" name="直接连接符 6"/>
          <p:cNvCxnSpPr/>
          <p:nvPr/>
        </p:nvCxnSpPr>
        <p:spPr>
          <a:xfrm rot="16200000">
            <a:off x="3403575" y="5975312"/>
            <a:ext cx="108000" cy="0"/>
          </a:xfrm>
          <a:prstGeom prst="line">
            <a:avLst/>
          </a:prstGeom>
          <a:ln w="28575">
            <a:headEnd type="non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6200000">
            <a:off x="3403575" y="6287041"/>
            <a:ext cx="108000" cy="0"/>
          </a:xfrm>
          <a:prstGeom prst="line">
            <a:avLst/>
          </a:prstGeom>
          <a:ln w="28575">
            <a:head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039582" y="4775097"/>
            <a:ext cx="108000" cy="0"/>
          </a:xfrm>
          <a:prstGeom prst="line">
            <a:avLst/>
          </a:prstGeom>
          <a:ln w="28575">
            <a:headEnd type="non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70700" y="4775097"/>
            <a:ext cx="108000" cy="0"/>
          </a:xfrm>
          <a:prstGeom prst="line">
            <a:avLst/>
          </a:prstGeom>
          <a:ln w="28575">
            <a:head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 rot="16200000">
            <a:off x="4401936" y="4523045"/>
            <a:ext cx="966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4 pixels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3211353" y="6415408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b="1" dirty="0" smtClean="0"/>
              <a:t>CT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005375" y="3767331"/>
            <a:ext cx="3420000" cy="25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286941" y="4003720"/>
            <a:ext cx="2880000" cy="2124000"/>
          </a:xfrm>
          <a:prstGeom prst="rect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accent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10159273" y="5308511"/>
            <a:ext cx="252000" cy="0"/>
          </a:xfrm>
          <a:prstGeom prst="line">
            <a:avLst/>
          </a:prstGeom>
          <a:ln w="28575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 rot="16200000">
            <a:off x="9795902" y="4657800"/>
            <a:ext cx="966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 pixels</a:t>
            </a:r>
            <a:endParaRPr lang="zh-CN" altLang="en-US" sz="1400" dirty="0"/>
          </a:p>
        </p:txBody>
      </p:sp>
      <p:sp>
        <p:nvSpPr>
          <p:cNvPr id="26" name="矩形 25"/>
          <p:cNvSpPr/>
          <p:nvPr/>
        </p:nvSpPr>
        <p:spPr>
          <a:xfrm>
            <a:off x="8469153" y="6415408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UL</a:t>
            </a:r>
            <a:endParaRPr lang="zh-CN" altLang="en-US" b="1" dirty="0"/>
          </a:p>
        </p:txBody>
      </p:sp>
      <p:cxnSp>
        <p:nvCxnSpPr>
          <p:cNvPr id="27" name="直接连接符 26"/>
          <p:cNvCxnSpPr/>
          <p:nvPr/>
        </p:nvCxnSpPr>
        <p:spPr>
          <a:xfrm rot="5400000">
            <a:off x="8361153" y="6230609"/>
            <a:ext cx="216000" cy="0"/>
          </a:xfrm>
          <a:prstGeom prst="line">
            <a:avLst/>
          </a:prstGeom>
          <a:ln w="28575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482647" y="6063764"/>
            <a:ext cx="966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 pixels</a:t>
            </a:r>
            <a:endParaRPr lang="zh-CN" altLang="en-US" sz="1400" dirty="0"/>
          </a:p>
        </p:txBody>
      </p:sp>
      <p:cxnSp>
        <p:nvCxnSpPr>
          <p:cNvPr id="31" name="直接连接符 30"/>
          <p:cNvCxnSpPr/>
          <p:nvPr/>
        </p:nvCxnSpPr>
        <p:spPr>
          <a:xfrm rot="5400000">
            <a:off x="8251616" y="3903784"/>
            <a:ext cx="216000" cy="0"/>
          </a:xfrm>
          <a:prstGeom prst="line">
            <a:avLst/>
          </a:prstGeom>
          <a:ln w="28575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8373110" y="3736939"/>
            <a:ext cx="966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 pixels</a:t>
            </a:r>
            <a:endParaRPr lang="zh-CN" altLang="en-US" sz="1400" dirty="0"/>
          </a:p>
        </p:txBody>
      </p:sp>
      <p:sp>
        <p:nvSpPr>
          <p:cNvPr id="33" name="文本框 32"/>
          <p:cNvSpPr txBox="1"/>
          <p:nvPr/>
        </p:nvSpPr>
        <p:spPr>
          <a:xfrm rot="5400000" flipV="1">
            <a:off x="6675936" y="4662563"/>
            <a:ext cx="966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 pixels</a:t>
            </a:r>
            <a:endParaRPr lang="zh-CN" altLang="en-US" sz="1400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7033264" y="5309306"/>
            <a:ext cx="252000" cy="0"/>
          </a:xfrm>
          <a:prstGeom prst="line">
            <a:avLst/>
          </a:prstGeom>
          <a:ln w="28575"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32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results (CT)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altLang="zh-CN" b="1" dirty="0" smtClean="0">
              <a:solidFill>
                <a:srgbClr val="014CA0"/>
              </a:solidFill>
            </a:endParaRPr>
          </a:p>
          <a:p>
            <a:endParaRPr lang="en-CA" altLang="zh-CN" b="1" dirty="0">
              <a:solidFill>
                <a:srgbClr val="014CA0"/>
              </a:solidFill>
            </a:endParaRPr>
          </a:p>
          <a:p>
            <a:endParaRPr lang="en-CA" altLang="zh-CN" b="1" dirty="0" smtClean="0">
              <a:solidFill>
                <a:srgbClr val="014CA0"/>
              </a:solidFill>
            </a:endParaRPr>
          </a:p>
          <a:p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261113"/>
              </p:ext>
            </p:extLst>
          </p:nvPr>
        </p:nvGraphicFramePr>
        <p:xfrm>
          <a:off x="1044257" y="1633523"/>
          <a:ext cx="4913631" cy="2314575"/>
        </p:xfrm>
        <a:graphic>
          <a:graphicData uri="http://schemas.openxmlformats.org/drawingml/2006/table">
            <a:tbl>
              <a:tblPr firstRow="1" firstCol="1" bandRow="1"/>
              <a:tblGrid>
                <a:gridCol w="1160979">
                  <a:extLst>
                    <a:ext uri="{9D8B030D-6E8A-4147-A177-3AD203B41FA5}">
                      <a16:colId xmlns:a16="http://schemas.microsoft.com/office/drawing/2014/main" val="4194322220"/>
                    </a:ext>
                  </a:extLst>
                </a:gridCol>
                <a:gridCol w="817641">
                  <a:extLst>
                    <a:ext uri="{9D8B030D-6E8A-4147-A177-3AD203B41FA5}">
                      <a16:colId xmlns:a16="http://schemas.microsoft.com/office/drawing/2014/main" val="3810959546"/>
                    </a:ext>
                  </a:extLst>
                </a:gridCol>
                <a:gridCol w="804190">
                  <a:extLst>
                    <a:ext uri="{9D8B030D-6E8A-4147-A177-3AD203B41FA5}">
                      <a16:colId xmlns:a16="http://schemas.microsoft.com/office/drawing/2014/main" val="2430491632"/>
                    </a:ext>
                  </a:extLst>
                </a:gridCol>
                <a:gridCol w="811269">
                  <a:extLst>
                    <a:ext uri="{9D8B030D-6E8A-4147-A177-3AD203B41FA5}">
                      <a16:colId xmlns:a16="http://schemas.microsoft.com/office/drawing/2014/main" val="3793374789"/>
                    </a:ext>
                  </a:extLst>
                </a:gridCol>
                <a:gridCol w="656237">
                  <a:extLst>
                    <a:ext uri="{9D8B030D-6E8A-4147-A177-3AD203B41FA5}">
                      <a16:colId xmlns:a16="http://schemas.microsoft.com/office/drawing/2014/main" val="1925604946"/>
                    </a:ext>
                  </a:extLst>
                </a:gridCol>
                <a:gridCol w="663315">
                  <a:extLst>
                    <a:ext uri="{9D8B030D-6E8A-4147-A177-3AD203B41FA5}">
                      <a16:colId xmlns:a16="http://schemas.microsoft.com/office/drawing/2014/main" val="1488282102"/>
                    </a:ext>
                  </a:extLst>
                </a:gridCol>
              </a:tblGrid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933759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15815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436039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092727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845871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689891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007683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48545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540449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311286"/>
              </p:ext>
            </p:extLst>
          </p:nvPr>
        </p:nvGraphicFramePr>
        <p:xfrm>
          <a:off x="6230620" y="1628757"/>
          <a:ext cx="4914001" cy="2314575"/>
        </p:xfrm>
        <a:graphic>
          <a:graphicData uri="http://schemas.openxmlformats.org/drawingml/2006/table">
            <a:tbl>
              <a:tblPr firstRow="1" firstCol="1" bandRow="1"/>
              <a:tblGrid>
                <a:gridCol w="1161066">
                  <a:extLst>
                    <a:ext uri="{9D8B030D-6E8A-4147-A177-3AD203B41FA5}">
                      <a16:colId xmlns:a16="http://schemas.microsoft.com/office/drawing/2014/main" val="864867980"/>
                    </a:ext>
                  </a:extLst>
                </a:gridCol>
                <a:gridCol w="817702">
                  <a:extLst>
                    <a:ext uri="{9D8B030D-6E8A-4147-A177-3AD203B41FA5}">
                      <a16:colId xmlns:a16="http://schemas.microsoft.com/office/drawing/2014/main" val="1519915503"/>
                    </a:ext>
                  </a:extLst>
                </a:gridCol>
                <a:gridCol w="804250">
                  <a:extLst>
                    <a:ext uri="{9D8B030D-6E8A-4147-A177-3AD203B41FA5}">
                      <a16:colId xmlns:a16="http://schemas.microsoft.com/office/drawing/2014/main" val="2713331577"/>
                    </a:ext>
                  </a:extLst>
                </a:gridCol>
                <a:gridCol w="811331">
                  <a:extLst>
                    <a:ext uri="{9D8B030D-6E8A-4147-A177-3AD203B41FA5}">
                      <a16:colId xmlns:a16="http://schemas.microsoft.com/office/drawing/2014/main" val="192081264"/>
                    </a:ext>
                  </a:extLst>
                </a:gridCol>
                <a:gridCol w="656286">
                  <a:extLst>
                    <a:ext uri="{9D8B030D-6E8A-4147-A177-3AD203B41FA5}">
                      <a16:colId xmlns:a16="http://schemas.microsoft.com/office/drawing/2014/main" val="2902134866"/>
                    </a:ext>
                  </a:extLst>
                </a:gridCol>
                <a:gridCol w="663366">
                  <a:extLst>
                    <a:ext uri="{9D8B030D-6E8A-4147-A177-3AD203B41FA5}">
                      <a16:colId xmlns:a16="http://schemas.microsoft.com/office/drawing/2014/main" val="3614290132"/>
                    </a:ext>
                  </a:extLst>
                </a:gridCol>
              </a:tblGrid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78943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456622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94802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828773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291268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498590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91874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2636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877949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198164"/>
              </p:ext>
            </p:extLst>
          </p:nvPr>
        </p:nvGraphicFramePr>
        <p:xfrm>
          <a:off x="1044257" y="4334665"/>
          <a:ext cx="4870767" cy="2314800"/>
        </p:xfrm>
        <a:graphic>
          <a:graphicData uri="http://schemas.openxmlformats.org/drawingml/2006/table">
            <a:tbl>
              <a:tblPr firstRow="1" firstCol="1" bandRow="1"/>
              <a:tblGrid>
                <a:gridCol w="1150851">
                  <a:extLst>
                    <a:ext uri="{9D8B030D-6E8A-4147-A177-3AD203B41FA5}">
                      <a16:colId xmlns:a16="http://schemas.microsoft.com/office/drawing/2014/main" val="3278100370"/>
                    </a:ext>
                  </a:extLst>
                </a:gridCol>
                <a:gridCol w="810508">
                  <a:extLst>
                    <a:ext uri="{9D8B030D-6E8A-4147-A177-3AD203B41FA5}">
                      <a16:colId xmlns:a16="http://schemas.microsoft.com/office/drawing/2014/main" val="3625142322"/>
                    </a:ext>
                  </a:extLst>
                </a:gridCol>
                <a:gridCol w="797175">
                  <a:extLst>
                    <a:ext uri="{9D8B030D-6E8A-4147-A177-3AD203B41FA5}">
                      <a16:colId xmlns:a16="http://schemas.microsoft.com/office/drawing/2014/main" val="3124345736"/>
                    </a:ext>
                  </a:extLst>
                </a:gridCol>
                <a:gridCol w="804192">
                  <a:extLst>
                    <a:ext uri="{9D8B030D-6E8A-4147-A177-3AD203B41FA5}">
                      <a16:colId xmlns:a16="http://schemas.microsoft.com/office/drawing/2014/main" val="2793607097"/>
                    </a:ext>
                  </a:extLst>
                </a:gridCol>
                <a:gridCol w="650512">
                  <a:extLst>
                    <a:ext uri="{9D8B030D-6E8A-4147-A177-3AD203B41FA5}">
                      <a16:colId xmlns:a16="http://schemas.microsoft.com/office/drawing/2014/main" val="1347308397"/>
                    </a:ext>
                  </a:extLst>
                </a:gridCol>
                <a:gridCol w="657529">
                  <a:extLst>
                    <a:ext uri="{9D8B030D-6E8A-4147-A177-3AD203B41FA5}">
                      <a16:colId xmlns:a16="http://schemas.microsoft.com/office/drawing/2014/main" val="566949141"/>
                    </a:ext>
                  </a:extLst>
                </a:gridCol>
              </a:tblGrid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605948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304431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897809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093524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936165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848972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890917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8390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33809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718266"/>
              </p:ext>
            </p:extLst>
          </p:nvPr>
        </p:nvGraphicFramePr>
        <p:xfrm>
          <a:off x="6230620" y="4334665"/>
          <a:ext cx="4914001" cy="2314800"/>
        </p:xfrm>
        <a:graphic>
          <a:graphicData uri="http://schemas.openxmlformats.org/drawingml/2006/table">
            <a:tbl>
              <a:tblPr firstRow="1" firstCol="1" bandRow="1"/>
              <a:tblGrid>
                <a:gridCol w="1161066">
                  <a:extLst>
                    <a:ext uri="{9D8B030D-6E8A-4147-A177-3AD203B41FA5}">
                      <a16:colId xmlns:a16="http://schemas.microsoft.com/office/drawing/2014/main" val="772867147"/>
                    </a:ext>
                  </a:extLst>
                </a:gridCol>
                <a:gridCol w="817702">
                  <a:extLst>
                    <a:ext uri="{9D8B030D-6E8A-4147-A177-3AD203B41FA5}">
                      <a16:colId xmlns:a16="http://schemas.microsoft.com/office/drawing/2014/main" val="2162124142"/>
                    </a:ext>
                  </a:extLst>
                </a:gridCol>
                <a:gridCol w="804251">
                  <a:extLst>
                    <a:ext uri="{9D8B030D-6E8A-4147-A177-3AD203B41FA5}">
                      <a16:colId xmlns:a16="http://schemas.microsoft.com/office/drawing/2014/main" val="2568475147"/>
                    </a:ext>
                  </a:extLst>
                </a:gridCol>
                <a:gridCol w="811331">
                  <a:extLst>
                    <a:ext uri="{9D8B030D-6E8A-4147-A177-3AD203B41FA5}">
                      <a16:colId xmlns:a16="http://schemas.microsoft.com/office/drawing/2014/main" val="990064930"/>
                    </a:ext>
                  </a:extLst>
                </a:gridCol>
                <a:gridCol w="656286">
                  <a:extLst>
                    <a:ext uri="{9D8B030D-6E8A-4147-A177-3AD203B41FA5}">
                      <a16:colId xmlns:a16="http://schemas.microsoft.com/office/drawing/2014/main" val="300860350"/>
                    </a:ext>
                  </a:extLst>
                </a:gridCol>
                <a:gridCol w="663365">
                  <a:extLst>
                    <a:ext uri="{9D8B030D-6E8A-4147-A177-3AD203B41FA5}">
                      <a16:colId xmlns:a16="http://schemas.microsoft.com/office/drawing/2014/main" val="2566642925"/>
                    </a:ext>
                  </a:extLst>
                </a:gridCol>
              </a:tblGrid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076230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171872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735069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917069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12555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568946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007822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032588"/>
                  </a:ext>
                </a:extLst>
              </a:tr>
              <a:tr h="2572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626450"/>
                  </a:ext>
                </a:extLst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052764" y="1217764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intra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7924801" y="1215145"/>
            <a:ext cx="1990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Random access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752725" y="3947697"/>
            <a:ext cx="15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Low delay B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8191501" y="3943332"/>
            <a:ext cx="1990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Low delay 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53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j-ea"/>
              </a:rPr>
              <a:t>Test results (UL)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A" altLang="zh-CN" b="1" dirty="0" smtClean="0">
              <a:solidFill>
                <a:srgbClr val="014CA0"/>
              </a:solidFill>
            </a:endParaRPr>
          </a:p>
          <a:p>
            <a:endParaRPr lang="en-CA" altLang="zh-CN" b="1" dirty="0">
              <a:solidFill>
                <a:srgbClr val="014CA0"/>
              </a:solidFill>
            </a:endParaRPr>
          </a:p>
          <a:p>
            <a:endParaRPr lang="en-CA" altLang="zh-CN" b="1" dirty="0" smtClean="0">
              <a:solidFill>
                <a:srgbClr val="014CA0"/>
              </a:solidFill>
            </a:endParaRPr>
          </a:p>
          <a:p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052764" y="1217764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intra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7924801" y="1215145"/>
            <a:ext cx="1990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Random access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752725" y="3947697"/>
            <a:ext cx="15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Low delay B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8191501" y="3943332"/>
            <a:ext cx="1990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Low delay P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669971"/>
              </p:ext>
            </p:extLst>
          </p:nvPr>
        </p:nvGraphicFramePr>
        <p:xfrm>
          <a:off x="1044255" y="1622820"/>
          <a:ext cx="4870768" cy="2320515"/>
        </p:xfrm>
        <a:graphic>
          <a:graphicData uri="http://schemas.openxmlformats.org/drawingml/2006/table">
            <a:tbl>
              <a:tblPr firstRow="1" firstCol="1" bandRow="1"/>
              <a:tblGrid>
                <a:gridCol w="1151017">
                  <a:extLst>
                    <a:ext uri="{9D8B030D-6E8A-4147-A177-3AD203B41FA5}">
                      <a16:colId xmlns:a16="http://schemas.microsoft.com/office/drawing/2014/main" val="1364605425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1785303301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4136877189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495028141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795109917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796994435"/>
                    </a:ext>
                  </a:extLst>
                </a:gridCol>
              </a:tblGrid>
              <a:tr h="2578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719759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750547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545350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698219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798521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488123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878478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62307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498737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173581"/>
              </p:ext>
            </p:extLst>
          </p:nvPr>
        </p:nvGraphicFramePr>
        <p:xfrm>
          <a:off x="6230619" y="1622820"/>
          <a:ext cx="4914001" cy="2320515"/>
        </p:xfrm>
        <a:graphic>
          <a:graphicData uri="http://schemas.openxmlformats.org/drawingml/2006/table">
            <a:tbl>
              <a:tblPr firstRow="1" firstCol="1" bandRow="1"/>
              <a:tblGrid>
                <a:gridCol w="1161234">
                  <a:extLst>
                    <a:ext uri="{9D8B030D-6E8A-4147-A177-3AD203B41FA5}">
                      <a16:colId xmlns:a16="http://schemas.microsoft.com/office/drawing/2014/main" val="741100208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2955495360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860062072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2929251251"/>
                    </a:ext>
                  </a:extLst>
                </a:gridCol>
                <a:gridCol w="661337">
                  <a:extLst>
                    <a:ext uri="{9D8B030D-6E8A-4147-A177-3AD203B41FA5}">
                      <a16:colId xmlns:a16="http://schemas.microsoft.com/office/drawing/2014/main" val="3977425469"/>
                    </a:ext>
                  </a:extLst>
                </a:gridCol>
                <a:gridCol w="661337">
                  <a:extLst>
                    <a:ext uri="{9D8B030D-6E8A-4147-A177-3AD203B41FA5}">
                      <a16:colId xmlns:a16="http://schemas.microsoft.com/office/drawing/2014/main" val="1758774367"/>
                    </a:ext>
                  </a:extLst>
                </a:gridCol>
              </a:tblGrid>
              <a:tr h="2578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924555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69761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825276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493746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73250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4118570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13195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8410678"/>
                  </a:ext>
                </a:extLst>
              </a:tr>
              <a:tr h="2578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82089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178907"/>
              </p:ext>
            </p:extLst>
          </p:nvPr>
        </p:nvGraphicFramePr>
        <p:xfrm>
          <a:off x="1044255" y="4331486"/>
          <a:ext cx="4870768" cy="2317977"/>
        </p:xfrm>
        <a:graphic>
          <a:graphicData uri="http://schemas.openxmlformats.org/drawingml/2006/table">
            <a:tbl>
              <a:tblPr firstRow="1" firstCol="1" bandRow="1"/>
              <a:tblGrid>
                <a:gridCol w="1151017">
                  <a:extLst>
                    <a:ext uri="{9D8B030D-6E8A-4147-A177-3AD203B41FA5}">
                      <a16:colId xmlns:a16="http://schemas.microsoft.com/office/drawing/2014/main" val="1408990755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297339872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784453762"/>
                    </a:ext>
                  </a:extLst>
                </a:gridCol>
                <a:gridCol w="802905">
                  <a:extLst>
                    <a:ext uri="{9D8B030D-6E8A-4147-A177-3AD203B41FA5}">
                      <a16:colId xmlns:a16="http://schemas.microsoft.com/office/drawing/2014/main" val="2151144538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1517741063"/>
                    </a:ext>
                  </a:extLst>
                </a:gridCol>
                <a:gridCol w="655518">
                  <a:extLst>
                    <a:ext uri="{9D8B030D-6E8A-4147-A177-3AD203B41FA5}">
                      <a16:colId xmlns:a16="http://schemas.microsoft.com/office/drawing/2014/main" val="3806299807"/>
                    </a:ext>
                  </a:extLst>
                </a:gridCol>
              </a:tblGrid>
              <a:tr h="2575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541837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578888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094991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416652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68263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680583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215160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067790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58952"/>
                  </a:ext>
                </a:extLst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260615"/>
              </p:ext>
            </p:extLst>
          </p:nvPr>
        </p:nvGraphicFramePr>
        <p:xfrm>
          <a:off x="6230618" y="4331486"/>
          <a:ext cx="4914001" cy="2317977"/>
        </p:xfrm>
        <a:graphic>
          <a:graphicData uri="http://schemas.openxmlformats.org/drawingml/2006/table">
            <a:tbl>
              <a:tblPr firstRow="1" firstCol="1" bandRow="1"/>
              <a:tblGrid>
                <a:gridCol w="1161234">
                  <a:extLst>
                    <a:ext uri="{9D8B030D-6E8A-4147-A177-3AD203B41FA5}">
                      <a16:colId xmlns:a16="http://schemas.microsoft.com/office/drawing/2014/main" val="786888366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289843548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3698786730"/>
                    </a:ext>
                  </a:extLst>
                </a:gridCol>
                <a:gridCol w="810031">
                  <a:extLst>
                    <a:ext uri="{9D8B030D-6E8A-4147-A177-3AD203B41FA5}">
                      <a16:colId xmlns:a16="http://schemas.microsoft.com/office/drawing/2014/main" val="4157598420"/>
                    </a:ext>
                  </a:extLst>
                </a:gridCol>
                <a:gridCol w="661337">
                  <a:extLst>
                    <a:ext uri="{9D8B030D-6E8A-4147-A177-3AD203B41FA5}">
                      <a16:colId xmlns:a16="http://schemas.microsoft.com/office/drawing/2014/main" val="2939675389"/>
                    </a:ext>
                  </a:extLst>
                </a:gridCol>
                <a:gridCol w="661337">
                  <a:extLst>
                    <a:ext uri="{9D8B030D-6E8A-4147-A177-3AD203B41FA5}">
                      <a16:colId xmlns:a16="http://schemas.microsoft.com/office/drawing/2014/main" val="582324460"/>
                    </a:ext>
                  </a:extLst>
                </a:gridCol>
              </a:tblGrid>
              <a:tr h="2575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VTM19.2 anchor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987507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115102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837569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365016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943294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4694747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134810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118333"/>
                  </a:ext>
                </a:extLst>
              </a:tr>
              <a:tr h="2575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596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60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3437" y="2836862"/>
            <a:ext cx="10515600" cy="1325563"/>
          </a:xfrm>
        </p:spPr>
        <p:txBody>
          <a:bodyPr/>
          <a:lstStyle/>
          <a:p>
            <a:r>
              <a:rPr lang="en-US" altLang="zh-CN" b="1" dirty="0" smtClean="0">
                <a:latin typeface="+mj-ea"/>
              </a:rPr>
              <a:t>Thank you!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808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3506</TotalTime>
  <Words>1049</Words>
  <Application>Microsoft Office PowerPoint</Application>
  <PresentationFormat>宽屏</PresentationFormat>
  <Paragraphs>444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等线</vt:lpstr>
      <vt:lpstr>黑体</vt:lpstr>
      <vt:lpstr>宋体</vt:lpstr>
      <vt:lpstr>微软雅黑</vt:lpstr>
      <vt:lpstr>Arial</vt:lpstr>
      <vt:lpstr>Arial Black</vt:lpstr>
      <vt:lpstr>Times New Roman</vt:lpstr>
      <vt:lpstr>Office 主题​​</vt:lpstr>
      <vt:lpstr>AHG10: Improvement of Input Video Padding in VTM</vt:lpstr>
      <vt:lpstr>Input video padding in VTM</vt:lpstr>
      <vt:lpstr>Original implementation</vt:lpstr>
      <vt:lpstr>Fix the right-side padding</vt:lpstr>
      <vt:lpstr>Test sequences</vt:lpstr>
      <vt:lpstr>Test sequences</vt:lpstr>
      <vt:lpstr>Test results (CT)</vt:lpstr>
      <vt:lpstr>Test results (UL)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Junqi Liao</dc:creator>
  <cp:lastModifiedBy>Junqi Liao</cp:lastModifiedBy>
  <cp:revision>51</cp:revision>
  <dcterms:created xsi:type="dcterms:W3CDTF">2023-04-18T06:28:21Z</dcterms:created>
  <dcterms:modified xsi:type="dcterms:W3CDTF">2023-04-21T09:27:32Z</dcterms:modified>
</cp:coreProperties>
</file>