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78" r:id="rId5"/>
    <p:sldId id="281" r:id="rId6"/>
    <p:sldId id="290" r:id="rId7"/>
    <p:sldId id="292" r:id="rId8"/>
    <p:sldId id="294" r:id="rId9"/>
    <p:sldId id="295" r:id="rId10"/>
    <p:sldId id="291" r:id="rId11"/>
    <p:sldId id="29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>
        <p:guide orient="horz" pos="2160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eannec" userId="a265e7a2-8422-41d0-9522-f85d6ef145fa" providerId="ADAL" clId="{A9E7ACE7-46D5-4D61-9F56-839F4422731D}"/>
    <pc:docChg chg="undo custSel modSld">
      <pc:chgData name="Fabrice Le Leannec" userId="a265e7a2-8422-41d0-9522-f85d6ef145fa" providerId="ADAL" clId="{A9E7ACE7-46D5-4D61-9F56-839F4422731D}" dt="2023-04-23T13:15:26.117" v="212" actId="20577"/>
      <pc:docMkLst>
        <pc:docMk/>
      </pc:docMkLst>
      <pc:sldChg chg="modSp mod">
        <pc:chgData name="Fabrice Le Leannec" userId="a265e7a2-8422-41d0-9522-f85d6ef145fa" providerId="ADAL" clId="{A9E7ACE7-46D5-4D61-9F56-839F4422731D}" dt="2023-04-23T13:15:26.117" v="212" actId="20577"/>
        <pc:sldMkLst>
          <pc:docMk/>
          <pc:sldMk cId="2026928469" sldId="290"/>
        </pc:sldMkLst>
        <pc:spChg chg="mod">
          <ac:chgData name="Fabrice Le Leannec" userId="a265e7a2-8422-41d0-9522-f85d6ef145fa" providerId="ADAL" clId="{A9E7ACE7-46D5-4D61-9F56-839F4422731D}" dt="2023-04-23T13:15:26.117" v="212" actId="20577"/>
          <ac:spMkLst>
            <pc:docMk/>
            <pc:sldMk cId="2026928469" sldId="290"/>
            <ac:spMk id="7" creationId="{E00782F7-8DFD-0A19-4A16-0171A59EE7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JVET-AD0128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 err="1"/>
              <a:t>Ahg</a:t>
            </a:r>
            <a:r>
              <a:rPr lang="en-US" sz="3200" dirty="0"/>
              <a:t> 12: modified </a:t>
            </a:r>
            <a:r>
              <a:rPr lang="en-CA" sz="3200" dirty="0"/>
              <a:t>CTC proposal for low delay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752870"/>
            <a:ext cx="11028321" cy="70453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Fabrice Le Léannec, Franck Galpin, Tangi Poirier, Edouard François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78604"/>
          </a:xfrm>
        </p:spPr>
        <p:txBody>
          <a:bodyPr>
            <a:normAutofit/>
          </a:bodyPr>
          <a:lstStyle/>
          <a:p>
            <a:r>
              <a:rPr lang="en-US" sz="3200" dirty="0"/>
              <a:t>Observation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489685" y="1145059"/>
            <a:ext cx="11012581" cy="245195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is becoming problematic for investigating new coding tools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 case encoding time = QP 22 of LDB class B and class F Arena Of Valor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LDB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BQTerrace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QP 22 = around 14 days of computation to get full results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Proposal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0782F7-8DFD-0A19-4A16-0171A59EE75D}"/>
              </a:ext>
            </a:extLst>
          </p:cNvPr>
          <p:cNvSpPr txBox="1"/>
          <p:nvPr/>
        </p:nvSpPr>
        <p:spPr>
          <a:xfrm>
            <a:off x="489685" y="1145059"/>
            <a:ext cx="11012581" cy="55989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Increase Maximum MTT depth in I slice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depth in slices with temporal ID &gt;= 2</a:t>
            </a:r>
            <a:endParaRPr lang="en-C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(for class B and </a:t>
            </a:r>
            <a:r>
              <a:rPr lang="en-CA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ArenaOfValor</a:t>
            </a:r>
            <a:r>
              <a:rPr lang="en-CA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QP 22)</a:t>
            </a:r>
            <a:endParaRPr lang="en-CA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Similar to JVET-AA0098 (adopted to reduce worst case RA class A)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Impact on performances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94A962-D3E9-13F3-FE3E-7FBAF9415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58904"/>
              </p:ext>
            </p:extLst>
          </p:nvPr>
        </p:nvGraphicFramePr>
        <p:xfrm>
          <a:off x="1513960" y="245745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218384883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3884602268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9332259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526126445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098967017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0506462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237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1111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885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436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302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897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966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293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619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828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324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93831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5ACEE03-9D7C-CAAE-29CF-FF2EA2267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877589"/>
              </p:ext>
            </p:extLst>
          </p:nvPr>
        </p:nvGraphicFramePr>
        <p:xfrm>
          <a:off x="6530804" y="245745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566255553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955086957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16586673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60651336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114624408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40398061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053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43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6271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914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501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972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39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101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143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029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025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6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98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Impact on LDB and LDP worst cases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794C190-55CA-30FE-211F-93B2857D4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352160"/>
              </p:ext>
            </p:extLst>
          </p:nvPr>
        </p:nvGraphicFramePr>
        <p:xfrm>
          <a:off x="3078174" y="1866718"/>
          <a:ext cx="6035651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988541">
                  <a:extLst>
                    <a:ext uri="{9D8B030D-6E8A-4147-A177-3AD203B41FA5}">
                      <a16:colId xmlns:a16="http://schemas.microsoft.com/office/drawing/2014/main" val="3723191464"/>
                    </a:ext>
                  </a:extLst>
                </a:gridCol>
                <a:gridCol w="873020">
                  <a:extLst>
                    <a:ext uri="{9D8B030D-6E8A-4147-A177-3AD203B41FA5}">
                      <a16:colId xmlns:a16="http://schemas.microsoft.com/office/drawing/2014/main" val="3486074856"/>
                    </a:ext>
                  </a:extLst>
                </a:gridCol>
                <a:gridCol w="872089">
                  <a:extLst>
                    <a:ext uri="{9D8B030D-6E8A-4147-A177-3AD203B41FA5}">
                      <a16:colId xmlns:a16="http://schemas.microsoft.com/office/drawing/2014/main" val="3103318972"/>
                    </a:ext>
                  </a:extLst>
                </a:gridCol>
                <a:gridCol w="872089">
                  <a:extLst>
                    <a:ext uri="{9D8B030D-6E8A-4147-A177-3AD203B41FA5}">
                      <a16:colId xmlns:a16="http://schemas.microsoft.com/office/drawing/2014/main" val="1553760442"/>
                    </a:ext>
                  </a:extLst>
                </a:gridCol>
                <a:gridCol w="872089">
                  <a:extLst>
                    <a:ext uri="{9D8B030D-6E8A-4147-A177-3AD203B41FA5}">
                      <a16:colId xmlns:a16="http://schemas.microsoft.com/office/drawing/2014/main" val="3858844035"/>
                    </a:ext>
                  </a:extLst>
                </a:gridCol>
                <a:gridCol w="1011358">
                  <a:extLst>
                    <a:ext uri="{9D8B030D-6E8A-4147-A177-3AD203B41FA5}">
                      <a16:colId xmlns:a16="http://schemas.microsoft.com/office/drawing/2014/main" val="64600944"/>
                    </a:ext>
                  </a:extLst>
                </a:gridCol>
                <a:gridCol w="546465">
                  <a:extLst>
                    <a:ext uri="{9D8B030D-6E8A-4147-A177-3AD203B41FA5}">
                      <a16:colId xmlns:a16="http://schemas.microsoft.com/office/drawing/2014/main" val="20081696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ECM-8.0, low-delay B, QP=22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79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577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324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259,20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10,80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173,61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7,23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-3,57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0,67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39487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171,69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7,15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118,90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4,95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149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213,74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8,91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139,82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5,83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-3,08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53805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267,10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11,13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171,89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7,16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-3,97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0,64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78468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BQTerrace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331,04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13,79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216,93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9,04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-4,75</a:t>
                      </a:r>
                      <a:endParaRPr lang="fr-F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0,66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951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223,05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9,29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184,90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7,70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9432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1E95D5E-9F3D-85E9-330B-06EFC539B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70145"/>
              </p:ext>
            </p:extLst>
          </p:nvPr>
        </p:nvGraphicFramePr>
        <p:xfrm>
          <a:off x="3043133" y="3842894"/>
          <a:ext cx="6105731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980303">
                  <a:extLst>
                    <a:ext uri="{9D8B030D-6E8A-4147-A177-3AD203B41FA5}">
                      <a16:colId xmlns:a16="http://schemas.microsoft.com/office/drawing/2014/main" val="4114177001"/>
                    </a:ext>
                  </a:extLst>
                </a:gridCol>
                <a:gridCol w="944676">
                  <a:extLst>
                    <a:ext uri="{9D8B030D-6E8A-4147-A177-3AD203B41FA5}">
                      <a16:colId xmlns:a16="http://schemas.microsoft.com/office/drawing/2014/main" val="73262699"/>
                    </a:ext>
                  </a:extLst>
                </a:gridCol>
                <a:gridCol w="873481">
                  <a:extLst>
                    <a:ext uri="{9D8B030D-6E8A-4147-A177-3AD203B41FA5}">
                      <a16:colId xmlns:a16="http://schemas.microsoft.com/office/drawing/2014/main" val="2451111073"/>
                    </a:ext>
                  </a:extLst>
                </a:gridCol>
                <a:gridCol w="873481">
                  <a:extLst>
                    <a:ext uri="{9D8B030D-6E8A-4147-A177-3AD203B41FA5}">
                      <a16:colId xmlns:a16="http://schemas.microsoft.com/office/drawing/2014/main" val="638499228"/>
                    </a:ext>
                  </a:extLst>
                </a:gridCol>
                <a:gridCol w="873481">
                  <a:extLst>
                    <a:ext uri="{9D8B030D-6E8A-4147-A177-3AD203B41FA5}">
                      <a16:colId xmlns:a16="http://schemas.microsoft.com/office/drawing/2014/main" val="488322341"/>
                    </a:ext>
                  </a:extLst>
                </a:gridCol>
                <a:gridCol w="1012972">
                  <a:extLst>
                    <a:ext uri="{9D8B030D-6E8A-4147-A177-3AD203B41FA5}">
                      <a16:colId xmlns:a16="http://schemas.microsoft.com/office/drawing/2014/main" val="1362288989"/>
                    </a:ext>
                  </a:extLst>
                </a:gridCol>
                <a:gridCol w="547337">
                  <a:extLst>
                    <a:ext uri="{9D8B030D-6E8A-4147-A177-3AD203B41FA5}">
                      <a16:colId xmlns:a16="http://schemas.microsoft.com/office/drawing/2014/main" val="30108796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ECM-8.0, low-delay P, QP=22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716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76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3396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182,26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7,59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136,98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5,71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63658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114,60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4,77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83,03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3,46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-1,32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0,72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6877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137,81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5,74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4,09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01197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180,35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7,51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126,26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4888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BQTerrace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225,59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9,40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164,41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6,85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-2,55 </a:t>
                      </a:r>
                      <a:endParaRPr lang="fr-F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0,73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342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165,32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6,89 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129,60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5,40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0,78 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504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286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Applying proposed changes to VTM11-ECM8 anchor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A0AF59-3CA1-5D97-08A0-FA946BCA7C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021287"/>
              </p:ext>
            </p:extLst>
          </p:nvPr>
        </p:nvGraphicFramePr>
        <p:xfrm>
          <a:off x="1769333" y="305888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29382942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802360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825305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52022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001352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830199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880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327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92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760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56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1,17%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907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27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774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8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011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6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5854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A76578-AB7E-A28A-F616-24BBA11D0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44018"/>
              </p:ext>
            </p:extLst>
          </p:nvPr>
        </p:nvGraphicFramePr>
        <p:xfrm>
          <a:off x="6598920" y="305888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501542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123800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359461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027104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63962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61587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962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497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67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385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3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1,28%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77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768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81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972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82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5680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12268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53DD9DF-B692-AB65-2B79-F0351533F891}"/>
              </a:ext>
            </a:extLst>
          </p:cNvPr>
          <p:cNvSpPr txBox="1"/>
          <p:nvPr/>
        </p:nvSpPr>
        <p:spPr>
          <a:xfrm>
            <a:off x="489686" y="1145059"/>
            <a:ext cx="6372434" cy="168251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Tested VTM11-ECM8 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ncoder configuration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C4A23-8E9D-104B-3FF6-B0978C8636A2}"/>
              </a:ext>
            </a:extLst>
          </p:cNvPr>
          <p:cNvSpPr txBox="1"/>
          <p:nvPr/>
        </p:nvSpPr>
        <p:spPr>
          <a:xfrm>
            <a:off x="3798776" y="1769328"/>
            <a:ext cx="718418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 (clas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B and F HD only)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CB5ACF-62F6-EC2A-5C48-6AC93F18E2B0}"/>
              </a:ext>
            </a:extLst>
          </p:cNvPr>
          <p:cNvSpPr txBox="1"/>
          <p:nvPr/>
        </p:nvSpPr>
        <p:spPr>
          <a:xfrm>
            <a:off x="489686" y="5448332"/>
            <a:ext cx="637243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 case reduction = 50%</a:t>
            </a:r>
          </a:p>
        </p:txBody>
      </p:sp>
    </p:spTree>
    <p:extLst>
      <p:ext uri="{BB962C8B-B14F-4D97-AF65-F5344CB8AC3E}">
        <p14:creationId xmlns:p14="http://schemas.microsoft.com/office/powerpoint/2010/main" val="2817225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819966"/>
          </a:xfrm>
        </p:spPr>
        <p:txBody>
          <a:bodyPr>
            <a:norm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423971"/>
            <a:ext cx="10950197" cy="45063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modification of EE2 CTCs is proposed to 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Significantly reduce the worst-case encoding time of ECM in LDB and LDP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the trade-off between encoding time and coding efficiency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test set is made more convenient to use in practice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to adopt proposed CTC modifications for next JVET  cycles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Thanks to Xiaomi for cross-checking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DB930-C610-E5CA-07BD-B2AC0E60E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007653"/>
          </a:xfrm>
        </p:spPr>
        <p:txBody>
          <a:bodyPr>
            <a:normAutofit/>
          </a:bodyPr>
          <a:lstStyle/>
          <a:p>
            <a:r>
              <a:rPr lang="fr-FR" sz="3200" dirty="0" err="1"/>
              <a:t>Bakup</a:t>
            </a:r>
            <a:r>
              <a:rPr lang="fr-FR" sz="3200" dirty="0"/>
              <a:t> information: </a:t>
            </a:r>
            <a:r>
              <a:rPr lang="fr-FR" sz="3200" dirty="0" err="1"/>
              <a:t>worst</a:t>
            </a:r>
            <a:r>
              <a:rPr lang="fr-FR" sz="3200" dirty="0"/>
              <a:t> cases in </a:t>
            </a:r>
            <a:r>
              <a:rPr lang="fr-FR" sz="3200" dirty="0" err="1"/>
              <a:t>Ahg</a:t>
            </a:r>
            <a:r>
              <a:rPr lang="fr-FR" sz="3200" dirty="0"/>
              <a:t> 12 </a:t>
            </a:r>
            <a:r>
              <a:rPr lang="fr-FR" sz="3200" dirty="0" err="1"/>
              <a:t>CTCs</a:t>
            </a:r>
            <a:endParaRPr lang="fr-FR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148F89-BF74-FF8A-C08E-81E49576A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A6C02F-026D-76E4-BE2A-B9E9BFC2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7C959B-5632-9549-0546-0A38DC04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ED16AA-73D2-3535-4B4E-354E7E53A510}"/>
              </a:ext>
            </a:extLst>
          </p:cNvPr>
          <p:cNvSpPr txBox="1"/>
          <p:nvPr/>
        </p:nvSpPr>
        <p:spPr>
          <a:xfrm>
            <a:off x="1547924" y="2156404"/>
            <a:ext cx="843554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0     14d22h ctc-ldb_BQTerrace_1920x1080_60Hz_8bit_P420_22_all.log 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1     11d12h ctc-ldb_BasketballDrive_1920x1080_50Hz_8bit_P420_22_all.log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2     11d00h ctc-ldb_MarketPlace_1920x1080_60Hz_10bit_P420_22_all.log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3     10d01h ctc-ldb_F_TencentAOV5_1920x1080_60Hz_8bit_P420_22_all.log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4     9d18h ctc-ra_ParkRunning3_3840x2160_50Hz_10bit_P420_22_P4.log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5     9d13h ctc-ra_ParkRunning3_3840x2160_50Hz_10bit_P420_22_P3.log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6     9d11h ctc-ra_ParkRunning3_3840x2160_50Hz_10bit_P420_22_P2.log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7     9d11h ctc-ra_ParkRunning3_3840x2160_50Hz_10bit_P420_22_P1.log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8     </a:t>
            </a:r>
            <a:r>
              <a:rPr lang="fr-FR" sz="18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8d22h ctc-ldb_Cactus_1920x1080_50Hz_8bit_P420_22_all.log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9     8d19h ctc-ra_DaylightRoad2_3840x2160_60Hz_10bit_P420_709_22_P1.log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10    8d13h ctc-ra_DaylightRoad2_3840x2160_60Hz_10bit_P420_709_22_P2.log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11    8d02h ctc-ra_A1_Tango2_3840x2160_60Hz_10bit_P420_22_P1.log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97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9AB99CA-C634-44AB-B53E-A62483C582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1090</Words>
  <Application>Microsoft Office PowerPoint</Application>
  <PresentationFormat>Widescreen</PresentationFormat>
  <Paragraphs>422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Office Theme</vt:lpstr>
      <vt:lpstr>JVET-AD0128  Ahg 12: modified CTC proposal for low delay</vt:lpstr>
      <vt:lpstr>Observation</vt:lpstr>
      <vt:lpstr>Proposal</vt:lpstr>
      <vt:lpstr>Impact on performances</vt:lpstr>
      <vt:lpstr>Impact on LDB and LDP worst cases</vt:lpstr>
      <vt:lpstr>Applying proposed changes to VTM11-ECM8 anchor</vt:lpstr>
      <vt:lpstr>Conclusion</vt:lpstr>
      <vt:lpstr>Bakup information: worst cases in Ahg 12 CTCs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Le Leannec</cp:lastModifiedBy>
  <cp:revision>2</cp:revision>
  <dcterms:created xsi:type="dcterms:W3CDTF">2021-03-31T15:29:37Z</dcterms:created>
  <dcterms:modified xsi:type="dcterms:W3CDTF">2023-04-23T13:15:26Z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