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1672" r:id="rId2"/>
    <p:sldId id="1673" r:id="rId3"/>
    <p:sldId id="1690" r:id="rId4"/>
    <p:sldId id="1685" r:id="rId5"/>
    <p:sldId id="1686" r:id="rId6"/>
    <p:sldId id="290" r:id="rId7"/>
  </p:sldIdLst>
  <p:sldSz cx="9144000" cy="6858000" type="screen4x3"/>
  <p:notesSz cx="7104063" cy="10234613"/>
  <p:defaultTextStyle>
    <a:defPPr>
      <a:defRPr lang="ko-KR"/>
    </a:defPPr>
    <a:lvl1pPr marL="0" algn="l" defTabSz="914353" rtl="0" eaLnBrk="1" latinLnBrk="1" hangingPunct="1">
      <a:defRPr sz="1800" kern="1200">
        <a:solidFill>
          <a:schemeClr val="tx1"/>
        </a:solidFill>
        <a:latin typeface="+mn-lt"/>
        <a:ea typeface="+mn-ea"/>
        <a:cs typeface="+mn-cs"/>
      </a:defRPr>
    </a:lvl1pPr>
    <a:lvl2pPr marL="457177" algn="l" defTabSz="914353" rtl="0" eaLnBrk="1" latinLnBrk="1" hangingPunct="1">
      <a:defRPr sz="1800" kern="1200">
        <a:solidFill>
          <a:schemeClr val="tx1"/>
        </a:solidFill>
        <a:latin typeface="+mn-lt"/>
        <a:ea typeface="+mn-ea"/>
        <a:cs typeface="+mn-cs"/>
      </a:defRPr>
    </a:lvl2pPr>
    <a:lvl3pPr marL="914353" algn="l" defTabSz="914353" rtl="0" eaLnBrk="1" latinLnBrk="1" hangingPunct="1">
      <a:defRPr sz="1800" kern="1200">
        <a:solidFill>
          <a:schemeClr val="tx1"/>
        </a:solidFill>
        <a:latin typeface="+mn-lt"/>
        <a:ea typeface="+mn-ea"/>
        <a:cs typeface="+mn-cs"/>
      </a:defRPr>
    </a:lvl3pPr>
    <a:lvl4pPr marL="1371530" algn="l" defTabSz="914353" rtl="0" eaLnBrk="1" latinLnBrk="1" hangingPunct="1">
      <a:defRPr sz="1800" kern="1200">
        <a:solidFill>
          <a:schemeClr val="tx1"/>
        </a:solidFill>
        <a:latin typeface="+mn-lt"/>
        <a:ea typeface="+mn-ea"/>
        <a:cs typeface="+mn-cs"/>
      </a:defRPr>
    </a:lvl4pPr>
    <a:lvl5pPr marL="1828706" algn="l" defTabSz="914353" rtl="0" eaLnBrk="1" latinLnBrk="1" hangingPunct="1">
      <a:defRPr sz="1800" kern="1200">
        <a:solidFill>
          <a:schemeClr val="tx1"/>
        </a:solidFill>
        <a:latin typeface="+mn-lt"/>
        <a:ea typeface="+mn-ea"/>
        <a:cs typeface="+mn-cs"/>
      </a:defRPr>
    </a:lvl5pPr>
    <a:lvl6pPr marL="2285883" algn="l" defTabSz="914353" rtl="0" eaLnBrk="1" latinLnBrk="1" hangingPunct="1">
      <a:defRPr sz="1800" kern="1200">
        <a:solidFill>
          <a:schemeClr val="tx1"/>
        </a:solidFill>
        <a:latin typeface="+mn-lt"/>
        <a:ea typeface="+mn-ea"/>
        <a:cs typeface="+mn-cs"/>
      </a:defRPr>
    </a:lvl6pPr>
    <a:lvl7pPr marL="2743060" algn="l" defTabSz="914353" rtl="0" eaLnBrk="1" latinLnBrk="1" hangingPunct="1">
      <a:defRPr sz="1800" kern="1200">
        <a:solidFill>
          <a:schemeClr val="tx1"/>
        </a:solidFill>
        <a:latin typeface="+mn-lt"/>
        <a:ea typeface="+mn-ea"/>
        <a:cs typeface="+mn-cs"/>
      </a:defRPr>
    </a:lvl7pPr>
    <a:lvl8pPr marL="3200236" algn="l" defTabSz="914353" rtl="0" eaLnBrk="1" latinLnBrk="1" hangingPunct="1">
      <a:defRPr sz="1800" kern="1200">
        <a:solidFill>
          <a:schemeClr val="tx1"/>
        </a:solidFill>
        <a:latin typeface="+mn-lt"/>
        <a:ea typeface="+mn-ea"/>
        <a:cs typeface="+mn-cs"/>
      </a:defRPr>
    </a:lvl8pPr>
    <a:lvl9pPr marL="3657413" algn="l" defTabSz="914353"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사용자" initials="W사"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284673"/>
    <a:srgbClr val="000000"/>
    <a:srgbClr val="C87819"/>
    <a:srgbClr val="7F7F7F"/>
    <a:srgbClr val="DAD8D4"/>
    <a:srgbClr val="BFBFBF"/>
    <a:srgbClr val="FFFFFF"/>
    <a:srgbClr val="002060"/>
    <a:srgbClr val="DAD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34" autoAdjust="0"/>
    <p:restoredTop sz="94564" autoAdjust="0"/>
  </p:normalViewPr>
  <p:slideViewPr>
    <p:cSldViewPr>
      <p:cViewPr varScale="1">
        <p:scale>
          <a:sx n="68" d="100"/>
          <a:sy n="68" d="100"/>
        </p:scale>
        <p:origin x="782" y="53"/>
      </p:cViewPr>
      <p:guideLst>
        <p:guide orient="horz" pos="2160"/>
        <p:guide pos="2880"/>
      </p:guideLst>
    </p:cSldViewPr>
  </p:slideViewPr>
  <p:outlineViewPr>
    <p:cViewPr>
      <p:scale>
        <a:sx n="33" d="100"/>
        <a:sy n="33" d="100"/>
      </p:scale>
      <p:origin x="0" y="-34448"/>
    </p:cViewPr>
  </p:outlineViewPr>
  <p:notesTextViewPr>
    <p:cViewPr>
      <p:scale>
        <a:sx n="75" d="100"/>
        <a:sy n="75" d="100"/>
      </p:scale>
      <p:origin x="0" y="0"/>
    </p:cViewPr>
  </p:notesTextViewPr>
  <p:sorterViewPr>
    <p:cViewPr>
      <p:scale>
        <a:sx n="200" d="100"/>
        <a:sy n="200" d="100"/>
      </p:scale>
      <p:origin x="0" y="0"/>
    </p:cViewPr>
  </p:sorterViewPr>
  <p:notesViewPr>
    <p:cSldViewPr>
      <p:cViewPr varScale="1">
        <p:scale>
          <a:sx n="80" d="100"/>
          <a:sy n="80" d="100"/>
        </p:scale>
        <p:origin x="391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1"/>
            <a:ext cx="3078427" cy="511731"/>
          </a:xfrm>
          <a:prstGeom prst="rect">
            <a:avLst/>
          </a:prstGeom>
        </p:spPr>
        <p:txBody>
          <a:bodyPr vert="horz" lIns="94759" tIns="47380" rIns="94759" bIns="47380" rtlCol="0"/>
          <a:lstStyle>
            <a:lvl1pPr algn="l">
              <a:defRPr sz="1200"/>
            </a:lvl1pPr>
          </a:lstStyle>
          <a:p>
            <a:endParaRPr lang="en-US"/>
          </a:p>
        </p:txBody>
      </p:sp>
      <p:sp>
        <p:nvSpPr>
          <p:cNvPr id="3" name="날짜 개체 틀 2"/>
          <p:cNvSpPr>
            <a:spLocks noGrp="1"/>
          </p:cNvSpPr>
          <p:nvPr>
            <p:ph type="dt" sz="quarter" idx="1"/>
          </p:nvPr>
        </p:nvSpPr>
        <p:spPr>
          <a:xfrm>
            <a:off x="4023993" y="1"/>
            <a:ext cx="3078427" cy="511731"/>
          </a:xfrm>
          <a:prstGeom prst="rect">
            <a:avLst/>
          </a:prstGeom>
        </p:spPr>
        <p:txBody>
          <a:bodyPr vert="horz" lIns="94759" tIns="47380" rIns="94759" bIns="47380" rtlCol="0"/>
          <a:lstStyle>
            <a:lvl1pPr algn="r">
              <a:defRPr sz="1200"/>
            </a:lvl1pPr>
          </a:lstStyle>
          <a:p>
            <a:fld id="{B82CBD16-193A-44C0-8022-709D2C136119}" type="datetimeFigureOut">
              <a:rPr lang="en-US" smtClean="0"/>
              <a:t>4/22/2023</a:t>
            </a:fld>
            <a:endParaRPr lang="en-US"/>
          </a:p>
        </p:txBody>
      </p:sp>
      <p:sp>
        <p:nvSpPr>
          <p:cNvPr id="4" name="바닥글 개체 틀 3"/>
          <p:cNvSpPr>
            <a:spLocks noGrp="1"/>
          </p:cNvSpPr>
          <p:nvPr>
            <p:ph type="ftr" sz="quarter" idx="2"/>
          </p:nvPr>
        </p:nvSpPr>
        <p:spPr>
          <a:xfrm>
            <a:off x="1" y="9721107"/>
            <a:ext cx="3078427" cy="511731"/>
          </a:xfrm>
          <a:prstGeom prst="rect">
            <a:avLst/>
          </a:prstGeom>
        </p:spPr>
        <p:txBody>
          <a:bodyPr vert="horz" lIns="94759" tIns="47380" rIns="94759" bIns="47380" rtlCol="0" anchor="b"/>
          <a:lstStyle>
            <a:lvl1pPr algn="l">
              <a:defRPr sz="1200"/>
            </a:lvl1pPr>
          </a:lstStyle>
          <a:p>
            <a:endParaRPr lang="en-US"/>
          </a:p>
        </p:txBody>
      </p:sp>
      <p:sp>
        <p:nvSpPr>
          <p:cNvPr id="5" name="슬라이드 번호 개체 틀 4"/>
          <p:cNvSpPr>
            <a:spLocks noGrp="1"/>
          </p:cNvSpPr>
          <p:nvPr>
            <p:ph type="sldNum" sz="quarter" idx="3"/>
          </p:nvPr>
        </p:nvSpPr>
        <p:spPr>
          <a:xfrm>
            <a:off x="4023993" y="9721107"/>
            <a:ext cx="3078427" cy="511731"/>
          </a:xfrm>
          <a:prstGeom prst="rect">
            <a:avLst/>
          </a:prstGeom>
        </p:spPr>
        <p:txBody>
          <a:bodyPr vert="horz" lIns="94759" tIns="47380" rIns="94759" bIns="47380" rtlCol="0" anchor="b"/>
          <a:lstStyle>
            <a:lvl1pPr algn="r">
              <a:defRPr sz="1200"/>
            </a:lvl1pPr>
          </a:lstStyle>
          <a:p>
            <a:fld id="{417BBED4-17BB-4F6C-BAEE-E56681EBADE2}" type="slidenum">
              <a:rPr lang="en-US" smtClean="0"/>
              <a:t>‹#›</a:t>
            </a:fld>
            <a:endParaRPr lang="en-US"/>
          </a:p>
        </p:txBody>
      </p:sp>
    </p:spTree>
    <p:extLst>
      <p:ext uri="{BB962C8B-B14F-4D97-AF65-F5344CB8AC3E}">
        <p14:creationId xmlns:p14="http://schemas.microsoft.com/office/powerpoint/2010/main" val="17071509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8427" cy="511731"/>
          </a:xfrm>
          <a:prstGeom prst="rect">
            <a:avLst/>
          </a:prstGeom>
        </p:spPr>
        <p:txBody>
          <a:bodyPr vert="horz" lIns="94759" tIns="47380" rIns="94759" bIns="47380" rtlCol="0"/>
          <a:lstStyle>
            <a:lvl1pPr algn="l">
              <a:defRPr sz="1200"/>
            </a:lvl1pPr>
          </a:lstStyle>
          <a:p>
            <a:endParaRPr lang="en-US"/>
          </a:p>
        </p:txBody>
      </p:sp>
      <p:sp>
        <p:nvSpPr>
          <p:cNvPr id="3" name="Date Placeholder 2"/>
          <p:cNvSpPr>
            <a:spLocks noGrp="1"/>
          </p:cNvSpPr>
          <p:nvPr>
            <p:ph type="dt" idx="1"/>
          </p:nvPr>
        </p:nvSpPr>
        <p:spPr>
          <a:xfrm>
            <a:off x="4023993" y="1"/>
            <a:ext cx="3078427" cy="511731"/>
          </a:xfrm>
          <a:prstGeom prst="rect">
            <a:avLst/>
          </a:prstGeom>
        </p:spPr>
        <p:txBody>
          <a:bodyPr vert="horz" lIns="94759" tIns="47380" rIns="94759" bIns="47380" rtlCol="0"/>
          <a:lstStyle>
            <a:lvl1pPr algn="r">
              <a:defRPr sz="1200"/>
            </a:lvl1pPr>
          </a:lstStyle>
          <a:p>
            <a:fld id="{CB0D58B7-6532-0543-93DC-FC0014876FA7}" type="datetimeFigureOut">
              <a:rPr lang="en-US" smtClean="0"/>
              <a:t>4/22/2023</a:t>
            </a:fld>
            <a:endParaRPr lang="en-US"/>
          </a:p>
        </p:txBody>
      </p:sp>
      <p:sp>
        <p:nvSpPr>
          <p:cNvPr id="4" name="Slide Image Placeholder 3"/>
          <p:cNvSpPr>
            <a:spLocks noGrp="1" noRot="1" noChangeAspect="1"/>
          </p:cNvSpPr>
          <p:nvPr>
            <p:ph type="sldImg" idx="2"/>
          </p:nvPr>
        </p:nvSpPr>
        <p:spPr>
          <a:xfrm>
            <a:off x="992188" y="766763"/>
            <a:ext cx="5119687" cy="3838575"/>
          </a:xfrm>
          <a:prstGeom prst="rect">
            <a:avLst/>
          </a:prstGeom>
          <a:noFill/>
          <a:ln w="12700">
            <a:solidFill>
              <a:prstClr val="black"/>
            </a:solidFill>
          </a:ln>
        </p:spPr>
        <p:txBody>
          <a:bodyPr vert="horz" lIns="94759" tIns="47380" rIns="94759" bIns="47380" rtlCol="0" anchor="ctr"/>
          <a:lstStyle/>
          <a:p>
            <a:endParaRPr lang="en-US"/>
          </a:p>
        </p:txBody>
      </p:sp>
      <p:sp>
        <p:nvSpPr>
          <p:cNvPr id="5" name="Notes Placeholder 4"/>
          <p:cNvSpPr>
            <a:spLocks noGrp="1"/>
          </p:cNvSpPr>
          <p:nvPr>
            <p:ph type="body" sz="quarter" idx="3"/>
          </p:nvPr>
        </p:nvSpPr>
        <p:spPr>
          <a:xfrm>
            <a:off x="710407" y="4861441"/>
            <a:ext cx="5683250" cy="4605576"/>
          </a:xfrm>
          <a:prstGeom prst="rect">
            <a:avLst/>
          </a:prstGeom>
        </p:spPr>
        <p:txBody>
          <a:bodyPr vert="horz" lIns="94759" tIns="47380" rIns="94759" bIns="473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1107"/>
            <a:ext cx="3078427" cy="511731"/>
          </a:xfrm>
          <a:prstGeom prst="rect">
            <a:avLst/>
          </a:prstGeom>
        </p:spPr>
        <p:txBody>
          <a:bodyPr vert="horz" lIns="94759" tIns="47380" rIns="94759" bIns="47380" rtlCol="0" anchor="b"/>
          <a:lstStyle>
            <a:lvl1pPr algn="l">
              <a:defRPr sz="1200"/>
            </a:lvl1pPr>
          </a:lstStyle>
          <a:p>
            <a:endParaRPr lang="en-US"/>
          </a:p>
        </p:txBody>
      </p:sp>
      <p:sp>
        <p:nvSpPr>
          <p:cNvPr id="7" name="Slide Number Placeholder 6"/>
          <p:cNvSpPr>
            <a:spLocks noGrp="1"/>
          </p:cNvSpPr>
          <p:nvPr>
            <p:ph type="sldNum" sz="quarter" idx="5"/>
          </p:nvPr>
        </p:nvSpPr>
        <p:spPr>
          <a:xfrm>
            <a:off x="4023993" y="9721107"/>
            <a:ext cx="3078427" cy="511731"/>
          </a:xfrm>
          <a:prstGeom prst="rect">
            <a:avLst/>
          </a:prstGeom>
        </p:spPr>
        <p:txBody>
          <a:bodyPr vert="horz" lIns="94759" tIns="47380" rIns="94759" bIns="47380" rtlCol="0" anchor="b"/>
          <a:lstStyle>
            <a:lvl1pPr algn="r">
              <a:defRPr sz="1200"/>
            </a:lvl1pPr>
          </a:lstStyle>
          <a:p>
            <a:fld id="{6928F8B0-3515-7148-BDB0-66FE6431EF8B}" type="slidenum">
              <a:rPr lang="en-US" smtClean="0"/>
              <a:t>‹#›</a:t>
            </a:fld>
            <a:endParaRPr lang="en-US"/>
          </a:p>
        </p:txBody>
      </p:sp>
    </p:spTree>
    <p:extLst>
      <p:ext uri="{BB962C8B-B14F-4D97-AF65-F5344CB8AC3E}">
        <p14:creationId xmlns:p14="http://schemas.microsoft.com/office/powerpoint/2010/main" val="1996374777"/>
      </p:ext>
    </p:extLst>
  </p:cSld>
  <p:clrMap bg1="lt1" tx1="dk1" bg2="lt2" tx2="dk2" accent1="accent1" accent2="accent2" accent3="accent3" accent4="accent4" accent5="accent5" accent6="accent6" hlink="hlink" folHlink="folHlink"/>
  <p:hf hdr="0" ftr="0" dt="0"/>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3" algn="l" defTabSz="457177" rtl="0" eaLnBrk="1" latinLnBrk="0" hangingPunct="1">
      <a:defRPr sz="1200" kern="1200">
        <a:solidFill>
          <a:schemeClr val="tx1"/>
        </a:solidFill>
        <a:latin typeface="+mn-lt"/>
        <a:ea typeface="+mn-ea"/>
        <a:cs typeface="+mn-cs"/>
      </a:defRPr>
    </a:lvl3pPr>
    <a:lvl4pPr marL="1371530" algn="l" defTabSz="457177" rtl="0" eaLnBrk="1" latinLnBrk="0" hangingPunct="1">
      <a:defRPr sz="1200" kern="1200">
        <a:solidFill>
          <a:schemeClr val="tx1"/>
        </a:solidFill>
        <a:latin typeface="+mn-lt"/>
        <a:ea typeface="+mn-ea"/>
        <a:cs typeface="+mn-cs"/>
      </a:defRPr>
    </a:lvl4pPr>
    <a:lvl5pPr marL="1828706" algn="l" defTabSz="457177" rtl="0" eaLnBrk="1" latinLnBrk="0" hangingPunct="1">
      <a:defRPr sz="1200" kern="1200">
        <a:solidFill>
          <a:schemeClr val="tx1"/>
        </a:solidFill>
        <a:latin typeface="+mn-lt"/>
        <a:ea typeface="+mn-ea"/>
        <a:cs typeface="+mn-cs"/>
      </a:defRPr>
    </a:lvl5pPr>
    <a:lvl6pPr marL="2285883" algn="l" defTabSz="457177" rtl="0" eaLnBrk="1" latinLnBrk="0" hangingPunct="1">
      <a:defRPr sz="1200" kern="1200">
        <a:solidFill>
          <a:schemeClr val="tx1"/>
        </a:solidFill>
        <a:latin typeface="+mn-lt"/>
        <a:ea typeface="+mn-ea"/>
        <a:cs typeface="+mn-cs"/>
      </a:defRPr>
    </a:lvl6pPr>
    <a:lvl7pPr marL="2743060" algn="l" defTabSz="457177" rtl="0" eaLnBrk="1" latinLnBrk="0" hangingPunct="1">
      <a:defRPr sz="1200" kern="1200">
        <a:solidFill>
          <a:schemeClr val="tx1"/>
        </a:solidFill>
        <a:latin typeface="+mn-lt"/>
        <a:ea typeface="+mn-ea"/>
        <a:cs typeface="+mn-cs"/>
      </a:defRPr>
    </a:lvl7pPr>
    <a:lvl8pPr marL="3200236" algn="l" defTabSz="457177" rtl="0" eaLnBrk="1" latinLnBrk="0" hangingPunct="1">
      <a:defRPr sz="1200" kern="1200">
        <a:solidFill>
          <a:schemeClr val="tx1"/>
        </a:solidFill>
        <a:latin typeface="+mn-lt"/>
        <a:ea typeface="+mn-ea"/>
        <a:cs typeface="+mn-cs"/>
      </a:defRPr>
    </a:lvl8pPr>
    <a:lvl9pPr marL="3657413"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6928F8B0-3515-7148-BDB0-66FE6431EF8B}" type="slidenum">
              <a:rPr lang="en-US" smtClean="0"/>
              <a:t>1</a:t>
            </a:fld>
            <a:endParaRPr lang="en-US" dirty="0"/>
          </a:p>
        </p:txBody>
      </p:sp>
    </p:spTree>
    <p:extLst>
      <p:ext uri="{BB962C8B-B14F-4D97-AF65-F5344CB8AC3E}">
        <p14:creationId xmlns:p14="http://schemas.microsoft.com/office/powerpoint/2010/main" val="288749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2</a:t>
            </a:fld>
            <a:endParaRPr lang="en-US"/>
          </a:p>
        </p:txBody>
      </p:sp>
    </p:spTree>
    <p:extLst>
      <p:ext uri="{BB962C8B-B14F-4D97-AF65-F5344CB8AC3E}">
        <p14:creationId xmlns:p14="http://schemas.microsoft.com/office/powerpoint/2010/main" val="1206384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4</a:t>
            </a:fld>
            <a:endParaRPr lang="en-US"/>
          </a:p>
        </p:txBody>
      </p:sp>
    </p:spTree>
    <p:extLst>
      <p:ext uri="{BB962C8B-B14F-4D97-AF65-F5344CB8AC3E}">
        <p14:creationId xmlns:p14="http://schemas.microsoft.com/office/powerpoint/2010/main" val="42302760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7" name="그림 3" descr="130507_GDI_PPT.jpg"/>
          <p:cNvPicPr>
            <a:picLocks noChangeAspect="1"/>
          </p:cNvPicPr>
          <p:nvPr userDrawn="1"/>
        </p:nvPicPr>
        <p:blipFill>
          <a:blip r:embed="rId2" cstate="print"/>
          <a:stretch>
            <a:fillRect/>
          </a:stretch>
        </p:blipFill>
        <p:spPr>
          <a:xfrm>
            <a:off x="0" y="0"/>
            <a:ext cx="9144000" cy="6866600"/>
          </a:xfrm>
          <a:prstGeom prst="rect">
            <a:avLst/>
          </a:prstGeom>
        </p:spPr>
      </p:pic>
      <p:pic>
        <p:nvPicPr>
          <p:cNvPr id="8"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627784" y="2204864"/>
            <a:ext cx="3524407" cy="1399912"/>
          </a:xfrm>
          <a:prstGeom prst="rect">
            <a:avLst/>
          </a:prstGeom>
        </p:spPr>
      </p:pic>
      <p:pic>
        <p:nvPicPr>
          <p:cNvPr id="10"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339753" y="4581128"/>
            <a:ext cx="3524407" cy="139991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섹션헤더_gre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3" name="Rectangle 12"/>
          <p:cNvSpPr/>
          <p:nvPr userDrawn="1"/>
        </p:nvSpPr>
        <p:spPr>
          <a:xfrm>
            <a:off x="251520" y="260648"/>
            <a:ext cx="8640960" cy="6336704"/>
          </a:xfrm>
          <a:prstGeom prst="rect">
            <a:avLst/>
          </a:prstGeom>
          <a:solidFill>
            <a:schemeClr val="bg1">
              <a:lumMod val="6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284673"/>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3827985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섹션헤더_blue">
    <p:spTree>
      <p:nvGrpSpPr>
        <p:cNvPr id="1" name=""/>
        <p:cNvGrpSpPr/>
        <p:nvPr/>
      </p:nvGrpSpPr>
      <p:grpSpPr>
        <a:xfrm>
          <a:off x="0" y="0"/>
          <a:ext cx="0" cy="0"/>
          <a:chOff x="0" y="0"/>
          <a:chExt cx="0" cy="0"/>
        </a:xfrm>
      </p:grpSpPr>
      <p:sp>
        <p:nvSpPr>
          <p:cNvPr id="5" name="Rectangle 4"/>
          <p:cNvSpPr/>
          <p:nvPr userDrawn="1"/>
        </p:nvSpPr>
        <p:spPr>
          <a:xfrm>
            <a:off x="0" y="-3488"/>
            <a:ext cx="9145105" cy="6960880"/>
          </a:xfrm>
          <a:prstGeom prst="rect">
            <a:avLst/>
          </a:prstGeom>
          <a:solidFill>
            <a:schemeClr val="bg1">
              <a:lumMod val="5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p:cNvSpPr/>
          <p:nvPr userDrawn="1"/>
        </p:nvSpPr>
        <p:spPr>
          <a:xfrm>
            <a:off x="251520" y="260648"/>
            <a:ext cx="8640960" cy="6336704"/>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C87819"/>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1307294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제목 및 내용_white">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99592" y="332656"/>
            <a:ext cx="7704856" cy="720080"/>
          </a:xfrm>
        </p:spPr>
        <p:txBody>
          <a:bodyPr>
            <a:normAutofit/>
          </a:bodyPr>
          <a:lstStyle>
            <a:lvl1pPr algn="l" latinLnBrk="0" hangingPunct="0">
              <a:defRPr sz="3200" b="1"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5589239"/>
          </a:xfrm>
        </p:spPr>
        <p:txBody>
          <a:bodyPr>
            <a:normAutofit/>
          </a:bodyPr>
          <a:lstStyle>
            <a:lvl1pPr latinLnBrk="0" hangingPunct="0">
              <a:defRPr sz="2000" b="1" i="0">
                <a:solidFill>
                  <a:srgbClr val="284673"/>
                </a:solidFill>
                <a:latin typeface="Century Gothic"/>
                <a:cs typeface="Century Gothic"/>
              </a:defRPr>
            </a:lvl1pPr>
            <a:lvl2pPr latinLnBrk="0" hangingPunct="0">
              <a:defRPr sz="1800" b="1" i="0">
                <a:solidFill>
                  <a:srgbClr val="C87819"/>
                </a:solidFill>
                <a:latin typeface="Century Gothic"/>
                <a:cs typeface="Century Gothic"/>
              </a:defRPr>
            </a:lvl2pPr>
            <a:lvl3pPr latinLnBrk="0" hangingPunct="0">
              <a:defRPr sz="1600" b="1" i="0">
                <a:solidFill>
                  <a:schemeClr val="bg1">
                    <a:lumMod val="50000"/>
                  </a:schemeClr>
                </a:solidFill>
                <a:latin typeface="Century Gothic"/>
                <a:cs typeface="Century Gothic"/>
              </a:defRPr>
            </a:lvl3pPr>
            <a:lvl4pPr latinLnBrk="0" hangingPunct="0">
              <a:defRPr sz="1400" b="1" i="0">
                <a:solidFill>
                  <a:srgbClr val="284673"/>
                </a:solidFill>
                <a:latin typeface="Century Gothic"/>
                <a:cs typeface="Century Gothic"/>
              </a:defRPr>
            </a:lvl4pPr>
            <a:lvl5pPr latinLnBrk="0" hangingPunct="0">
              <a:defRPr sz="1400" b="1" i="0">
                <a:solidFill>
                  <a:srgbClr val="C87819"/>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Oval 14"/>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6880" y="6316148"/>
            <a:ext cx="444972" cy="43887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제목만_white">
    <p:spTree>
      <p:nvGrpSpPr>
        <p:cNvPr id="1" name=""/>
        <p:cNvGrpSpPr/>
        <p:nvPr/>
      </p:nvGrpSpPr>
      <p:grpSpPr>
        <a:xfrm>
          <a:off x="0" y="0"/>
          <a:ext cx="0" cy="0"/>
          <a:chOff x="0" y="0"/>
          <a:chExt cx="0" cy="0"/>
        </a:xfrm>
      </p:grpSpPr>
      <p:sp>
        <p:nvSpPr>
          <p:cNvPr id="2" name="Title 1"/>
          <p:cNvSpPr>
            <a:spLocks noGrp="1"/>
          </p:cNvSpPr>
          <p:nvPr>
            <p:ph type="title"/>
          </p:nvPr>
        </p:nvSpPr>
        <p:spPr>
          <a:xfrm>
            <a:off x="899592" y="332656"/>
            <a:ext cx="7715200" cy="720080"/>
          </a:xfrm>
        </p:spPr>
        <p:txBody>
          <a:bodyPr>
            <a:normAutofit/>
          </a:bodyPr>
          <a:lstStyle>
            <a:lvl1pPr algn="l">
              <a:defRPr sz="3200" b="0" i="0">
                <a:solidFill>
                  <a:srgbClr val="284673"/>
                </a:solidFill>
                <a:latin typeface="Century Gothic"/>
                <a:cs typeface="Century Gothic"/>
              </a:defRPr>
            </a:lvl1pPr>
          </a:lstStyle>
          <a:p>
            <a:r>
              <a:rPr lang="en-US" dirty="0"/>
              <a:t>Click to edit Master title style</a:t>
            </a:r>
          </a:p>
        </p:txBody>
      </p:sp>
      <p:grpSp>
        <p:nvGrpSpPr>
          <p:cNvPr id="16" name="Group 15"/>
          <p:cNvGrpSpPr/>
          <p:nvPr userDrawn="1"/>
        </p:nvGrpSpPr>
        <p:grpSpPr>
          <a:xfrm>
            <a:off x="395536" y="476672"/>
            <a:ext cx="432048" cy="432048"/>
            <a:chOff x="3923928" y="1844824"/>
            <a:chExt cx="1800200" cy="1800200"/>
          </a:xfrm>
        </p:grpSpPr>
        <p:sp>
          <p:nvSpPr>
            <p:cNvPr id="17" name="Oval 16"/>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Oval 17"/>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4" name="그림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6880" y="6316148"/>
            <a:ext cx="444972" cy="438876"/>
          </a:xfrm>
          <a:prstGeom prst="rect">
            <a:avLst/>
          </a:prstGeom>
        </p:spPr>
      </p:pic>
    </p:spTree>
    <p:extLst>
      <p:ext uri="{BB962C8B-B14F-4D97-AF65-F5344CB8AC3E}">
        <p14:creationId xmlns:p14="http://schemas.microsoft.com/office/powerpoint/2010/main" val="42683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제목 및 내용_grey">
    <p:spTree>
      <p:nvGrpSpPr>
        <p:cNvPr id="1" name=""/>
        <p:cNvGrpSpPr/>
        <p:nvPr/>
      </p:nvGrpSpPr>
      <p:grpSpPr>
        <a:xfrm>
          <a:off x="0" y="0"/>
          <a:ext cx="0" cy="0"/>
          <a:chOff x="0" y="0"/>
          <a:chExt cx="0" cy="0"/>
        </a:xfrm>
      </p:grpSpPr>
      <p:sp>
        <p:nvSpPr>
          <p:cNvPr id="8" name="Rectangle 7"/>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제목 1"/>
          <p:cNvSpPr>
            <a:spLocks noGrp="1"/>
          </p:cNvSpPr>
          <p:nvPr>
            <p:ph type="title" hasCustomPrompt="1"/>
          </p:nvPr>
        </p:nvSpPr>
        <p:spPr>
          <a:xfrm>
            <a:off x="899592" y="332656"/>
            <a:ext cx="7704856" cy="720080"/>
          </a:xfrm>
        </p:spPr>
        <p:txBody>
          <a:bodyPr>
            <a:normAutofit/>
          </a:bodyPr>
          <a:lstStyle>
            <a:lvl1pPr algn="l">
              <a:defRPr sz="3200" b="0"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4857403"/>
          </a:xfrm>
        </p:spPr>
        <p:txBody>
          <a:bodyPr>
            <a:normAutofit/>
          </a:bodyPr>
          <a:lstStyle>
            <a:lvl1pPr>
              <a:defRPr sz="2800" b="0" i="0">
                <a:solidFill>
                  <a:srgbClr val="284673"/>
                </a:solidFill>
                <a:latin typeface="Century Gothic"/>
                <a:cs typeface="Century Gothic"/>
              </a:defRPr>
            </a:lvl1pPr>
            <a:lvl2pPr>
              <a:defRPr sz="2400" b="0" i="0">
                <a:solidFill>
                  <a:srgbClr val="284673"/>
                </a:solidFill>
                <a:latin typeface="Century Gothic"/>
                <a:cs typeface="Century Gothic"/>
              </a:defRPr>
            </a:lvl2pPr>
            <a:lvl3pPr>
              <a:defRPr sz="2000" b="0" i="0">
                <a:solidFill>
                  <a:srgbClr val="284673"/>
                </a:solidFill>
                <a:latin typeface="Century Gothic"/>
                <a:cs typeface="Century Gothic"/>
              </a:defRPr>
            </a:lvl3pPr>
            <a:lvl4pPr>
              <a:defRPr sz="1800" b="0" i="0">
                <a:solidFill>
                  <a:srgbClr val="284673"/>
                </a:solidFill>
                <a:latin typeface="Century Gothic"/>
                <a:cs typeface="Century Gothic"/>
              </a:defRPr>
            </a:lvl4pPr>
            <a:lvl5pPr>
              <a:defRPr sz="1800" b="0" i="0">
                <a:solidFill>
                  <a:srgbClr val="284673"/>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Oval 14"/>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11" name="Picture 10"/>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2064232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Rectangle 9"/>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899592" y="332656"/>
            <a:ext cx="7715200" cy="720080"/>
          </a:xfrm>
        </p:spPr>
        <p:txBody>
          <a:bodyPr>
            <a:normAutofit/>
          </a:bodyPr>
          <a:lstStyle>
            <a:lvl1pPr algn="l">
              <a:defRPr sz="3200" b="0" i="0">
                <a:solidFill>
                  <a:srgbClr val="284673"/>
                </a:solidFill>
                <a:latin typeface="Century Gothic"/>
                <a:cs typeface="Century Gothic"/>
              </a:defRPr>
            </a:lvl1pPr>
          </a:lstStyle>
          <a:p>
            <a:r>
              <a:rPr lang="en-US" dirty="0"/>
              <a:t>Click to edit Master title style</a:t>
            </a:r>
          </a:p>
        </p:txBody>
      </p:sp>
      <p:grpSp>
        <p:nvGrpSpPr>
          <p:cNvPr id="7" name="Group 6"/>
          <p:cNvGrpSpPr/>
          <p:nvPr userDrawn="1"/>
        </p:nvGrpSpPr>
        <p:grpSpPr>
          <a:xfrm>
            <a:off x="395536" y="476672"/>
            <a:ext cx="432048" cy="432048"/>
            <a:chOff x="3923928" y="1844824"/>
            <a:chExt cx="1800200" cy="1800200"/>
          </a:xfrm>
        </p:grpSpPr>
        <p:sp>
          <p:nvSpPr>
            <p:cNvPr id="8" name="Oval 7"/>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Oval 8"/>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11" name="Picture 10"/>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1564252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백지_grey">
    <p:spTree>
      <p:nvGrpSpPr>
        <p:cNvPr id="1" name=""/>
        <p:cNvGrpSpPr/>
        <p:nvPr/>
      </p:nvGrpSpPr>
      <p:grpSpPr>
        <a:xfrm>
          <a:off x="0" y="0"/>
          <a:ext cx="0" cy="0"/>
          <a:chOff x="0" y="0"/>
          <a:chExt cx="0" cy="0"/>
        </a:xfrm>
      </p:grpSpPr>
      <p:sp>
        <p:nvSpPr>
          <p:cNvPr id="10" name="Rectangle 9"/>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4" name="Picture 3"/>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1478128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백지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668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35" tIns="45718" rIns="91435" bIns="45718"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1"/>
            <a:ext cx="8229600" cy="4525963"/>
          </a:xfrm>
          <a:prstGeom prst="rect">
            <a:avLst/>
          </a:prstGeom>
        </p:spPr>
        <p:txBody>
          <a:bodyPr vert="horz" lIns="91435" tIns="45718" rIns="91435" bIns="45718" rtlCol="0">
            <a:normAutofit/>
          </a:bodyPr>
          <a:lstStyle/>
          <a:p>
            <a:pPr lvl="0"/>
            <a:r>
              <a:rPr lang="ko-KR" altLang="en-US"/>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356351"/>
            <a:ext cx="2133600" cy="365125"/>
          </a:xfrm>
          <a:prstGeom prst="rect">
            <a:avLst/>
          </a:prstGeom>
        </p:spPr>
        <p:txBody>
          <a:bodyPr vert="horz" lIns="91435" tIns="45718" rIns="91435" bIns="45718" rtlCol="0" anchor="ctr"/>
          <a:lstStyle>
            <a:lvl1pPr algn="l">
              <a:defRPr sz="1200">
                <a:solidFill>
                  <a:schemeClr val="tx1">
                    <a:tint val="75000"/>
                  </a:schemeClr>
                </a:solidFill>
              </a:defRPr>
            </a:lvl1pPr>
          </a:lstStyle>
          <a:p>
            <a:r>
              <a:rPr lang="en-US" altLang="ko-KR"/>
              <a:t>May 2016</a:t>
            </a:r>
            <a:endParaRPr lang="ko-KR" altLang="en-US"/>
          </a:p>
        </p:txBody>
      </p:sp>
      <p:sp>
        <p:nvSpPr>
          <p:cNvPr id="5" name="바닥글 개체 틀 4"/>
          <p:cNvSpPr>
            <a:spLocks noGrp="1"/>
          </p:cNvSpPr>
          <p:nvPr>
            <p:ph type="ftr" sz="quarter" idx="3"/>
          </p:nvPr>
        </p:nvSpPr>
        <p:spPr>
          <a:xfrm>
            <a:off x="3124201" y="6356351"/>
            <a:ext cx="289560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r>
              <a:rPr lang="en-US" altLang="ko-KR"/>
              <a:t>John Son (WILUS Inc.)</a:t>
            </a:r>
            <a:endParaRPr lang="ko-KR" altLang="en-US"/>
          </a:p>
        </p:txBody>
      </p:sp>
      <p:sp>
        <p:nvSpPr>
          <p:cNvPr id="6" name="슬라이드 번호 개체 틀 5"/>
          <p:cNvSpPr>
            <a:spLocks noGrp="1"/>
          </p:cNvSpPr>
          <p:nvPr>
            <p:ph type="sldNum" sz="quarter" idx="4"/>
          </p:nvPr>
        </p:nvSpPr>
        <p:spPr>
          <a:xfrm>
            <a:off x="6553200" y="6356351"/>
            <a:ext cx="2133600" cy="365125"/>
          </a:xfrm>
          <a:prstGeom prst="rect">
            <a:avLst/>
          </a:prstGeom>
        </p:spPr>
        <p:txBody>
          <a:bodyPr vert="horz" lIns="91435" tIns="45718" rIns="91435" bIns="45718" rtlCol="0" anchor="ctr"/>
          <a:lstStyle>
            <a:lvl1pPr algn="r">
              <a:defRPr sz="1200">
                <a:solidFill>
                  <a:schemeClr val="tx1">
                    <a:tint val="75000"/>
                  </a:schemeClr>
                </a:solidFill>
              </a:defRPr>
            </a:lvl1pPr>
          </a:lstStyle>
          <a:p>
            <a:fld id="{4AF8CD6E-25A2-4D24-B8CF-F9EFEBE4303D}" type="slidenum">
              <a:rPr lang="ko-KR" altLang="en-US" smtClean="0"/>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0" r:id="rId4"/>
    <p:sldLayoutId id="2147483661" r:id="rId5"/>
    <p:sldLayoutId id="2147483725" r:id="rId6"/>
    <p:sldLayoutId id="2147483724" r:id="rId7"/>
    <p:sldLayoutId id="2147483727" r:id="rId8"/>
    <p:sldLayoutId id="2147483728" r:id="rId9"/>
  </p:sldLayoutIdLst>
  <p:hf sldNum="0" hdr="0" ftr="0" dt="0"/>
  <p:txStyles>
    <p:titleStyle>
      <a:lvl1pPr algn="ctr" defTabSz="914353" rtl="0" eaLnBrk="1" latinLnBrk="1" hangingPunct="1">
        <a:spcBef>
          <a:spcPct val="0"/>
        </a:spcBef>
        <a:buNone/>
        <a:defRPr sz="4400" kern="1200">
          <a:solidFill>
            <a:schemeClr val="tx1"/>
          </a:solidFill>
          <a:latin typeface="+mj-lt"/>
          <a:ea typeface="+mj-ea"/>
          <a:cs typeface="+mj-cs"/>
        </a:defRPr>
      </a:lvl1pPr>
    </p:titleStyle>
    <p:bodyStyle>
      <a:lvl1pPr marL="342882" indent="-342882" algn="l" defTabSz="914353" rtl="0" eaLnBrk="1" latinLnBrk="0" hangingPunct="0">
        <a:spcBef>
          <a:spcPct val="20000"/>
        </a:spcBef>
        <a:buFont typeface="Arial" pitchFamily="34" charset="0"/>
        <a:buChar char="•"/>
        <a:defRPr sz="3200" kern="1200">
          <a:solidFill>
            <a:schemeClr val="tx1"/>
          </a:solidFill>
          <a:latin typeface="+mn-lt"/>
          <a:ea typeface="+mn-ea"/>
          <a:cs typeface="+mn-cs"/>
        </a:defRPr>
      </a:lvl1pPr>
      <a:lvl2pPr marL="742912" indent="-285736" algn="l" defTabSz="914353" rtl="0" eaLnBrk="1" latinLnBrk="0" hangingPunct="0">
        <a:spcBef>
          <a:spcPct val="20000"/>
        </a:spcBef>
        <a:buFont typeface="Arial" pitchFamily="34" charset="0"/>
        <a:buChar char="–"/>
        <a:defRPr sz="2800" kern="1200">
          <a:solidFill>
            <a:schemeClr val="tx1"/>
          </a:solidFill>
          <a:latin typeface="+mn-lt"/>
          <a:ea typeface="+mn-ea"/>
          <a:cs typeface="+mn-cs"/>
        </a:defRPr>
      </a:lvl2pPr>
      <a:lvl3pPr marL="1142942" indent="-228588" algn="l" defTabSz="914353" rtl="0" eaLnBrk="1" latinLnBrk="0" hangingPunct="0">
        <a:spcBef>
          <a:spcPct val="20000"/>
        </a:spcBef>
        <a:buFont typeface="Arial" pitchFamily="34" charset="0"/>
        <a:buChar char="•"/>
        <a:defRPr sz="2400" kern="1200">
          <a:solidFill>
            <a:schemeClr val="tx1"/>
          </a:solidFill>
          <a:latin typeface="+mn-lt"/>
          <a:ea typeface="+mn-ea"/>
          <a:cs typeface="+mn-cs"/>
        </a:defRPr>
      </a:lvl3pPr>
      <a:lvl4pPr marL="1600118" indent="-228588" algn="l" defTabSz="914353" rtl="0" eaLnBrk="1" latinLnBrk="0" hangingPunct="0">
        <a:spcBef>
          <a:spcPct val="20000"/>
        </a:spcBef>
        <a:buFont typeface="Arial" pitchFamily="34" charset="0"/>
        <a:buChar char="–"/>
        <a:defRPr sz="2000" kern="1200">
          <a:solidFill>
            <a:schemeClr val="tx1"/>
          </a:solidFill>
          <a:latin typeface="+mn-lt"/>
          <a:ea typeface="+mn-ea"/>
          <a:cs typeface="+mn-cs"/>
        </a:defRPr>
      </a:lvl4pPr>
      <a:lvl5pPr marL="2057295" indent="-228588" algn="l" defTabSz="914353" rtl="0" eaLnBrk="1" latinLnBrk="0" hangingPunct="0">
        <a:spcBef>
          <a:spcPct val="20000"/>
        </a:spcBef>
        <a:buFont typeface="Arial" pitchFamily="34" charset="0"/>
        <a:buChar char="»"/>
        <a:defRPr sz="2000" kern="1200">
          <a:solidFill>
            <a:schemeClr val="tx1"/>
          </a:solidFill>
          <a:latin typeface="+mn-lt"/>
          <a:ea typeface="+mn-ea"/>
          <a:cs typeface="+mn-cs"/>
        </a:defRPr>
      </a:lvl5pPr>
      <a:lvl6pPr marL="251447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353" rtl="0" eaLnBrk="1" latinLnBrk="1" hangingPunct="1">
        <a:defRPr sz="1800" kern="1200">
          <a:solidFill>
            <a:schemeClr val="tx1"/>
          </a:solidFill>
          <a:latin typeface="+mn-lt"/>
          <a:ea typeface="+mn-ea"/>
          <a:cs typeface="+mn-cs"/>
        </a:defRPr>
      </a:lvl1pPr>
      <a:lvl2pPr marL="457177" algn="l" defTabSz="914353" rtl="0" eaLnBrk="1" latinLnBrk="1" hangingPunct="1">
        <a:defRPr sz="1800" kern="1200">
          <a:solidFill>
            <a:schemeClr val="tx1"/>
          </a:solidFill>
          <a:latin typeface="+mn-lt"/>
          <a:ea typeface="+mn-ea"/>
          <a:cs typeface="+mn-cs"/>
        </a:defRPr>
      </a:lvl2pPr>
      <a:lvl3pPr marL="914353" algn="l" defTabSz="914353" rtl="0" eaLnBrk="1" latinLnBrk="1" hangingPunct="1">
        <a:defRPr sz="1800" kern="1200">
          <a:solidFill>
            <a:schemeClr val="tx1"/>
          </a:solidFill>
          <a:latin typeface="+mn-lt"/>
          <a:ea typeface="+mn-ea"/>
          <a:cs typeface="+mn-cs"/>
        </a:defRPr>
      </a:lvl3pPr>
      <a:lvl4pPr marL="1371530" algn="l" defTabSz="914353" rtl="0" eaLnBrk="1" latinLnBrk="1" hangingPunct="1">
        <a:defRPr sz="1800" kern="1200">
          <a:solidFill>
            <a:schemeClr val="tx1"/>
          </a:solidFill>
          <a:latin typeface="+mn-lt"/>
          <a:ea typeface="+mn-ea"/>
          <a:cs typeface="+mn-cs"/>
        </a:defRPr>
      </a:lvl4pPr>
      <a:lvl5pPr marL="1828706" algn="l" defTabSz="914353" rtl="0" eaLnBrk="1" latinLnBrk="1" hangingPunct="1">
        <a:defRPr sz="1800" kern="1200">
          <a:solidFill>
            <a:schemeClr val="tx1"/>
          </a:solidFill>
          <a:latin typeface="+mn-lt"/>
          <a:ea typeface="+mn-ea"/>
          <a:cs typeface="+mn-cs"/>
        </a:defRPr>
      </a:lvl5pPr>
      <a:lvl6pPr marL="2285883" algn="l" defTabSz="914353" rtl="0" eaLnBrk="1" latinLnBrk="1" hangingPunct="1">
        <a:defRPr sz="1800" kern="1200">
          <a:solidFill>
            <a:schemeClr val="tx1"/>
          </a:solidFill>
          <a:latin typeface="+mn-lt"/>
          <a:ea typeface="+mn-ea"/>
          <a:cs typeface="+mn-cs"/>
        </a:defRPr>
      </a:lvl6pPr>
      <a:lvl7pPr marL="2743060" algn="l" defTabSz="914353" rtl="0" eaLnBrk="1" latinLnBrk="1" hangingPunct="1">
        <a:defRPr sz="1800" kern="1200">
          <a:solidFill>
            <a:schemeClr val="tx1"/>
          </a:solidFill>
          <a:latin typeface="+mn-lt"/>
          <a:ea typeface="+mn-ea"/>
          <a:cs typeface="+mn-cs"/>
        </a:defRPr>
      </a:lvl7pPr>
      <a:lvl8pPr marL="3200236" algn="l" defTabSz="914353" rtl="0" eaLnBrk="1" latinLnBrk="1" hangingPunct="1">
        <a:defRPr sz="1800" kern="1200">
          <a:solidFill>
            <a:schemeClr val="tx1"/>
          </a:solidFill>
          <a:latin typeface="+mn-lt"/>
          <a:ea typeface="+mn-ea"/>
          <a:cs typeface="+mn-cs"/>
        </a:defRPr>
      </a:lvl8pPr>
      <a:lvl9pPr marL="3657413" algn="l" defTabSz="914353"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56012" y="2116018"/>
            <a:ext cx="6364460" cy="1384990"/>
          </a:xfrm>
          <a:prstGeom prst="rect">
            <a:avLst/>
          </a:prstGeom>
          <a:noFill/>
        </p:spPr>
        <p:txBody>
          <a:bodyPr wrap="square" lIns="91435" tIns="45718" rIns="91435" bIns="45718" rtlCol="0">
            <a:spAutoFit/>
          </a:bodyPr>
          <a:lstStyle/>
          <a:p>
            <a:r>
              <a:rPr lang="en-US" altLang="ko-KR" sz="2400" b="1" dirty="0">
                <a:solidFill>
                  <a:srgbClr val="FFFF00"/>
                </a:solidFill>
                <a:latin typeface="Century Gothic"/>
                <a:cs typeface="Century Gothic"/>
              </a:rPr>
              <a:t>JVET-AD0114</a:t>
            </a:r>
          </a:p>
          <a:p>
            <a:r>
              <a:rPr lang="en-US" altLang="ko-KR" sz="2000" b="1" dirty="0">
                <a:solidFill>
                  <a:srgbClr val="DAD8D4"/>
                </a:solidFill>
                <a:latin typeface="Century Gothic"/>
                <a:cs typeface="Century Gothic"/>
              </a:rPr>
              <a:t>Non-EE2: Modification of MV redundancy/ similarity check considering LIC </a:t>
            </a:r>
          </a:p>
          <a:p>
            <a:r>
              <a:rPr lang="en-US" altLang="ko-KR" sz="2000" b="1" dirty="0">
                <a:solidFill>
                  <a:srgbClr val="DAD8D4"/>
                </a:solidFill>
                <a:latin typeface="Century Gothic"/>
                <a:cs typeface="Century Gothic"/>
              </a:rPr>
              <a:t>during merge candidate list construction</a:t>
            </a:r>
          </a:p>
        </p:txBody>
      </p:sp>
      <p:sp>
        <p:nvSpPr>
          <p:cNvPr id="6" name="TextBox 5"/>
          <p:cNvSpPr txBox="1"/>
          <p:nvPr/>
        </p:nvSpPr>
        <p:spPr>
          <a:xfrm>
            <a:off x="2483768" y="4005064"/>
            <a:ext cx="6480720" cy="1631212"/>
          </a:xfrm>
          <a:prstGeom prst="rect">
            <a:avLst/>
          </a:prstGeom>
          <a:noFill/>
        </p:spPr>
        <p:txBody>
          <a:bodyPr wrap="square" lIns="91435" tIns="45718" rIns="91435" bIns="45718" rtlCol="0">
            <a:spAutoFit/>
          </a:bodyPr>
          <a:lstStyle/>
          <a:p>
            <a:r>
              <a:rPr lang="en-US" altLang="ko-KR" sz="2000" b="1" dirty="0">
                <a:solidFill>
                  <a:srgbClr val="C87819"/>
                </a:solidFill>
                <a:latin typeface="Century Gothic"/>
                <a:cs typeface="Century Gothic"/>
              </a:rPr>
              <a:t>K. Kim (Kyle), D. Kim, J. Son, J. Kwak </a:t>
            </a:r>
          </a:p>
          <a:p>
            <a:endParaRPr lang="en-US" altLang="ko-KR" sz="2000" b="1" dirty="0">
              <a:solidFill>
                <a:srgbClr val="DAD8D4"/>
              </a:solidFill>
              <a:latin typeface="Century Gothic"/>
              <a:cs typeface="Century Gothic"/>
            </a:endParaRPr>
          </a:p>
          <a:p>
            <a:r>
              <a:rPr lang="en-US" altLang="ko-KR" sz="2000" b="1" dirty="0">
                <a:solidFill>
                  <a:srgbClr val="DAD8D4"/>
                </a:solidFill>
                <a:latin typeface="Century Gothic"/>
                <a:cs typeface="Century Gothic"/>
              </a:rPr>
              <a:t>April, 2023</a:t>
            </a:r>
          </a:p>
          <a:p>
            <a:endParaRPr lang="en-US" altLang="ko-KR" sz="2000" b="1" dirty="0">
              <a:solidFill>
                <a:srgbClr val="C87819"/>
              </a:solidFill>
              <a:latin typeface="Century Gothic"/>
              <a:cs typeface="Century Gothic"/>
            </a:endParaRPr>
          </a:p>
          <a:p>
            <a:r>
              <a:rPr lang="en-US" altLang="ko-KR" sz="2000" b="1" dirty="0">
                <a:solidFill>
                  <a:srgbClr val="C87819"/>
                </a:solidFill>
                <a:latin typeface="Century Gothic"/>
                <a:cs typeface="Century Gothic"/>
              </a:rPr>
              <a:t>WILUS Inc.</a:t>
            </a:r>
            <a:endParaRPr lang="en-US" altLang="ko-KR" sz="2400" b="1" dirty="0">
              <a:solidFill>
                <a:srgbClr val="C87819"/>
              </a:solidFill>
              <a:latin typeface="Century Gothic"/>
              <a:cs typeface="Century Gothic"/>
            </a:endParaRPr>
          </a:p>
        </p:txBody>
      </p:sp>
    </p:spTree>
    <p:extLst>
      <p:ext uri="{BB962C8B-B14F-4D97-AF65-F5344CB8AC3E}">
        <p14:creationId xmlns:p14="http://schemas.microsoft.com/office/powerpoint/2010/main" val="2437418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5A02A-3569-2E4E-AF5F-D3B291E7BC27}"/>
              </a:ext>
            </a:extLst>
          </p:cNvPr>
          <p:cNvSpPr>
            <a:spLocks noGrp="1"/>
          </p:cNvSpPr>
          <p:nvPr>
            <p:ph type="title"/>
          </p:nvPr>
        </p:nvSpPr>
        <p:spPr/>
        <p:txBody>
          <a:bodyPr>
            <a:normAutofit fontScale="90000"/>
          </a:bodyPr>
          <a:lstStyle/>
          <a:p>
            <a:r>
              <a:rPr lang="en-US" dirty="0" err="1"/>
              <a:t>MergeCandList</a:t>
            </a:r>
            <a:r>
              <a:rPr lang="en-US" dirty="0"/>
              <a:t> construction in ECM-8.0</a:t>
            </a:r>
          </a:p>
        </p:txBody>
      </p:sp>
      <p:sp>
        <p:nvSpPr>
          <p:cNvPr id="3" name="Content Placeholder 2">
            <a:extLst>
              <a:ext uri="{FF2B5EF4-FFF2-40B4-BE49-F238E27FC236}">
                <a16:creationId xmlns:a16="http://schemas.microsoft.com/office/drawing/2014/main" id="{258ACD94-3BA2-F04F-83B2-C6C72F99CD49}"/>
              </a:ext>
            </a:extLst>
          </p:cNvPr>
          <p:cNvSpPr>
            <a:spLocks noGrp="1"/>
          </p:cNvSpPr>
          <p:nvPr>
            <p:ph idx="1"/>
          </p:nvPr>
        </p:nvSpPr>
        <p:spPr/>
        <p:txBody>
          <a:bodyPr>
            <a:normAutofit/>
          </a:bodyPr>
          <a:lstStyle/>
          <a:p>
            <a:r>
              <a:rPr lang="en-US" sz="1400" dirty="0"/>
              <a:t>In ECM-8.0, local illumination compensation (LIC) is applied to compensate the local illumination variation.</a:t>
            </a:r>
          </a:p>
          <a:p>
            <a:pPr lvl="1"/>
            <a:r>
              <a:rPr lang="en-US" sz="1200" dirty="0"/>
              <a:t>In CUs using AMVP </a:t>
            </a:r>
            <a:r>
              <a:rPr lang="en-US" sz="1200" dirty="0" err="1"/>
              <a:t>uni</a:t>
            </a:r>
            <a:r>
              <a:rPr lang="en-US" sz="1200" dirty="0"/>
              <a:t>-prediction, a flag is signaled to indicate the enablement of the LIC. </a:t>
            </a:r>
          </a:p>
          <a:p>
            <a:pPr lvl="1"/>
            <a:r>
              <a:rPr lang="en-US" sz="1200" dirty="0"/>
              <a:t>In CUs using merge mode, the LIC flag is inherited from one of the neighboring blocks.</a:t>
            </a:r>
          </a:p>
          <a:p>
            <a:r>
              <a:rPr lang="en-US" sz="1400" dirty="0"/>
              <a:t>Before adding a candidate to the merge candidate list, a redundancy check or similarity check using ‘</a:t>
            </a:r>
            <a:r>
              <a:rPr lang="en-US" sz="1400" dirty="0" err="1"/>
              <a:t>mvdSimilarityThresh</a:t>
            </a:r>
            <a:r>
              <a:rPr lang="en-US" sz="1400" dirty="0"/>
              <a:t>’ are applied.</a:t>
            </a:r>
          </a:p>
          <a:p>
            <a:pPr lvl="1"/>
            <a:r>
              <a:rPr lang="en-US" sz="1200" dirty="0"/>
              <a:t>Candidates with the same or similar motion information are excluded from the merge candidate list.</a:t>
            </a:r>
          </a:p>
          <a:p>
            <a:pPr lvl="1"/>
            <a:r>
              <a:rPr lang="en-US" sz="1200" dirty="0"/>
              <a:t>Although the motion vector of candidate B0 (mvB0) is the same as the one for candidate A1 (mvA1), the prediction results based on these candidates would be different depending on whether LIC is enabled or disabled.</a:t>
            </a:r>
          </a:p>
          <a:p>
            <a:endParaRPr lang="en-US" sz="1400" dirty="0"/>
          </a:p>
          <a:p>
            <a:pPr lvl="1"/>
            <a:endParaRPr lang="en-US" sz="1200" dirty="0"/>
          </a:p>
          <a:p>
            <a:endParaRPr lang="en-US" sz="1400" dirty="0"/>
          </a:p>
        </p:txBody>
      </p:sp>
      <p:grpSp>
        <p:nvGrpSpPr>
          <p:cNvPr id="91" name="그룹 90">
            <a:extLst>
              <a:ext uri="{FF2B5EF4-FFF2-40B4-BE49-F238E27FC236}">
                <a16:creationId xmlns:a16="http://schemas.microsoft.com/office/drawing/2014/main" id="{26F7DAC7-3795-7EEA-834B-44A474D543A9}"/>
              </a:ext>
            </a:extLst>
          </p:cNvPr>
          <p:cNvGrpSpPr/>
          <p:nvPr/>
        </p:nvGrpSpPr>
        <p:grpSpPr>
          <a:xfrm>
            <a:off x="2843808" y="3864960"/>
            <a:ext cx="3913832" cy="2804400"/>
            <a:chOff x="1979712" y="2469577"/>
            <a:chExt cx="5660805" cy="4056168"/>
          </a:xfrm>
        </p:grpSpPr>
        <p:sp>
          <p:nvSpPr>
            <p:cNvPr id="75" name="직사각형 74">
              <a:extLst>
                <a:ext uri="{FF2B5EF4-FFF2-40B4-BE49-F238E27FC236}">
                  <a16:creationId xmlns:a16="http://schemas.microsoft.com/office/drawing/2014/main" id="{92BE3ED6-8950-1BBE-9A45-12DD67676936}"/>
                </a:ext>
              </a:extLst>
            </p:cNvPr>
            <p:cNvSpPr/>
            <p:nvPr/>
          </p:nvSpPr>
          <p:spPr>
            <a:xfrm>
              <a:off x="3482308" y="4020621"/>
              <a:ext cx="1973737" cy="1973737"/>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b="1" dirty="0">
                  <a:solidFill>
                    <a:schemeClr val="tx1"/>
                  </a:solidFill>
                  <a:latin typeface="Century Gothic" panose="020B0502020202020204" pitchFamily="34" charset="0"/>
                </a:rPr>
                <a:t>Current block</a:t>
              </a:r>
              <a:endParaRPr lang="ko-KR" altLang="en-US" sz="1200" b="1" dirty="0">
                <a:solidFill>
                  <a:schemeClr val="tx1"/>
                </a:solidFill>
                <a:latin typeface="Century Gothic" panose="020B0502020202020204" pitchFamily="34" charset="0"/>
              </a:endParaRPr>
            </a:p>
          </p:txBody>
        </p:sp>
        <p:sp>
          <p:nvSpPr>
            <p:cNvPr id="76" name="직사각형 75">
              <a:extLst>
                <a:ext uri="{FF2B5EF4-FFF2-40B4-BE49-F238E27FC236}">
                  <a16:creationId xmlns:a16="http://schemas.microsoft.com/office/drawing/2014/main" id="{1EB2B95E-3716-FCD4-32BD-511B1883EC45}"/>
                </a:ext>
              </a:extLst>
            </p:cNvPr>
            <p:cNvSpPr/>
            <p:nvPr/>
          </p:nvSpPr>
          <p:spPr>
            <a:xfrm>
              <a:off x="2950916" y="5994353"/>
              <a:ext cx="531392" cy="531392"/>
            </a:xfrm>
            <a:prstGeom prst="rect">
              <a:avLst/>
            </a:prstGeom>
            <a:solidFill>
              <a:schemeClr val="bg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dirty="0">
                  <a:solidFill>
                    <a:schemeClr val="tx1"/>
                  </a:solidFill>
                  <a:latin typeface="Century Gothic" panose="020B0502020202020204" pitchFamily="34" charset="0"/>
                </a:rPr>
                <a:t>A0</a:t>
              </a:r>
              <a:endParaRPr lang="ko-KR" altLang="en-US" sz="1200" dirty="0">
                <a:solidFill>
                  <a:schemeClr val="tx1"/>
                </a:solidFill>
                <a:latin typeface="Century Gothic" panose="020B0502020202020204" pitchFamily="34" charset="0"/>
              </a:endParaRPr>
            </a:p>
          </p:txBody>
        </p:sp>
        <p:sp>
          <p:nvSpPr>
            <p:cNvPr id="77" name="직사각형 76">
              <a:extLst>
                <a:ext uri="{FF2B5EF4-FFF2-40B4-BE49-F238E27FC236}">
                  <a16:creationId xmlns:a16="http://schemas.microsoft.com/office/drawing/2014/main" id="{08FFAA8F-2028-6A87-FACE-665A06E8314E}"/>
                </a:ext>
              </a:extLst>
            </p:cNvPr>
            <p:cNvSpPr/>
            <p:nvPr/>
          </p:nvSpPr>
          <p:spPr>
            <a:xfrm>
              <a:off x="2950916" y="3489229"/>
              <a:ext cx="531392" cy="531392"/>
            </a:xfrm>
            <a:prstGeom prst="rect">
              <a:avLst/>
            </a:prstGeom>
            <a:solidFill>
              <a:schemeClr val="bg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dirty="0">
                  <a:solidFill>
                    <a:schemeClr val="tx1"/>
                  </a:solidFill>
                  <a:latin typeface="Century Gothic" panose="020B0502020202020204" pitchFamily="34" charset="0"/>
                </a:rPr>
                <a:t>B2</a:t>
              </a:r>
              <a:endParaRPr lang="ko-KR" altLang="en-US" sz="1200" dirty="0">
                <a:solidFill>
                  <a:schemeClr val="tx1"/>
                </a:solidFill>
                <a:latin typeface="Century Gothic" panose="020B0502020202020204" pitchFamily="34" charset="0"/>
              </a:endParaRPr>
            </a:p>
          </p:txBody>
        </p:sp>
        <p:sp>
          <p:nvSpPr>
            <p:cNvPr id="78" name="직사각형 77">
              <a:extLst>
                <a:ext uri="{FF2B5EF4-FFF2-40B4-BE49-F238E27FC236}">
                  <a16:creationId xmlns:a16="http://schemas.microsoft.com/office/drawing/2014/main" id="{E76372AB-2977-2F5E-3AEE-E4927B362CCD}"/>
                </a:ext>
              </a:extLst>
            </p:cNvPr>
            <p:cNvSpPr/>
            <p:nvPr/>
          </p:nvSpPr>
          <p:spPr>
            <a:xfrm>
              <a:off x="4924653" y="3489229"/>
              <a:ext cx="531392" cy="531392"/>
            </a:xfrm>
            <a:prstGeom prst="rect">
              <a:avLst/>
            </a:prstGeom>
            <a:solidFill>
              <a:schemeClr val="bg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dirty="0">
                  <a:solidFill>
                    <a:schemeClr val="tx1"/>
                  </a:solidFill>
                  <a:latin typeface="Century Gothic" panose="020B0502020202020204" pitchFamily="34" charset="0"/>
                </a:rPr>
                <a:t>B1</a:t>
              </a:r>
              <a:endParaRPr lang="ko-KR" altLang="en-US" sz="1200" dirty="0">
                <a:solidFill>
                  <a:schemeClr val="tx1"/>
                </a:solidFill>
                <a:latin typeface="Century Gothic" panose="020B0502020202020204" pitchFamily="34" charset="0"/>
              </a:endParaRPr>
            </a:p>
          </p:txBody>
        </p:sp>
        <p:sp>
          <p:nvSpPr>
            <p:cNvPr id="79" name="직사각형 78">
              <a:extLst>
                <a:ext uri="{FF2B5EF4-FFF2-40B4-BE49-F238E27FC236}">
                  <a16:creationId xmlns:a16="http://schemas.microsoft.com/office/drawing/2014/main" id="{104938DB-A356-D636-DE8E-37D516C588B4}"/>
                </a:ext>
              </a:extLst>
            </p:cNvPr>
            <p:cNvSpPr/>
            <p:nvPr/>
          </p:nvSpPr>
          <p:spPr>
            <a:xfrm>
              <a:off x="5456040" y="3489229"/>
              <a:ext cx="531392" cy="531392"/>
            </a:xfrm>
            <a:prstGeom prst="rect">
              <a:avLst/>
            </a:prstGeom>
            <a:solidFill>
              <a:schemeClr val="bg1">
                <a:lumMod val="85000"/>
              </a:schemeClr>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dirty="0">
                  <a:solidFill>
                    <a:schemeClr val="tx1"/>
                  </a:solidFill>
                  <a:latin typeface="Century Gothic" panose="020B0502020202020204" pitchFamily="34" charset="0"/>
                </a:rPr>
                <a:t>B0</a:t>
              </a:r>
              <a:endParaRPr lang="ko-KR" altLang="en-US" sz="1200" dirty="0">
                <a:solidFill>
                  <a:schemeClr val="tx1"/>
                </a:solidFill>
                <a:latin typeface="Century Gothic" panose="020B0502020202020204" pitchFamily="34" charset="0"/>
              </a:endParaRPr>
            </a:p>
          </p:txBody>
        </p:sp>
        <p:sp>
          <p:nvSpPr>
            <p:cNvPr id="80" name="직사각형 79">
              <a:extLst>
                <a:ext uri="{FF2B5EF4-FFF2-40B4-BE49-F238E27FC236}">
                  <a16:creationId xmlns:a16="http://schemas.microsoft.com/office/drawing/2014/main" id="{178E5D9F-99C5-BA51-199C-EB697F84576F}"/>
                </a:ext>
              </a:extLst>
            </p:cNvPr>
            <p:cNvSpPr/>
            <p:nvPr/>
          </p:nvSpPr>
          <p:spPr>
            <a:xfrm>
              <a:off x="2950916" y="5462966"/>
              <a:ext cx="531392" cy="531392"/>
            </a:xfrm>
            <a:prstGeom prst="rect">
              <a:avLst/>
            </a:prstGeom>
            <a:solidFill>
              <a:schemeClr val="bg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200" dirty="0">
                  <a:solidFill>
                    <a:schemeClr val="tx1"/>
                  </a:solidFill>
                  <a:latin typeface="Century Gothic" panose="020B0502020202020204" pitchFamily="34" charset="0"/>
                </a:rPr>
                <a:t>A1</a:t>
              </a:r>
              <a:endParaRPr lang="ko-KR" altLang="en-US" sz="1200" dirty="0">
                <a:solidFill>
                  <a:schemeClr val="tx1"/>
                </a:solidFill>
                <a:latin typeface="Century Gothic" panose="020B0502020202020204" pitchFamily="34" charset="0"/>
              </a:endParaRPr>
            </a:p>
          </p:txBody>
        </p:sp>
        <p:cxnSp>
          <p:nvCxnSpPr>
            <p:cNvPr id="81" name="직선 화살표 연결선 80">
              <a:extLst>
                <a:ext uri="{FF2B5EF4-FFF2-40B4-BE49-F238E27FC236}">
                  <a16:creationId xmlns:a16="http://schemas.microsoft.com/office/drawing/2014/main" id="{4FD894DD-2D1F-089E-C70B-BCD8D6E33B33}"/>
                </a:ext>
              </a:extLst>
            </p:cNvPr>
            <p:cNvCxnSpPr>
              <a:cxnSpLocks/>
            </p:cNvCxnSpPr>
            <p:nvPr/>
          </p:nvCxnSpPr>
          <p:spPr>
            <a:xfrm flipH="1" flipV="1">
              <a:off x="1979712" y="4543023"/>
              <a:ext cx="978224" cy="934204"/>
            </a:xfrm>
            <a:prstGeom prst="straightConnector1">
              <a:avLst/>
            </a:prstGeom>
            <a:ln w="12700" cmpd="sng">
              <a:solidFill>
                <a:schemeClr val="tx1"/>
              </a:solidFill>
              <a:prstDash val="dash"/>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82" name="직선 화살표 연결선 81">
              <a:extLst>
                <a:ext uri="{FF2B5EF4-FFF2-40B4-BE49-F238E27FC236}">
                  <a16:creationId xmlns:a16="http://schemas.microsoft.com/office/drawing/2014/main" id="{5AE3A515-ABE3-B322-143B-2894FE14C88F}"/>
                </a:ext>
              </a:extLst>
            </p:cNvPr>
            <p:cNvCxnSpPr>
              <a:cxnSpLocks/>
            </p:cNvCxnSpPr>
            <p:nvPr/>
          </p:nvCxnSpPr>
          <p:spPr>
            <a:xfrm flipH="1" flipV="1">
              <a:off x="4483011" y="2560208"/>
              <a:ext cx="978224" cy="934204"/>
            </a:xfrm>
            <a:prstGeom prst="straightConnector1">
              <a:avLst/>
            </a:prstGeom>
            <a:ln w="12700" cmpd="sng">
              <a:solidFill>
                <a:schemeClr val="tx1"/>
              </a:solidFill>
              <a:prstDash val="dash"/>
              <a:tailEnd type="triangle" w="lg" len="lg"/>
            </a:ln>
            <a:effectLst/>
          </p:spPr>
          <p:style>
            <a:lnRef idx="2">
              <a:schemeClr val="accent1"/>
            </a:lnRef>
            <a:fillRef idx="0">
              <a:schemeClr val="accent1"/>
            </a:fillRef>
            <a:effectRef idx="1">
              <a:schemeClr val="accent1"/>
            </a:effectRef>
            <a:fontRef idx="minor">
              <a:schemeClr val="tx1"/>
            </a:fontRef>
          </p:style>
        </p:cxnSp>
        <p:sp>
          <p:nvSpPr>
            <p:cNvPr id="83" name="TextBox 82">
              <a:extLst>
                <a:ext uri="{FF2B5EF4-FFF2-40B4-BE49-F238E27FC236}">
                  <a16:creationId xmlns:a16="http://schemas.microsoft.com/office/drawing/2014/main" id="{93C5DAD7-8007-4E81-446C-D0BCD2DF2668}"/>
                </a:ext>
              </a:extLst>
            </p:cNvPr>
            <p:cNvSpPr txBox="1"/>
            <p:nvPr/>
          </p:nvSpPr>
          <p:spPr>
            <a:xfrm>
              <a:off x="5778282" y="4469806"/>
              <a:ext cx="1862235" cy="400640"/>
            </a:xfrm>
            <a:prstGeom prst="rect">
              <a:avLst/>
            </a:prstGeom>
            <a:noFill/>
          </p:spPr>
          <p:txBody>
            <a:bodyPr wrap="none" rtlCol="0">
              <a:spAutoFit/>
            </a:bodyPr>
            <a:lstStyle/>
            <a:p>
              <a:pPr algn="ctr"/>
              <a:r>
                <a:rPr lang="en-US" altLang="ko-KR" sz="1200" dirty="0">
                  <a:latin typeface="Century Gothic" panose="020B0502020202020204" pitchFamily="34" charset="0"/>
                </a:rPr>
                <a:t>mvA1</a:t>
              </a:r>
              <a:r>
                <a:rPr lang="ko-KR" altLang="en-US" sz="1200" dirty="0">
                  <a:latin typeface="Century Gothic" panose="020B0502020202020204" pitchFamily="34" charset="0"/>
                </a:rPr>
                <a:t> </a:t>
              </a:r>
              <a:r>
                <a:rPr lang="en-US" altLang="ko-KR" sz="1200" dirty="0">
                  <a:latin typeface="Century Gothic" panose="020B0502020202020204" pitchFamily="34" charset="0"/>
                </a:rPr>
                <a:t>==</a:t>
              </a:r>
              <a:r>
                <a:rPr lang="ko-KR" altLang="en-US" sz="1200" dirty="0">
                  <a:latin typeface="Century Gothic" panose="020B0502020202020204" pitchFamily="34" charset="0"/>
                </a:rPr>
                <a:t> </a:t>
              </a:r>
              <a:r>
                <a:rPr lang="en-US" altLang="ko-KR" sz="1200" dirty="0">
                  <a:latin typeface="Century Gothic" panose="020B0502020202020204" pitchFamily="34" charset="0"/>
                </a:rPr>
                <a:t>mvB0</a:t>
              </a:r>
            </a:p>
          </p:txBody>
        </p:sp>
        <p:sp>
          <p:nvSpPr>
            <p:cNvPr id="84" name="TextBox 83">
              <a:extLst>
                <a:ext uri="{FF2B5EF4-FFF2-40B4-BE49-F238E27FC236}">
                  <a16:creationId xmlns:a16="http://schemas.microsoft.com/office/drawing/2014/main" id="{773929AD-5C3D-B248-1BF0-26169D1BFF07}"/>
                </a:ext>
              </a:extLst>
            </p:cNvPr>
            <p:cNvSpPr txBox="1"/>
            <p:nvPr/>
          </p:nvSpPr>
          <p:spPr>
            <a:xfrm>
              <a:off x="6517038" y="5834527"/>
              <a:ext cx="1083211" cy="400640"/>
            </a:xfrm>
            <a:prstGeom prst="rect">
              <a:avLst/>
            </a:prstGeom>
            <a:noFill/>
          </p:spPr>
          <p:txBody>
            <a:bodyPr wrap="none" rtlCol="0">
              <a:spAutoFit/>
            </a:bodyPr>
            <a:lstStyle/>
            <a:p>
              <a:pPr algn="ctr"/>
              <a:r>
                <a:rPr lang="en-US" altLang="ko-KR" sz="1200" dirty="0">
                  <a:latin typeface="Century Gothic" panose="020B0502020202020204" pitchFamily="34" charset="0"/>
                </a:rPr>
                <a:t>LIC: ON</a:t>
              </a:r>
              <a:endParaRPr lang="ko-KR" altLang="en-US" sz="1200" dirty="0">
                <a:latin typeface="Century Gothic" panose="020B0502020202020204" pitchFamily="34" charset="0"/>
              </a:endParaRPr>
            </a:p>
          </p:txBody>
        </p:sp>
        <p:sp>
          <p:nvSpPr>
            <p:cNvPr id="74" name="곱하기 기호 73">
              <a:extLst>
                <a:ext uri="{FF2B5EF4-FFF2-40B4-BE49-F238E27FC236}">
                  <a16:creationId xmlns:a16="http://schemas.microsoft.com/office/drawing/2014/main" id="{E62DC59F-752F-8F34-7B3A-54D24321F68F}"/>
                </a:ext>
              </a:extLst>
            </p:cNvPr>
            <p:cNvSpPr/>
            <p:nvPr/>
          </p:nvSpPr>
          <p:spPr>
            <a:xfrm rot="16200000">
              <a:off x="5456040" y="3270495"/>
              <a:ext cx="944612" cy="944612"/>
            </a:xfrm>
            <a:prstGeom prst="mathMultiply">
              <a:avLst>
                <a:gd name="adj1" fmla="val 7400"/>
              </a:avLst>
            </a:prstGeom>
            <a:solidFill>
              <a:srgbClr val="FF0000"/>
            </a:solidFill>
            <a:ln w="9525" cmpd="sng">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ko-KR" altLang="en-US" sz="1600" dirty="0" err="1">
                <a:solidFill>
                  <a:schemeClr val="tx1"/>
                </a:solidFill>
                <a:latin typeface="Century Gothic" panose="020B0502020202020204" pitchFamily="34" charset="0"/>
              </a:endParaRPr>
            </a:p>
          </p:txBody>
        </p:sp>
        <p:sp>
          <p:nvSpPr>
            <p:cNvPr id="85" name="직사각형 84">
              <a:extLst>
                <a:ext uri="{FF2B5EF4-FFF2-40B4-BE49-F238E27FC236}">
                  <a16:creationId xmlns:a16="http://schemas.microsoft.com/office/drawing/2014/main" id="{2DA48B52-195D-6787-87A0-7648289FC8B6}"/>
                </a:ext>
              </a:extLst>
            </p:cNvPr>
            <p:cNvSpPr/>
            <p:nvPr/>
          </p:nvSpPr>
          <p:spPr>
            <a:xfrm>
              <a:off x="6099510" y="5784462"/>
              <a:ext cx="407906" cy="407906"/>
            </a:xfrm>
            <a:prstGeom prst="rect">
              <a:avLst/>
            </a:prstGeom>
            <a:solidFill>
              <a:schemeClr val="bg1">
                <a:lumMod val="85000"/>
              </a:schemeClr>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solidFill>
                  <a:schemeClr val="tx1"/>
                </a:solidFill>
                <a:latin typeface="Century Gothic" panose="020B0502020202020204" pitchFamily="34" charset="0"/>
              </a:endParaRPr>
            </a:p>
          </p:txBody>
        </p:sp>
        <p:sp>
          <p:nvSpPr>
            <p:cNvPr id="86" name="TextBox 85">
              <a:extLst>
                <a:ext uri="{FF2B5EF4-FFF2-40B4-BE49-F238E27FC236}">
                  <a16:creationId xmlns:a16="http://schemas.microsoft.com/office/drawing/2014/main" id="{E167BBB7-52D8-D17E-AE5C-A4E755633752}"/>
                </a:ext>
              </a:extLst>
            </p:cNvPr>
            <p:cNvSpPr txBox="1"/>
            <p:nvPr/>
          </p:nvSpPr>
          <p:spPr>
            <a:xfrm>
              <a:off x="6490374" y="5332600"/>
              <a:ext cx="1136539" cy="400640"/>
            </a:xfrm>
            <a:prstGeom prst="rect">
              <a:avLst/>
            </a:prstGeom>
            <a:noFill/>
          </p:spPr>
          <p:txBody>
            <a:bodyPr wrap="none" rtlCol="0">
              <a:spAutoFit/>
            </a:bodyPr>
            <a:lstStyle/>
            <a:p>
              <a:pPr algn="ctr"/>
              <a:r>
                <a:rPr lang="en-US" altLang="ko-KR" sz="1200" dirty="0">
                  <a:latin typeface="Century Gothic" panose="020B0502020202020204" pitchFamily="34" charset="0"/>
                </a:rPr>
                <a:t>LIC: OFF</a:t>
              </a:r>
              <a:endParaRPr lang="ko-KR" altLang="en-US" sz="1200" dirty="0">
                <a:latin typeface="Century Gothic" panose="020B0502020202020204" pitchFamily="34" charset="0"/>
              </a:endParaRPr>
            </a:p>
          </p:txBody>
        </p:sp>
        <p:sp>
          <p:nvSpPr>
            <p:cNvPr id="87" name="직사각형 86">
              <a:extLst>
                <a:ext uri="{FF2B5EF4-FFF2-40B4-BE49-F238E27FC236}">
                  <a16:creationId xmlns:a16="http://schemas.microsoft.com/office/drawing/2014/main" id="{DE14FC67-8726-5A02-464C-61B08127E119}"/>
                </a:ext>
              </a:extLst>
            </p:cNvPr>
            <p:cNvSpPr/>
            <p:nvPr/>
          </p:nvSpPr>
          <p:spPr>
            <a:xfrm>
              <a:off x="6099510" y="5282535"/>
              <a:ext cx="407906" cy="407906"/>
            </a:xfrm>
            <a:prstGeom prst="rect">
              <a:avLst/>
            </a:prstGeom>
            <a:solidFill>
              <a:schemeClr val="bg1"/>
            </a:solid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sz="1200" dirty="0">
                <a:solidFill>
                  <a:schemeClr val="tx1"/>
                </a:solidFill>
                <a:latin typeface="Century Gothic" panose="020B0502020202020204" pitchFamily="34" charset="0"/>
              </a:endParaRPr>
            </a:p>
          </p:txBody>
        </p:sp>
        <p:sp>
          <p:nvSpPr>
            <p:cNvPr id="89" name="TextBox 88">
              <a:extLst>
                <a:ext uri="{FF2B5EF4-FFF2-40B4-BE49-F238E27FC236}">
                  <a16:creationId xmlns:a16="http://schemas.microsoft.com/office/drawing/2014/main" id="{39D03C02-F5E9-816A-AF7B-7AE7B748C8B7}"/>
                </a:ext>
              </a:extLst>
            </p:cNvPr>
            <p:cNvSpPr txBox="1"/>
            <p:nvPr/>
          </p:nvSpPr>
          <p:spPr>
            <a:xfrm>
              <a:off x="2235877" y="4437112"/>
              <a:ext cx="886138" cy="400640"/>
            </a:xfrm>
            <a:prstGeom prst="rect">
              <a:avLst/>
            </a:prstGeom>
            <a:noFill/>
          </p:spPr>
          <p:txBody>
            <a:bodyPr wrap="none" rtlCol="0">
              <a:spAutoFit/>
            </a:bodyPr>
            <a:lstStyle/>
            <a:p>
              <a:pPr algn="ctr"/>
              <a:r>
                <a:rPr lang="en-US" altLang="ko-KR" sz="1200" dirty="0">
                  <a:latin typeface="Century Gothic" panose="020B0502020202020204" pitchFamily="34" charset="0"/>
                </a:rPr>
                <a:t>mvA1</a:t>
              </a:r>
            </a:p>
          </p:txBody>
        </p:sp>
        <p:sp>
          <p:nvSpPr>
            <p:cNvPr id="90" name="TextBox 89">
              <a:extLst>
                <a:ext uri="{FF2B5EF4-FFF2-40B4-BE49-F238E27FC236}">
                  <a16:creationId xmlns:a16="http://schemas.microsoft.com/office/drawing/2014/main" id="{5F1F8D65-5DBA-E25A-68A3-6A428C5D9C01}"/>
                </a:ext>
              </a:extLst>
            </p:cNvPr>
            <p:cNvSpPr txBox="1"/>
            <p:nvPr/>
          </p:nvSpPr>
          <p:spPr>
            <a:xfrm>
              <a:off x="4725141" y="2469577"/>
              <a:ext cx="849041" cy="400640"/>
            </a:xfrm>
            <a:prstGeom prst="rect">
              <a:avLst/>
            </a:prstGeom>
            <a:noFill/>
          </p:spPr>
          <p:txBody>
            <a:bodyPr wrap="none" rtlCol="0">
              <a:spAutoFit/>
            </a:bodyPr>
            <a:lstStyle/>
            <a:p>
              <a:pPr algn="ctr"/>
              <a:r>
                <a:rPr lang="en-US" altLang="ko-KR" sz="1200" dirty="0">
                  <a:latin typeface="Century Gothic" panose="020B0502020202020204" pitchFamily="34" charset="0"/>
                </a:rPr>
                <a:t>mvB0</a:t>
              </a:r>
            </a:p>
          </p:txBody>
        </p:sp>
      </p:grpSp>
    </p:spTree>
    <p:extLst>
      <p:ext uri="{BB962C8B-B14F-4D97-AF65-F5344CB8AC3E}">
        <p14:creationId xmlns:p14="http://schemas.microsoft.com/office/powerpoint/2010/main" val="3462504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0FC45-B681-F845-B54B-CCDC874D9B41}"/>
              </a:ext>
            </a:extLst>
          </p:cNvPr>
          <p:cNvSpPr>
            <a:spLocks noGrp="1"/>
          </p:cNvSpPr>
          <p:nvPr>
            <p:ph type="title"/>
          </p:nvPr>
        </p:nvSpPr>
        <p:spPr/>
        <p:txBody>
          <a:bodyPr/>
          <a:lstStyle/>
          <a:p>
            <a:r>
              <a:rPr lang="en-US" dirty="0"/>
              <a:t>Proposed method</a:t>
            </a:r>
          </a:p>
        </p:txBody>
      </p:sp>
      <p:sp>
        <p:nvSpPr>
          <p:cNvPr id="3" name="Content Placeholder 2">
            <a:extLst>
              <a:ext uri="{FF2B5EF4-FFF2-40B4-BE49-F238E27FC236}">
                <a16:creationId xmlns:a16="http://schemas.microsoft.com/office/drawing/2014/main" id="{351EDADD-03AB-5E42-AF8D-E356ECA71358}"/>
              </a:ext>
            </a:extLst>
          </p:cNvPr>
          <p:cNvSpPr>
            <a:spLocks noGrp="1"/>
          </p:cNvSpPr>
          <p:nvPr>
            <p:ph idx="1"/>
          </p:nvPr>
        </p:nvSpPr>
        <p:spPr>
          <a:xfrm>
            <a:off x="457200" y="1268761"/>
            <a:ext cx="8229600" cy="5040559"/>
          </a:xfrm>
        </p:spPr>
        <p:txBody>
          <a:bodyPr>
            <a:normAutofit/>
          </a:bodyPr>
          <a:lstStyle/>
          <a:p>
            <a:r>
              <a:rPr lang="en-US" sz="1600" dirty="0"/>
              <a:t>This contribution proposes the redundancy/similarity check considering LIC in CUs in merge mode. </a:t>
            </a:r>
          </a:p>
          <a:p>
            <a:r>
              <a:rPr lang="en-US" sz="1600" dirty="0"/>
              <a:t>In the </a:t>
            </a:r>
            <a:r>
              <a:rPr lang="en-US" sz="1600" dirty="0" err="1"/>
              <a:t>MergeCtx</a:t>
            </a:r>
            <a:r>
              <a:rPr lang="en-US" sz="1600" dirty="0"/>
              <a:t>::</a:t>
            </a:r>
            <a:r>
              <a:rPr lang="en-US" sz="1600" dirty="0" err="1"/>
              <a:t>xCheckSimilarMotion</a:t>
            </a:r>
            <a:r>
              <a:rPr lang="en-US" sz="1600" dirty="0"/>
              <a:t>() function, a condition has been </a:t>
            </a:r>
            <a:r>
              <a:rPr lang="en-US" sz="1600" dirty="0">
                <a:solidFill>
                  <a:srgbClr val="FF0000"/>
                </a:solidFill>
              </a:rPr>
              <a:t>added to check whether the use of LIC is the same</a:t>
            </a:r>
            <a:r>
              <a:rPr lang="en-US" sz="1600" dirty="0"/>
              <a:t> when performing MV redundancy/similarity check on the neighboring blocks with </a:t>
            </a:r>
            <a:r>
              <a:rPr lang="en-US" sz="1600" dirty="0" err="1"/>
              <a:t>uni</a:t>
            </a:r>
            <a:r>
              <a:rPr lang="en-US" sz="1600" dirty="0"/>
              <a:t>-prediction. </a:t>
            </a:r>
          </a:p>
          <a:p>
            <a:pPr lvl="1"/>
            <a:r>
              <a:rPr lang="en-US" sz="1400" dirty="0"/>
              <a:t>This condition is added in the redundancy check and the similarity check functions. </a:t>
            </a:r>
          </a:p>
          <a:p>
            <a:pPr lvl="1"/>
            <a:r>
              <a:rPr lang="en-US" sz="1400" dirty="0"/>
              <a:t>By considering both LIC ON and OFF candidates in the merge candidate list, there may be an opportunity to selectively apply LIC in CUs using merge mode.</a:t>
            </a:r>
          </a:p>
          <a:p>
            <a:endParaRPr lang="en-US" sz="1600" dirty="0"/>
          </a:p>
        </p:txBody>
      </p:sp>
      <p:sp>
        <p:nvSpPr>
          <p:cNvPr id="4" name="TextBox 3">
            <a:extLst>
              <a:ext uri="{FF2B5EF4-FFF2-40B4-BE49-F238E27FC236}">
                <a16:creationId xmlns:a16="http://schemas.microsoft.com/office/drawing/2014/main" id="{DF130052-B3B1-C693-C88E-C7DCAC2CC501}"/>
              </a:ext>
            </a:extLst>
          </p:cNvPr>
          <p:cNvSpPr txBox="1"/>
          <p:nvPr/>
        </p:nvSpPr>
        <p:spPr>
          <a:xfrm>
            <a:off x="1180173" y="3573016"/>
            <a:ext cx="7143694" cy="2382704"/>
          </a:xfrm>
          <a:prstGeom prst="rect">
            <a:avLst/>
          </a:prstGeom>
          <a:noFill/>
        </p:spPr>
        <p:txBody>
          <a:bodyPr wrap="square" rtlCol="0">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if (</a:t>
            </a:r>
            <a:r>
              <a:rPr lang="en-CA" altLang="ko-KR" sz="1200" dirty="0" err="1">
                <a:effectLst/>
                <a:latin typeface="Times New Roman" panose="02020603050405020304" pitchFamily="18" charset="0"/>
                <a:ea typeface="맑은 고딕" panose="020B0503020000020004" pitchFamily="50" charset="-127"/>
              </a:rPr>
              <a:t>mvFieldNeighbours</a:t>
            </a:r>
            <a:r>
              <a:rPr lang="en-CA" altLang="ko-KR" sz="1200" dirty="0">
                <a:effectLst/>
                <a:latin typeface="Times New Roman" panose="02020603050405020304" pitchFamily="18" charset="0"/>
                <a:ea typeface="맑은 고딕" panose="020B0503020000020004" pitchFamily="50" charset="-127"/>
              </a:rPr>
              <a:t>[(</a:t>
            </a:r>
            <a:r>
              <a:rPr lang="en-CA" altLang="ko-KR" sz="1200" dirty="0" err="1">
                <a:effectLst/>
                <a:latin typeface="Times New Roman" panose="02020603050405020304" pitchFamily="18" charset="0"/>
                <a:ea typeface="맑은 고딕" panose="020B0503020000020004" pitchFamily="50" charset="-127"/>
              </a:rPr>
              <a:t>ui</a:t>
            </a:r>
            <a:r>
              <a:rPr lang="en-CA" altLang="ko-KR" sz="1200" dirty="0">
                <a:effectLst/>
                <a:latin typeface="Times New Roman" panose="02020603050405020304" pitchFamily="18" charset="0"/>
                <a:ea typeface="맑은 고딕" panose="020B0503020000020004" pitchFamily="50" charset="-127"/>
              </a:rPr>
              <a:t> &lt;&lt; 1)].</a:t>
            </a:r>
            <a:r>
              <a:rPr lang="en-CA" altLang="ko-KR" sz="1200" dirty="0" err="1">
                <a:effectLst/>
                <a:latin typeface="Times New Roman" panose="02020603050405020304" pitchFamily="18" charset="0"/>
                <a:ea typeface="맑은 고딕" panose="020B0503020000020004" pitchFamily="50" charset="-127"/>
              </a:rPr>
              <a:t>refIdx</a:t>
            </a:r>
            <a:r>
              <a:rPr lang="en-CA" altLang="ko-KR" sz="1200" dirty="0">
                <a:effectLst/>
                <a:latin typeface="Times New Roman" panose="02020603050405020304" pitchFamily="18" charset="0"/>
                <a:ea typeface="맑은 고딕" panose="020B0503020000020004" pitchFamily="50" charset="-127"/>
              </a:rPr>
              <a:t> == </a:t>
            </a:r>
            <a:r>
              <a:rPr lang="en-CA" altLang="ko-KR" sz="1200" dirty="0" err="1">
                <a:effectLst/>
                <a:latin typeface="Times New Roman" panose="02020603050405020304" pitchFamily="18" charset="0"/>
                <a:ea typeface="맑은 고딕" panose="020B0503020000020004" pitchFamily="50" charset="-127"/>
              </a:rPr>
              <a:t>mvFieldNeighbours</a:t>
            </a:r>
            <a:r>
              <a:rPr lang="en-CA" altLang="ko-KR" sz="1200" dirty="0">
                <a:effectLst/>
                <a:latin typeface="Times New Roman" panose="02020603050405020304" pitchFamily="18" charset="0"/>
                <a:ea typeface="맑은 고딕" panose="020B0503020000020004" pitchFamily="50" charset="-127"/>
              </a:rPr>
              <a:t>[(</a:t>
            </a:r>
            <a:r>
              <a:rPr lang="en-CA" altLang="ko-KR" sz="1200" dirty="0" err="1">
                <a:effectLst/>
                <a:latin typeface="Times New Roman" panose="02020603050405020304" pitchFamily="18" charset="0"/>
                <a:ea typeface="맑은 고딕" panose="020B0503020000020004" pitchFamily="50" charset="-127"/>
              </a:rPr>
              <a:t>mergeCandIndex</a:t>
            </a:r>
            <a:r>
              <a:rPr lang="en-CA" altLang="ko-KR" sz="1200" dirty="0">
                <a:effectLst/>
                <a:latin typeface="Times New Roman" panose="02020603050405020304" pitchFamily="18" charset="0"/>
                <a:ea typeface="맑은 고딕" panose="020B0503020000020004" pitchFamily="50" charset="-127"/>
              </a:rPr>
              <a:t> &lt;&lt; 1)].</a:t>
            </a:r>
            <a:r>
              <a:rPr lang="en-CA" altLang="ko-KR" sz="1200" dirty="0" err="1">
                <a:effectLst/>
                <a:latin typeface="Times New Roman" panose="02020603050405020304" pitchFamily="18" charset="0"/>
                <a:ea typeface="맑은 고딕" panose="020B0503020000020004" pitchFamily="50" charset="-127"/>
              </a:rPr>
              <a:t>refIdx</a:t>
            </a:r>
            <a:r>
              <a:rPr lang="en-CA" altLang="ko-KR" sz="1200" dirty="0">
                <a:effectLst/>
                <a:latin typeface="Times New Roman" panose="02020603050405020304" pitchFamily="18" charset="0"/>
                <a:ea typeface="맑은 고딕" panose="020B0503020000020004" pitchFamily="50" charset="-127"/>
              </a:rPr>
              <a:t> )</a:t>
            </a:r>
            <a:endParaRPr lang="ko-KR" altLang="ko-KR" sz="12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  {</a:t>
            </a:r>
            <a:endParaRPr lang="ko-KR" altLang="ko-KR" sz="12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	Mv </a:t>
            </a:r>
            <a:r>
              <a:rPr lang="en-CA" altLang="ko-KR" sz="1200" dirty="0" err="1">
                <a:effectLst/>
                <a:latin typeface="Times New Roman" panose="02020603050405020304" pitchFamily="18" charset="0"/>
                <a:ea typeface="맑은 고딕" panose="020B0503020000020004" pitchFamily="50" charset="-127"/>
              </a:rPr>
              <a:t>mvDiff</a:t>
            </a:r>
            <a:r>
              <a:rPr lang="en-CA" altLang="ko-KR" sz="1200" dirty="0">
                <a:effectLst/>
                <a:latin typeface="Times New Roman" panose="02020603050405020304" pitchFamily="18" charset="0"/>
                <a:ea typeface="맑은 고딕" panose="020B0503020000020004" pitchFamily="50" charset="-127"/>
              </a:rPr>
              <a:t> = </a:t>
            </a:r>
            <a:r>
              <a:rPr lang="en-CA" altLang="ko-KR" sz="1200" dirty="0" err="1">
                <a:effectLst/>
                <a:latin typeface="Times New Roman" panose="02020603050405020304" pitchFamily="18" charset="0"/>
                <a:ea typeface="맑은 고딕" panose="020B0503020000020004" pitchFamily="50" charset="-127"/>
              </a:rPr>
              <a:t>mvFieldNeighbours</a:t>
            </a:r>
            <a:r>
              <a:rPr lang="en-CA" altLang="ko-KR" sz="1200" dirty="0">
                <a:effectLst/>
                <a:latin typeface="Times New Roman" panose="02020603050405020304" pitchFamily="18" charset="0"/>
                <a:ea typeface="맑은 고딕" panose="020B0503020000020004" pitchFamily="50" charset="-127"/>
              </a:rPr>
              <a:t>[(</a:t>
            </a:r>
            <a:r>
              <a:rPr lang="en-CA" altLang="ko-KR" sz="1200" dirty="0" err="1">
                <a:effectLst/>
                <a:latin typeface="Times New Roman" panose="02020603050405020304" pitchFamily="18" charset="0"/>
                <a:ea typeface="맑은 고딕" panose="020B0503020000020004" pitchFamily="50" charset="-127"/>
              </a:rPr>
              <a:t>ui</a:t>
            </a:r>
            <a:r>
              <a:rPr lang="en-CA" altLang="ko-KR" sz="1200" dirty="0">
                <a:effectLst/>
                <a:latin typeface="Times New Roman" panose="02020603050405020304" pitchFamily="18" charset="0"/>
                <a:ea typeface="맑은 고딕" panose="020B0503020000020004" pitchFamily="50" charset="-127"/>
              </a:rPr>
              <a:t> &lt;&lt; 1)].mv - </a:t>
            </a:r>
            <a:r>
              <a:rPr lang="en-CA" altLang="ko-KR" sz="1200" dirty="0" err="1">
                <a:effectLst/>
                <a:latin typeface="Times New Roman" panose="02020603050405020304" pitchFamily="18" charset="0"/>
                <a:ea typeface="맑은 고딕" panose="020B0503020000020004" pitchFamily="50" charset="-127"/>
              </a:rPr>
              <a:t>mvFieldNeighbours</a:t>
            </a:r>
            <a:r>
              <a:rPr lang="en-CA" altLang="ko-KR" sz="1200" dirty="0">
                <a:effectLst/>
                <a:latin typeface="Times New Roman" panose="02020603050405020304" pitchFamily="18" charset="0"/>
                <a:ea typeface="맑은 고딕" panose="020B0503020000020004" pitchFamily="50" charset="-127"/>
              </a:rPr>
              <a:t>[(</a:t>
            </a:r>
            <a:r>
              <a:rPr lang="en-CA" altLang="ko-KR" sz="1200" dirty="0" err="1">
                <a:effectLst/>
                <a:latin typeface="Times New Roman" panose="02020603050405020304" pitchFamily="18" charset="0"/>
                <a:ea typeface="맑은 고딕" panose="020B0503020000020004" pitchFamily="50" charset="-127"/>
              </a:rPr>
              <a:t>mergeCandIndex</a:t>
            </a:r>
            <a:r>
              <a:rPr lang="en-CA" altLang="ko-KR" sz="1200" dirty="0">
                <a:effectLst/>
                <a:latin typeface="Times New Roman" panose="02020603050405020304" pitchFamily="18" charset="0"/>
                <a:ea typeface="맑은 고딕" panose="020B0503020000020004" pitchFamily="50" charset="-127"/>
              </a:rPr>
              <a:t> &lt;&lt; 1)].mv;</a:t>
            </a:r>
            <a:endParaRPr lang="ko-KR" altLang="ko-KR" sz="12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	if (</a:t>
            </a:r>
            <a:r>
              <a:rPr lang="en-CA" altLang="ko-KR" sz="1200" dirty="0" err="1">
                <a:effectLst/>
                <a:latin typeface="Times New Roman" panose="02020603050405020304" pitchFamily="18" charset="0"/>
                <a:ea typeface="맑은 고딕" panose="020B0503020000020004" pitchFamily="50" charset="-127"/>
              </a:rPr>
              <a:t>mvDiff.getAbsHor</a:t>
            </a:r>
            <a:r>
              <a:rPr lang="en-CA" altLang="ko-KR" sz="1200" dirty="0">
                <a:effectLst/>
                <a:latin typeface="Times New Roman" panose="02020603050405020304" pitchFamily="18" charset="0"/>
                <a:ea typeface="맑은 고딕" panose="020B0503020000020004" pitchFamily="50" charset="-127"/>
              </a:rPr>
              <a:t>() &lt; </a:t>
            </a:r>
            <a:r>
              <a:rPr lang="en-CA" altLang="ko-KR" sz="1200" dirty="0" err="1">
                <a:effectLst/>
                <a:latin typeface="Times New Roman" panose="02020603050405020304" pitchFamily="18" charset="0"/>
                <a:ea typeface="맑은 고딕" panose="020B0503020000020004" pitchFamily="50" charset="-127"/>
              </a:rPr>
              <a:t>mvdSimilarityThresh</a:t>
            </a:r>
            <a:r>
              <a:rPr lang="en-CA" altLang="ko-KR" sz="1200" dirty="0">
                <a:effectLst/>
                <a:latin typeface="Times New Roman" panose="02020603050405020304" pitchFamily="18" charset="0"/>
                <a:ea typeface="맑은 고딕" panose="020B0503020000020004" pitchFamily="50" charset="-127"/>
              </a:rPr>
              <a:t> &amp;&amp; </a:t>
            </a:r>
            <a:r>
              <a:rPr lang="en-CA" altLang="ko-KR" sz="1200" dirty="0" err="1">
                <a:effectLst/>
                <a:latin typeface="Times New Roman" panose="02020603050405020304" pitchFamily="18" charset="0"/>
                <a:ea typeface="맑은 고딕" panose="020B0503020000020004" pitchFamily="50" charset="-127"/>
              </a:rPr>
              <a:t>mvDiff.getAbsVer</a:t>
            </a:r>
            <a:r>
              <a:rPr lang="en-CA" altLang="ko-KR" sz="1200" dirty="0">
                <a:effectLst/>
                <a:latin typeface="Times New Roman" panose="02020603050405020304" pitchFamily="18" charset="0"/>
                <a:ea typeface="맑은 고딕" panose="020B0503020000020004" pitchFamily="50" charset="-127"/>
              </a:rPr>
              <a:t>() &lt; </a:t>
            </a:r>
            <a:r>
              <a:rPr lang="en-CA" altLang="ko-KR" sz="1200" dirty="0" err="1">
                <a:effectLst/>
                <a:latin typeface="Times New Roman" panose="02020603050405020304" pitchFamily="18" charset="0"/>
                <a:ea typeface="맑은 고딕" panose="020B0503020000020004" pitchFamily="50" charset="-127"/>
              </a:rPr>
              <a:t>mvdSimilarityThresh</a:t>
            </a:r>
            <a:r>
              <a:rPr lang="en-CA" altLang="ko-KR" sz="1200" dirty="0">
                <a:effectLst/>
                <a:latin typeface="Times New Roman" panose="02020603050405020304" pitchFamily="18" charset="0"/>
                <a:ea typeface="맑은 고딕" panose="020B0503020000020004" pitchFamily="50" charset="-127"/>
              </a:rPr>
              <a:t>)</a:t>
            </a:r>
            <a:endParaRPr lang="ko-KR" altLang="ko-KR" sz="12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	{</a:t>
            </a:r>
            <a:endParaRPr lang="ko-KR" altLang="ko-KR" sz="12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	  if (</a:t>
            </a:r>
            <a:r>
              <a:rPr lang="en-CA" altLang="ko-KR" sz="1200" dirty="0" err="1">
                <a:solidFill>
                  <a:srgbClr val="FF0000"/>
                </a:solidFill>
                <a:effectLst/>
                <a:highlight>
                  <a:srgbClr val="FFFF00"/>
                </a:highlight>
                <a:latin typeface="Times New Roman" panose="02020603050405020304" pitchFamily="18" charset="0"/>
                <a:ea typeface="맑은 고딕" panose="020B0503020000020004" pitchFamily="50" charset="-127"/>
              </a:rPr>
              <a:t>licFlags</a:t>
            </a: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a:t>
            </a:r>
            <a:r>
              <a:rPr lang="en-CA" altLang="ko-KR" sz="1200" dirty="0" err="1">
                <a:solidFill>
                  <a:srgbClr val="FF0000"/>
                </a:solidFill>
                <a:effectLst/>
                <a:highlight>
                  <a:srgbClr val="FFFF00"/>
                </a:highlight>
                <a:latin typeface="Times New Roman" panose="02020603050405020304" pitchFamily="18" charset="0"/>
                <a:ea typeface="맑은 고딕" panose="020B0503020000020004" pitchFamily="50" charset="-127"/>
              </a:rPr>
              <a:t>ui</a:t>
            </a: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 == </a:t>
            </a:r>
            <a:r>
              <a:rPr lang="en-CA" altLang="ko-KR" sz="1200" dirty="0" err="1">
                <a:solidFill>
                  <a:srgbClr val="FF0000"/>
                </a:solidFill>
                <a:effectLst/>
                <a:highlight>
                  <a:srgbClr val="FFFF00"/>
                </a:highlight>
                <a:latin typeface="Times New Roman" panose="02020603050405020304" pitchFamily="18" charset="0"/>
                <a:ea typeface="맑은 고딕" panose="020B0503020000020004" pitchFamily="50" charset="-127"/>
              </a:rPr>
              <a:t>licFlags</a:t>
            </a: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a:t>
            </a:r>
            <a:r>
              <a:rPr lang="en-CA" altLang="ko-KR" sz="1200" dirty="0" err="1">
                <a:solidFill>
                  <a:srgbClr val="FF0000"/>
                </a:solidFill>
                <a:effectLst/>
                <a:highlight>
                  <a:srgbClr val="FFFF00"/>
                </a:highlight>
                <a:latin typeface="Times New Roman" panose="02020603050405020304" pitchFamily="18" charset="0"/>
                <a:ea typeface="맑은 고딕" panose="020B0503020000020004" pitchFamily="50" charset="-127"/>
              </a:rPr>
              <a:t>mergeCandIndex</a:t>
            </a: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a:t>
            </a:r>
            <a:endParaRPr lang="ko-KR" altLang="ko-KR" sz="1200" dirty="0">
              <a:effectLst/>
              <a:highlight>
                <a:srgbClr val="FFFF00"/>
              </a:highligh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solidFill>
                  <a:srgbClr val="FF0000"/>
                </a:solidFill>
                <a:effectLst/>
                <a:highlight>
                  <a:srgbClr val="FFFF00"/>
                </a:highlight>
                <a:latin typeface="Times New Roman" panose="02020603050405020304" pitchFamily="18" charset="0"/>
                <a:ea typeface="맑은 고딕" panose="020B0503020000020004" pitchFamily="50" charset="-127"/>
              </a:rPr>
              <a:t>		return true;</a:t>
            </a:r>
            <a:endParaRPr lang="ko-KR" altLang="ko-KR" sz="1200" dirty="0">
              <a:effectLst/>
              <a:highlight>
                <a:srgbClr val="FFFF00"/>
              </a:highligh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200" dirty="0">
                <a:effectLst/>
                <a:latin typeface="Times New Roman" panose="02020603050405020304" pitchFamily="18" charset="0"/>
                <a:ea typeface="맑은 고딕" panose="020B0503020000020004" pitchFamily="50" charset="-127"/>
              </a:rPr>
              <a:t>	}</a:t>
            </a:r>
            <a:endParaRPr lang="ko-KR" altLang="ko-KR" sz="1200" dirty="0">
              <a:effectLst/>
              <a:latin typeface="Times New Roman" panose="02020603050405020304" pitchFamily="18" charset="0"/>
              <a:ea typeface="맑은 고딕" panose="020B0503020000020004" pitchFamily="50" charset="-127"/>
            </a:endParaRPr>
          </a:p>
          <a:p>
            <a:r>
              <a:rPr lang="en-CA" altLang="ko-KR" sz="1200" dirty="0">
                <a:effectLst/>
                <a:latin typeface="Times New Roman" panose="02020603050405020304" pitchFamily="18" charset="0"/>
                <a:ea typeface="맑은 고딕" panose="020B0503020000020004" pitchFamily="50" charset="-127"/>
              </a:rPr>
              <a:t>  }</a:t>
            </a:r>
            <a:endParaRPr lang="ko-KR" altLang="en-US" sz="1200" dirty="0"/>
          </a:p>
        </p:txBody>
      </p:sp>
    </p:spTree>
    <p:extLst>
      <p:ext uri="{BB962C8B-B14F-4D97-AF65-F5344CB8AC3E}">
        <p14:creationId xmlns:p14="http://schemas.microsoft.com/office/powerpoint/2010/main" val="2500710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2806-9C21-9245-A5B2-5E640E9906D5}"/>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A3A8B806-3EC6-164A-9907-AF7DA4829413}"/>
              </a:ext>
            </a:extLst>
          </p:cNvPr>
          <p:cNvSpPr>
            <a:spLocks noGrp="1"/>
          </p:cNvSpPr>
          <p:nvPr>
            <p:ph idx="1"/>
          </p:nvPr>
        </p:nvSpPr>
        <p:spPr/>
        <p:txBody>
          <a:bodyPr>
            <a:normAutofit/>
          </a:bodyPr>
          <a:lstStyle/>
          <a:p>
            <a:r>
              <a:rPr lang="en-US" sz="1800" dirty="0"/>
              <a:t>Anchor: ECM-8.0</a:t>
            </a:r>
          </a:p>
          <a:p>
            <a:pPr lvl="1"/>
            <a:r>
              <a:rPr lang="en-US" sz="1600" dirty="0"/>
              <a:t>Under CTC</a:t>
            </a:r>
            <a:endParaRPr lang="en-US" altLang="ko-KR" sz="1800" dirty="0"/>
          </a:p>
          <a:p>
            <a:pPr lvl="1"/>
            <a:r>
              <a:rPr lang="en-US" altLang="ko-KR" sz="1600" dirty="0"/>
              <a:t>Max. 3% encoding time reduction in LDB class C</a:t>
            </a:r>
          </a:p>
          <a:p>
            <a:pPr lvl="1"/>
            <a:r>
              <a:rPr lang="en-US" altLang="ko-KR" sz="1600" dirty="0"/>
              <a:t>Max.</a:t>
            </a:r>
            <a:r>
              <a:rPr lang="ko-KR" altLang="en-US" sz="1600" dirty="0"/>
              <a:t> </a:t>
            </a:r>
            <a:r>
              <a:rPr lang="en-US" altLang="ko-KR" sz="1600" dirty="0"/>
              <a:t>4% decoding time reduction in LDB class E</a:t>
            </a:r>
          </a:p>
        </p:txBody>
      </p:sp>
      <p:sp>
        <p:nvSpPr>
          <p:cNvPr id="6" name="TextBox 5">
            <a:extLst>
              <a:ext uri="{FF2B5EF4-FFF2-40B4-BE49-F238E27FC236}">
                <a16:creationId xmlns:a16="http://schemas.microsoft.com/office/drawing/2014/main" id="{8F2C887A-3460-8C0F-73F2-226E6FBB5596}"/>
              </a:ext>
            </a:extLst>
          </p:cNvPr>
          <p:cNvSpPr txBox="1"/>
          <p:nvPr/>
        </p:nvSpPr>
        <p:spPr>
          <a:xfrm>
            <a:off x="5990573" y="3158157"/>
            <a:ext cx="3153427" cy="307777"/>
          </a:xfrm>
          <a:prstGeom prst="rect">
            <a:avLst/>
          </a:prstGeom>
          <a:noFill/>
        </p:spPr>
        <p:txBody>
          <a:bodyPr wrap="none" rtlCol="0">
            <a:spAutoFit/>
          </a:bodyPr>
          <a:lstStyle/>
          <a:p>
            <a:r>
              <a:rPr lang="en-US" altLang="ko-KR" sz="1400" dirty="0">
                <a:solidFill>
                  <a:srgbClr val="FF0000"/>
                </a:solidFill>
                <a:latin typeface="Century Gothic" panose="020B0502020202020204" pitchFamily="34" charset="0"/>
              </a:rPr>
              <a:t>The enc/dec time is not accurate.</a:t>
            </a:r>
            <a:endParaRPr lang="ko-KR" altLang="en-US" sz="1400" dirty="0">
              <a:solidFill>
                <a:srgbClr val="FF0000"/>
              </a:solidFill>
              <a:latin typeface="Century Gothic" panose="020B0502020202020204" pitchFamily="34" charset="0"/>
            </a:endParaRPr>
          </a:p>
        </p:txBody>
      </p:sp>
      <p:sp>
        <p:nvSpPr>
          <p:cNvPr id="7" name="TextBox 6">
            <a:extLst>
              <a:ext uri="{FF2B5EF4-FFF2-40B4-BE49-F238E27FC236}">
                <a16:creationId xmlns:a16="http://schemas.microsoft.com/office/drawing/2014/main" id="{0242466C-5618-D3EC-C00E-D7771B581A54}"/>
              </a:ext>
            </a:extLst>
          </p:cNvPr>
          <p:cNvSpPr txBox="1"/>
          <p:nvPr/>
        </p:nvSpPr>
        <p:spPr>
          <a:xfrm>
            <a:off x="541779" y="6093296"/>
            <a:ext cx="3094117" cy="646331"/>
          </a:xfrm>
          <a:prstGeom prst="rect">
            <a:avLst/>
          </a:prstGeom>
          <a:noFill/>
        </p:spPr>
        <p:txBody>
          <a:bodyPr wrap="none" rtlCol="0">
            <a:spAutoFit/>
          </a:bodyPr>
          <a:lstStyle/>
          <a:p>
            <a:r>
              <a:rPr lang="en-US" altLang="ko-KR" sz="1200" dirty="0">
                <a:solidFill>
                  <a:srgbClr val="FF0000"/>
                </a:solidFill>
                <a:latin typeface="Century Gothic" panose="020B0502020202020204" pitchFamily="34" charset="0"/>
              </a:rPr>
              <a:t>We use anchor result for below 2 results</a:t>
            </a:r>
          </a:p>
          <a:p>
            <a:r>
              <a:rPr lang="en-US" altLang="ko-KR" sz="1200" dirty="0">
                <a:solidFill>
                  <a:srgbClr val="FF0000"/>
                </a:solidFill>
                <a:latin typeface="Century Gothic" panose="020B0502020202020204" pitchFamily="34" charset="0"/>
              </a:rPr>
              <a:t>1. FoodMarket4.Q22.ecm.ra</a:t>
            </a:r>
          </a:p>
          <a:p>
            <a:r>
              <a:rPr lang="en-US" altLang="ko-KR" sz="1200" dirty="0">
                <a:solidFill>
                  <a:srgbClr val="FF0000"/>
                </a:solidFill>
                <a:latin typeface="Century Gothic" panose="020B0502020202020204" pitchFamily="34" charset="0"/>
              </a:rPr>
              <a:t>2. BQTerrace.Q22.ecm.lb</a:t>
            </a:r>
            <a:endParaRPr lang="ko-KR" altLang="en-US" sz="1200" dirty="0">
              <a:solidFill>
                <a:srgbClr val="FF0000"/>
              </a:solidFill>
              <a:latin typeface="Century Gothic" panose="020B0502020202020204" pitchFamily="34" charset="0"/>
            </a:endParaRPr>
          </a:p>
        </p:txBody>
      </p:sp>
      <p:graphicFrame>
        <p:nvGraphicFramePr>
          <p:cNvPr id="8" name="표 7">
            <a:extLst>
              <a:ext uri="{FF2B5EF4-FFF2-40B4-BE49-F238E27FC236}">
                <a16:creationId xmlns:a16="http://schemas.microsoft.com/office/drawing/2014/main" id="{8896C3F9-BB6C-C485-4821-29A5603A5FF1}"/>
              </a:ext>
            </a:extLst>
          </p:cNvPr>
          <p:cNvGraphicFramePr>
            <a:graphicFrameLocks noGrp="1"/>
          </p:cNvGraphicFramePr>
          <p:nvPr>
            <p:extLst>
              <p:ext uri="{D42A27DB-BD31-4B8C-83A1-F6EECF244321}">
                <p14:modId xmlns:p14="http://schemas.microsoft.com/office/powerpoint/2010/main" val="597382496"/>
              </p:ext>
            </p:extLst>
          </p:nvPr>
        </p:nvGraphicFramePr>
        <p:xfrm>
          <a:off x="72910" y="2639984"/>
          <a:ext cx="4495798" cy="1619250"/>
        </p:xfrm>
        <a:graphic>
          <a:graphicData uri="http://schemas.openxmlformats.org/drawingml/2006/table">
            <a:tbl>
              <a:tblPr/>
              <a:tblGrid>
                <a:gridCol w="905298">
                  <a:extLst>
                    <a:ext uri="{9D8B030D-6E8A-4147-A177-3AD203B41FA5}">
                      <a16:colId xmlns:a16="http://schemas.microsoft.com/office/drawing/2014/main" val="3680460201"/>
                    </a:ext>
                  </a:extLst>
                </a:gridCol>
                <a:gridCol w="718100">
                  <a:extLst>
                    <a:ext uri="{9D8B030D-6E8A-4147-A177-3AD203B41FA5}">
                      <a16:colId xmlns:a16="http://schemas.microsoft.com/office/drawing/2014/main" val="1952995002"/>
                    </a:ext>
                  </a:extLst>
                </a:gridCol>
                <a:gridCol w="718100">
                  <a:extLst>
                    <a:ext uri="{9D8B030D-6E8A-4147-A177-3AD203B41FA5}">
                      <a16:colId xmlns:a16="http://schemas.microsoft.com/office/drawing/2014/main" val="4193685754"/>
                    </a:ext>
                  </a:extLst>
                </a:gridCol>
                <a:gridCol w="718100">
                  <a:extLst>
                    <a:ext uri="{9D8B030D-6E8A-4147-A177-3AD203B41FA5}">
                      <a16:colId xmlns:a16="http://schemas.microsoft.com/office/drawing/2014/main" val="3779758450"/>
                    </a:ext>
                  </a:extLst>
                </a:gridCol>
                <a:gridCol w="718100">
                  <a:extLst>
                    <a:ext uri="{9D8B030D-6E8A-4147-A177-3AD203B41FA5}">
                      <a16:colId xmlns:a16="http://schemas.microsoft.com/office/drawing/2014/main" val="2295025070"/>
                    </a:ext>
                  </a:extLst>
                </a:gridCol>
                <a:gridCol w="718100">
                  <a:extLst>
                    <a:ext uri="{9D8B030D-6E8A-4147-A177-3AD203B41FA5}">
                      <a16:colId xmlns:a16="http://schemas.microsoft.com/office/drawing/2014/main" val="1669021429"/>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39192148"/>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752804350"/>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96940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8973588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332981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0.13%</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3436729"/>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1808320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948709"/>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11004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94417"/>
                  </a:ext>
                </a:extLst>
              </a:tr>
            </a:tbl>
          </a:graphicData>
        </a:graphic>
      </p:graphicFrame>
      <p:graphicFrame>
        <p:nvGraphicFramePr>
          <p:cNvPr id="9" name="표 8">
            <a:extLst>
              <a:ext uri="{FF2B5EF4-FFF2-40B4-BE49-F238E27FC236}">
                <a16:creationId xmlns:a16="http://schemas.microsoft.com/office/drawing/2014/main" id="{B6BE5BB4-F7E3-DB27-F73B-41F8C41BA1EF}"/>
              </a:ext>
            </a:extLst>
          </p:cNvPr>
          <p:cNvGraphicFramePr>
            <a:graphicFrameLocks noGrp="1"/>
          </p:cNvGraphicFramePr>
          <p:nvPr>
            <p:extLst>
              <p:ext uri="{D42A27DB-BD31-4B8C-83A1-F6EECF244321}">
                <p14:modId xmlns:p14="http://schemas.microsoft.com/office/powerpoint/2010/main" val="2779187651"/>
              </p:ext>
            </p:extLst>
          </p:nvPr>
        </p:nvGraphicFramePr>
        <p:xfrm>
          <a:off x="89238" y="4365104"/>
          <a:ext cx="4495798" cy="1619250"/>
        </p:xfrm>
        <a:graphic>
          <a:graphicData uri="http://schemas.openxmlformats.org/drawingml/2006/table">
            <a:tbl>
              <a:tblPr/>
              <a:tblGrid>
                <a:gridCol w="905298">
                  <a:extLst>
                    <a:ext uri="{9D8B030D-6E8A-4147-A177-3AD203B41FA5}">
                      <a16:colId xmlns:a16="http://schemas.microsoft.com/office/drawing/2014/main" val="1151408035"/>
                    </a:ext>
                  </a:extLst>
                </a:gridCol>
                <a:gridCol w="718100">
                  <a:extLst>
                    <a:ext uri="{9D8B030D-6E8A-4147-A177-3AD203B41FA5}">
                      <a16:colId xmlns:a16="http://schemas.microsoft.com/office/drawing/2014/main" val="3587725816"/>
                    </a:ext>
                  </a:extLst>
                </a:gridCol>
                <a:gridCol w="718100">
                  <a:extLst>
                    <a:ext uri="{9D8B030D-6E8A-4147-A177-3AD203B41FA5}">
                      <a16:colId xmlns:a16="http://schemas.microsoft.com/office/drawing/2014/main" val="310877691"/>
                    </a:ext>
                  </a:extLst>
                </a:gridCol>
                <a:gridCol w="718100">
                  <a:extLst>
                    <a:ext uri="{9D8B030D-6E8A-4147-A177-3AD203B41FA5}">
                      <a16:colId xmlns:a16="http://schemas.microsoft.com/office/drawing/2014/main" val="2984692914"/>
                    </a:ext>
                  </a:extLst>
                </a:gridCol>
                <a:gridCol w="718100">
                  <a:extLst>
                    <a:ext uri="{9D8B030D-6E8A-4147-A177-3AD203B41FA5}">
                      <a16:colId xmlns:a16="http://schemas.microsoft.com/office/drawing/2014/main" val="3692121269"/>
                    </a:ext>
                  </a:extLst>
                </a:gridCol>
                <a:gridCol w="718100">
                  <a:extLst>
                    <a:ext uri="{9D8B030D-6E8A-4147-A177-3AD203B41FA5}">
                      <a16:colId xmlns:a16="http://schemas.microsoft.com/office/drawing/2014/main" val="2344958481"/>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41018190"/>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140179945"/>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4745916"/>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5416737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0175504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-0.29%</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510269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0.18%</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712872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40019"/>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259334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79188811"/>
                  </a:ext>
                </a:extLst>
              </a:tr>
            </a:tbl>
          </a:graphicData>
        </a:graphic>
      </p:graphicFrame>
      <p:graphicFrame>
        <p:nvGraphicFramePr>
          <p:cNvPr id="10" name="표 9">
            <a:extLst>
              <a:ext uri="{FF2B5EF4-FFF2-40B4-BE49-F238E27FC236}">
                <a16:creationId xmlns:a16="http://schemas.microsoft.com/office/drawing/2014/main" id="{8A88C555-3D9B-B45B-39FF-B6F0F9FD5B90}"/>
              </a:ext>
            </a:extLst>
          </p:cNvPr>
          <p:cNvGraphicFramePr>
            <a:graphicFrameLocks noGrp="1"/>
          </p:cNvGraphicFramePr>
          <p:nvPr>
            <p:extLst>
              <p:ext uri="{D42A27DB-BD31-4B8C-83A1-F6EECF244321}">
                <p14:modId xmlns:p14="http://schemas.microsoft.com/office/powerpoint/2010/main" val="244000686"/>
              </p:ext>
            </p:extLst>
          </p:nvPr>
        </p:nvGraphicFramePr>
        <p:xfrm>
          <a:off x="4660908" y="3465934"/>
          <a:ext cx="4495798" cy="1619250"/>
        </p:xfrm>
        <a:graphic>
          <a:graphicData uri="http://schemas.openxmlformats.org/drawingml/2006/table">
            <a:tbl>
              <a:tblPr/>
              <a:tblGrid>
                <a:gridCol w="905298">
                  <a:extLst>
                    <a:ext uri="{9D8B030D-6E8A-4147-A177-3AD203B41FA5}">
                      <a16:colId xmlns:a16="http://schemas.microsoft.com/office/drawing/2014/main" val="3874468676"/>
                    </a:ext>
                  </a:extLst>
                </a:gridCol>
                <a:gridCol w="718100">
                  <a:extLst>
                    <a:ext uri="{9D8B030D-6E8A-4147-A177-3AD203B41FA5}">
                      <a16:colId xmlns:a16="http://schemas.microsoft.com/office/drawing/2014/main" val="2804570507"/>
                    </a:ext>
                  </a:extLst>
                </a:gridCol>
                <a:gridCol w="718100">
                  <a:extLst>
                    <a:ext uri="{9D8B030D-6E8A-4147-A177-3AD203B41FA5}">
                      <a16:colId xmlns:a16="http://schemas.microsoft.com/office/drawing/2014/main" val="2700443095"/>
                    </a:ext>
                  </a:extLst>
                </a:gridCol>
                <a:gridCol w="718100">
                  <a:extLst>
                    <a:ext uri="{9D8B030D-6E8A-4147-A177-3AD203B41FA5}">
                      <a16:colId xmlns:a16="http://schemas.microsoft.com/office/drawing/2014/main" val="3891444952"/>
                    </a:ext>
                  </a:extLst>
                </a:gridCol>
                <a:gridCol w="718100">
                  <a:extLst>
                    <a:ext uri="{9D8B030D-6E8A-4147-A177-3AD203B41FA5}">
                      <a16:colId xmlns:a16="http://schemas.microsoft.com/office/drawing/2014/main" val="1263568819"/>
                    </a:ext>
                  </a:extLst>
                </a:gridCol>
                <a:gridCol w="718100">
                  <a:extLst>
                    <a:ext uri="{9D8B030D-6E8A-4147-A177-3AD203B41FA5}">
                      <a16:colId xmlns:a16="http://schemas.microsoft.com/office/drawing/2014/main" val="3410283017"/>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FF0000"/>
                          </a:solidFill>
                          <a:effectLst/>
                          <a:latin typeface="Arial" panose="020B0604020202020204" pitchFamily="34" charset="0"/>
                          <a:ea typeface="맑은 고딕" panose="020B0503020000020004" pitchFamily="50" charset="-127"/>
                        </a:rPr>
                        <a:t>Low delay P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311784473"/>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96802433"/>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3929930"/>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8844693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383246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70134104"/>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5110050"/>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1988452"/>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488310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78960555"/>
                  </a:ext>
                </a:extLst>
              </a:tr>
            </a:tbl>
          </a:graphicData>
        </a:graphic>
      </p:graphicFrame>
    </p:spTree>
    <p:extLst>
      <p:ext uri="{BB962C8B-B14F-4D97-AF65-F5344CB8AC3E}">
        <p14:creationId xmlns:p14="http://schemas.microsoft.com/office/powerpoint/2010/main" val="1533211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931D6-7413-6D46-B05F-D10022F1423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D16EAB9-52CF-7B4F-BDD5-410517C2D1DE}"/>
              </a:ext>
            </a:extLst>
          </p:cNvPr>
          <p:cNvSpPr>
            <a:spLocks noGrp="1"/>
          </p:cNvSpPr>
          <p:nvPr>
            <p:ph idx="1"/>
          </p:nvPr>
        </p:nvSpPr>
        <p:spPr>
          <a:xfrm>
            <a:off x="457200" y="1268761"/>
            <a:ext cx="8229600" cy="4968551"/>
          </a:xfrm>
        </p:spPr>
        <p:txBody>
          <a:bodyPr>
            <a:normAutofit/>
          </a:bodyPr>
          <a:lstStyle/>
          <a:p>
            <a:r>
              <a:rPr lang="en-US" sz="1800" dirty="0"/>
              <a:t>This contribution proposes MV redundancy/ similarity check considering LIC during merge candidate list construction.</a:t>
            </a:r>
          </a:p>
          <a:p>
            <a:pPr lvl="1"/>
            <a:r>
              <a:rPr lang="en-US" altLang="ko-KR" sz="1600" dirty="0"/>
              <a:t>Simple changes</a:t>
            </a:r>
          </a:p>
          <a:p>
            <a:pPr lvl="1"/>
            <a:r>
              <a:rPr lang="en-US" altLang="ko-KR" sz="1600" dirty="0"/>
              <a:t>By considering both LIC ON and OFF candidates in the merge candidate list, there may be an opportunity to selectively apply LIC in CUs using merge mode.</a:t>
            </a:r>
          </a:p>
          <a:p>
            <a:pPr lvl="1"/>
            <a:r>
              <a:rPr lang="en-US" altLang="ko-KR" sz="1600" dirty="0"/>
              <a:t>Can achieve the enc./dec. time reductions</a:t>
            </a:r>
          </a:p>
          <a:p>
            <a:pPr lvl="2"/>
            <a:r>
              <a:rPr lang="en-US" altLang="ko-KR" sz="1400" dirty="0"/>
              <a:t>Max. 3% encoding time reduction in LDB class C</a:t>
            </a:r>
          </a:p>
          <a:p>
            <a:pPr lvl="2"/>
            <a:r>
              <a:rPr lang="en-US" altLang="ko-KR" sz="1400" dirty="0"/>
              <a:t>Max.</a:t>
            </a:r>
            <a:r>
              <a:rPr lang="ko-KR" altLang="en-US" sz="1400" dirty="0"/>
              <a:t> </a:t>
            </a:r>
            <a:r>
              <a:rPr lang="en-US" altLang="ko-KR" sz="1400" dirty="0"/>
              <a:t>4% decoding time reduction in LDB class E</a:t>
            </a:r>
            <a:endParaRPr lang="en-US" sz="1400" dirty="0"/>
          </a:p>
          <a:p>
            <a:r>
              <a:rPr lang="en-US" sz="1800" dirty="0"/>
              <a:t>It is recommended to </a:t>
            </a:r>
            <a:r>
              <a:rPr lang="en-US" altLang="ko-KR" sz="1800" dirty="0"/>
              <a:t>further investigate </a:t>
            </a:r>
            <a:r>
              <a:rPr lang="en-US" sz="1800" dirty="0"/>
              <a:t>the proposed method </a:t>
            </a:r>
            <a:r>
              <a:rPr lang="en-US" altLang="ko-KR" sz="1800" dirty="0"/>
              <a:t>in the next round of EE2.</a:t>
            </a:r>
            <a:endParaRPr lang="en-US" sz="1800" dirty="0"/>
          </a:p>
        </p:txBody>
      </p:sp>
    </p:spTree>
    <p:extLst>
      <p:ext uri="{BB962C8B-B14F-4D97-AF65-F5344CB8AC3E}">
        <p14:creationId xmlns:p14="http://schemas.microsoft.com/office/powerpoint/2010/main" val="729675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idx="4294967295"/>
          </p:nvPr>
        </p:nvSpPr>
        <p:spPr>
          <a:xfrm>
            <a:off x="0" y="2420939"/>
            <a:ext cx="9144000" cy="1714500"/>
          </a:xfrm>
          <a:ln/>
        </p:spPr>
        <p:txBody>
          <a:bodyPr/>
          <a:lstStyle/>
          <a:p>
            <a:r>
              <a:rPr lang="en-US" dirty="0">
                <a:solidFill>
                  <a:srgbClr val="284673"/>
                </a:solidFill>
                <a:latin typeface="Century Gothic" panose="020B0502020202020204" pitchFamily="34" charset="0"/>
                <a:ea typeface="서울한강체 L" charset="0"/>
                <a:cs typeface="ITCAvantGardeGothic-Medium"/>
                <a:sym typeface="서울한강체 L" charset="0"/>
              </a:rPr>
              <a:t>THANK YOU</a:t>
            </a:r>
            <a:endParaRPr lang="en-US" dirty="0">
              <a:solidFill>
                <a:srgbClr val="284673"/>
              </a:solidFill>
              <a:latin typeface="Century Gothic" panose="020B0502020202020204" pitchFamily="34" charset="0"/>
              <a:ea typeface="ヒラギノ明朝 ProN W3" charset="0"/>
              <a:cs typeface="ITCAvantGardeGothic-Medium"/>
              <a:sym typeface="서울한강체 L" charset="0"/>
            </a:endParaRPr>
          </a:p>
        </p:txBody>
      </p:sp>
      <p:pic>
        <p:nvPicPr>
          <p:cNvPr id="44036"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39954" y="5373218"/>
            <a:ext cx="910828"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159014404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9D9D9"/>
        </a:solidFill>
        <a:ln w="28575" cmpd="sng">
          <a:solidFill>
            <a:srgbClr val="284673"/>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cmpd="sng">
          <a:solidFill>
            <a:srgbClr val="28467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52577</TotalTime>
  <Words>846</Words>
  <Application>Microsoft Office PowerPoint</Application>
  <PresentationFormat>화면 슬라이드 쇼(4:3)</PresentationFormat>
  <Paragraphs>206</Paragraphs>
  <Slides>6</Slides>
  <Notes>3</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6</vt:i4>
      </vt:variant>
    </vt:vector>
  </HeadingPairs>
  <TitlesOfParts>
    <vt:vector size="12" baseType="lpstr">
      <vt:lpstr>맑은 고딕</vt:lpstr>
      <vt:lpstr>Arial</vt:lpstr>
      <vt:lpstr>Calibri</vt:lpstr>
      <vt:lpstr>Century Gothic</vt:lpstr>
      <vt:lpstr>Times New Roman</vt:lpstr>
      <vt:lpstr>Office 테마</vt:lpstr>
      <vt:lpstr>PowerPoint 프레젠테이션</vt:lpstr>
      <vt:lpstr>MergeCandList construction in ECM-8.0</vt:lpstr>
      <vt:lpstr>Proposed method</vt:lpstr>
      <vt:lpstr>Experimental results</vt:lpstr>
      <vt:lpstr>Conclusion</vt:lpstr>
      <vt:lpstr>THANK YOU</vt:lpstr>
    </vt:vector>
  </TitlesOfParts>
  <Company>MyCompany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Jin Sam KWAK</dc:creator>
  <cp:lastModifiedBy>Kyle</cp:lastModifiedBy>
  <cp:revision>1852</cp:revision>
  <cp:lastPrinted>2016-08-04T00:12:54Z</cp:lastPrinted>
  <dcterms:created xsi:type="dcterms:W3CDTF">2013-05-09T00:07:27Z</dcterms:created>
  <dcterms:modified xsi:type="dcterms:W3CDTF">2023-04-22T14:43:23Z</dcterms:modified>
</cp:coreProperties>
</file>