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256" r:id="rId2"/>
    <p:sldId id="259" r:id="rId3"/>
    <p:sldId id="261" r:id="rId4"/>
    <p:sldId id="262" r:id="rId5"/>
    <p:sldId id="263" r:id="rId6"/>
    <p:sldId id="264" r:id="rId7"/>
    <p:sldId id="265" r:id="rId8"/>
    <p:sldId id="266" r:id="rId9"/>
    <p:sldId id="267" r:id="rId10"/>
    <p:sldId id="268" r:id="rId11"/>
    <p:sldId id="270" r:id="rId12"/>
    <p:sldId id="271" r:id="rId13"/>
    <p:sldId id="272" r:id="rId14"/>
    <p:sldId id="269" r:id="rId15"/>
    <p:sldId id="260" r:id="rId16"/>
    <p:sldId id="258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0">
          <p15:clr>
            <a:srgbClr val="A4A3A4"/>
          </p15:clr>
        </p15:guide>
        <p15:guide id="2" pos="3836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53">
          <p15:clr>
            <a:srgbClr val="A4A3A4"/>
          </p15:clr>
        </p15:guide>
        <p15:guide id="2" pos="2157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uofl" initials="l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CC"/>
    <a:srgbClr val="FCE4E6"/>
    <a:srgbClr val="7397B6"/>
    <a:srgbClr val="FF9999"/>
    <a:srgbClr val="33CCFF"/>
    <a:srgbClr val="339933"/>
    <a:srgbClr val="0099FF"/>
    <a:srgbClr val="66CCFF"/>
    <a:srgbClr val="CCFFCC"/>
    <a:srgbClr val="CCE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BDBED569-4797-4DF1-A0F4-6AAB3CD982D8}" styleName="浅色样式 3 - 强调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7DF18680-E054-41AD-8BC1-D1AEF772440D}" styleName="中度样式 2 - 强调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2838BEF-8BB2-4498-84A7-C5851F593DF1}" styleName="中度样式 4 - 强调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345" autoAdjust="0"/>
    <p:restoredTop sz="84149" autoAdjust="0"/>
  </p:normalViewPr>
  <p:slideViewPr>
    <p:cSldViewPr>
      <p:cViewPr varScale="1">
        <p:scale>
          <a:sx n="136" d="100"/>
          <a:sy n="136" d="100"/>
        </p:scale>
        <p:origin x="378" y="120"/>
      </p:cViewPr>
      <p:guideLst>
        <p:guide orient="horz" pos="2140"/>
        <p:guide pos="383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notesViewPr>
    <p:cSldViewPr>
      <p:cViewPr varScale="1">
        <p:scale>
          <a:sx n="83" d="100"/>
          <a:sy n="83" d="100"/>
        </p:scale>
        <p:origin x="-3876" y="-90"/>
      </p:cViewPr>
      <p:guideLst>
        <p:guide orient="horz" pos="2853"/>
        <p:guide pos="2157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2F25CB-913F-4410-91BD-48A762C9DC70}" type="datetimeFigureOut">
              <a:rPr lang="zh-CN" altLang="en-US" smtClean="0"/>
              <a:t>2023/4/22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8B612C-D3D4-4BDA-9305-1ED685AF70E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1429E8-4728-489A-AEC4-EAFEEEA29CD3}" type="datetimeFigureOut">
              <a:rPr lang="zh-CN" altLang="en-US" smtClean="0"/>
              <a:t>2023/4/22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36AFCD-C1B8-46D9-82F4-F773813E8FF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C36AFCD-C1B8-46D9-82F4-F773813E8FFF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7723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>
            <a:extLst>
              <a:ext uri="{FF2B5EF4-FFF2-40B4-BE49-F238E27FC236}">
                <a16:creationId xmlns:a16="http://schemas.microsoft.com/office/drawing/2014/main" id="{79D9BEB7-5615-40BF-B89B-F5A9D9AC852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3376" y="1533487"/>
            <a:ext cx="4919849" cy="4919849"/>
          </a:xfrm>
          <a:prstGeom prst="rect">
            <a:avLst/>
          </a:prstGeom>
        </p:spPr>
      </p:pic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914400" y="6248400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spcBef>
                <a:spcPct val="0"/>
              </a:spcBef>
              <a:defRPr sz="1200" b="0" i="0">
                <a:latin typeface="Verdana" panose="020B0604030504040204" pitchFamily="34" charset="0"/>
                <a:ea typeface="宋体" panose="02010600030101010101" pitchFamily="2" charset="-122"/>
              </a:defRPr>
            </a:lvl1pPr>
          </a:lstStyle>
          <a:p>
            <a:fld id="{67018143-7D9D-41FF-ABE8-A0CD1B626F6D}" type="datetime1">
              <a:rPr lang="zh-CN" altLang="en-US" smtClean="0"/>
              <a:t>2023/4/22</a:t>
            </a:fld>
            <a:endParaRPr lang="zh-CN" alt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8737600" y="6248400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spcBef>
                <a:spcPct val="0"/>
              </a:spcBef>
              <a:defRPr sz="1200" b="0" i="0">
                <a:latin typeface="Verdana" panose="020B0604030504040204" pitchFamily="34" charset="0"/>
                <a:ea typeface="宋体" panose="02010600030101010101" pitchFamily="2" charset="-122"/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11" name="Picture 2" descr="https://idm.pku.edu.cn/images/NERC_logo_dingbu20221129.jpg">
            <a:extLst>
              <a:ext uri="{FF2B5EF4-FFF2-40B4-BE49-F238E27FC236}">
                <a16:creationId xmlns:a16="http://schemas.microsoft.com/office/drawing/2014/main" id="{8CD01821-6F70-4EEE-B72F-1363A7684B32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5440" y="172574"/>
            <a:ext cx="1901361" cy="4225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8DBFF74D-EF5D-4B9F-BA3C-361AB6190000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83432" y="620590"/>
            <a:ext cx="2858398" cy="363452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59A76338-68B6-4D90-AA0E-94614B1AF48F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45" y="162288"/>
            <a:ext cx="818440" cy="818440"/>
          </a:xfrm>
          <a:prstGeom prst="rect">
            <a:avLst/>
          </a:prstGeom>
        </p:spPr>
      </p:pic>
      <p:sp>
        <p:nvSpPr>
          <p:cNvPr id="14" name="矩形 13">
            <a:extLst>
              <a:ext uri="{FF2B5EF4-FFF2-40B4-BE49-F238E27FC236}">
                <a16:creationId xmlns:a16="http://schemas.microsoft.com/office/drawing/2014/main" id="{A7FD8536-CE1A-4113-9983-B52DE1DFA478}"/>
              </a:ext>
            </a:extLst>
          </p:cNvPr>
          <p:cNvSpPr/>
          <p:nvPr userDrawn="1"/>
        </p:nvSpPr>
        <p:spPr bwMode="auto">
          <a:xfrm>
            <a:off x="119336" y="6308726"/>
            <a:ext cx="4608512" cy="4572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1" i="1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3E0087F3-1F1E-4C08-B11D-2E1F378062E9}"/>
              </a:ext>
            </a:extLst>
          </p:cNvPr>
          <p:cNvSpPr/>
          <p:nvPr userDrawn="1"/>
        </p:nvSpPr>
        <p:spPr bwMode="auto">
          <a:xfrm>
            <a:off x="2758232" y="1484784"/>
            <a:ext cx="6768752" cy="4986581"/>
          </a:xfrm>
          <a:prstGeom prst="rect">
            <a:avLst/>
          </a:prstGeom>
          <a:solidFill>
            <a:schemeClr val="bg1">
              <a:alpha val="9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1" i="1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1545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14400" y="1133476"/>
            <a:ext cx="10363200" cy="2339975"/>
          </a:xfrm>
        </p:spPr>
        <p:txBody>
          <a:bodyPr/>
          <a:lstStyle>
            <a:lvl1pPr algn="ctr">
              <a:defRPr sz="6000">
                <a:solidFill>
                  <a:schemeClr val="tx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91545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912285" y="4076700"/>
            <a:ext cx="10342033" cy="1600200"/>
          </a:xfrm>
        </p:spPr>
        <p:txBody>
          <a:bodyPr/>
          <a:lstStyle>
            <a:lvl1pPr marL="0" indent="0" algn="ctr">
              <a:buFont typeface="Wingdings" panose="05000000000000000000" pitchFamily="2" charset="2"/>
              <a:buNone/>
              <a:defRPr sz="2600">
                <a:latin typeface="Book Antiqua" panose="02040602050305030304" pitchFamily="18" charset="0"/>
              </a:defRPr>
            </a:lvl1pPr>
          </a:lstStyle>
          <a:p>
            <a:r>
              <a:rPr lang="zh-CN" altLang="en-US" dirty="0"/>
              <a:t>单击此处编辑母版副标题样式</a:t>
            </a:r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xfrm>
            <a:off x="9588501" y="6381750"/>
            <a:ext cx="26035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65118" y="304801"/>
            <a:ext cx="2669116" cy="60039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755651" y="304801"/>
            <a:ext cx="7806267" cy="60039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xfrm>
            <a:off x="9588501" y="6381750"/>
            <a:ext cx="26035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6233" y="304801"/>
            <a:ext cx="10668000" cy="67627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755651" y="1341439"/>
            <a:ext cx="5232400" cy="4967287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1251" y="1341439"/>
            <a:ext cx="5232400" cy="4967287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xfrm>
            <a:off x="9588501" y="6381750"/>
            <a:ext cx="26035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4pPr>
              <a:defRPr sz="1800"/>
            </a:lvl4pPr>
            <a:lvl5pPr>
              <a:defRPr sz="16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9652000" y="6360583"/>
            <a:ext cx="2540000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spcBef>
                <a:spcPct val="0"/>
              </a:spcBef>
              <a:defRPr sz="1200" b="0" i="0">
                <a:latin typeface="Verdana" panose="020B0604030504040204" pitchFamily="34" charset="0"/>
                <a:ea typeface="宋体" panose="02010600030101010101" pitchFamily="2" charset="-122"/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xfrm>
            <a:off x="9588501" y="6381750"/>
            <a:ext cx="26035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755651" y="1341439"/>
            <a:ext cx="5232400" cy="49672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1251" y="1341439"/>
            <a:ext cx="5232400" cy="49672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xfrm>
            <a:off x="9588501" y="6381750"/>
            <a:ext cx="26035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ftr" sz="quarter" idx="10"/>
          </p:nvPr>
        </p:nvSpPr>
        <p:spPr>
          <a:xfrm>
            <a:off x="9588501" y="6381750"/>
            <a:ext cx="26035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0"/>
          </p:nvPr>
        </p:nvSpPr>
        <p:spPr>
          <a:xfrm>
            <a:off x="9588501" y="6381750"/>
            <a:ext cx="26035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ftr" sz="quarter" idx="10"/>
          </p:nvPr>
        </p:nvSpPr>
        <p:spPr>
          <a:xfrm>
            <a:off x="9588501" y="6381750"/>
            <a:ext cx="26035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xfrm>
            <a:off x="9588501" y="6381750"/>
            <a:ext cx="26035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xfrm>
            <a:off x="9588501" y="6381750"/>
            <a:ext cx="26035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766233" y="304801"/>
            <a:ext cx="10668000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55651" y="1341439"/>
            <a:ext cx="10668000" cy="4967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914436" name="AutoShape 4"/>
          <p:cNvSpPr>
            <a:spLocks noChangeArrowheads="1"/>
          </p:cNvSpPr>
          <p:nvPr/>
        </p:nvSpPr>
        <p:spPr bwMode="auto">
          <a:xfrm>
            <a:off x="814918" y="1125539"/>
            <a:ext cx="10610849" cy="109537"/>
          </a:xfrm>
          <a:custGeom>
            <a:avLst/>
            <a:gdLst>
              <a:gd name="G0" fmla="+- 585 0 0"/>
            </a:gdLst>
            <a:ahLst/>
            <a:cxnLst>
              <a:cxn ang="0">
                <a:pos x="0" y="0"/>
              </a:cxn>
              <a:cxn ang="0">
                <a:pos x="585" y="0"/>
              </a:cxn>
              <a:cxn ang="0">
                <a:pos x="585" y="1000"/>
              </a:cxn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 stroke="0">
                <a:moveTo>
                  <a:pt x="0" y="0"/>
                </a:moveTo>
                <a:lnTo>
                  <a:pt x="585" y="0"/>
                </a:lnTo>
                <a:lnTo>
                  <a:pt x="585" y="1000"/>
                </a:lnTo>
                <a:lnTo>
                  <a:pt x="0" y="1000"/>
                </a:lnTo>
                <a:close/>
              </a:path>
              <a:path w="1000" h="1000">
                <a:moveTo>
                  <a:pt x="0" y="0"/>
                </a:moveTo>
                <a:lnTo>
                  <a:pt x="1000" y="0"/>
                </a:lnTo>
              </a:path>
            </a:pathLst>
          </a:custGeom>
          <a:solidFill>
            <a:schemeClr val="accent2"/>
          </a:solidFill>
          <a:ln w="9525">
            <a:solidFill>
              <a:schemeClr val="accent2"/>
            </a:solidFill>
            <a:round/>
          </a:ln>
        </p:spPr>
        <p:txBody>
          <a:bodyPr/>
          <a:lstStyle/>
          <a:p>
            <a:pPr>
              <a:defRPr/>
            </a:pPr>
            <a:endParaRPr lang="zh-CN" altLang="zh-CN" sz="2400" b="0" i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0992544" y="6360583"/>
            <a:ext cx="1195851" cy="4572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spcBef>
                <a:spcPct val="0"/>
              </a:spcBef>
              <a:defRPr sz="1200" b="0" i="0">
                <a:latin typeface="Verdana" panose="020B0604030504040204" pitchFamily="34" charset="0"/>
                <a:ea typeface="宋体" panose="02010600030101010101" pitchFamily="2" charset="-122"/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B99E7B9D-B297-45FC-9C75-D6CAB6E1E04C}"/>
              </a:ext>
            </a:extLst>
          </p:cNvPr>
          <p:cNvGrpSpPr/>
          <p:nvPr userDrawn="1"/>
        </p:nvGrpSpPr>
        <p:grpSpPr>
          <a:xfrm>
            <a:off x="191344" y="6378197"/>
            <a:ext cx="4537555" cy="367408"/>
            <a:chOff x="9223" y="6490592"/>
            <a:chExt cx="4537555" cy="367408"/>
          </a:xfrm>
        </p:grpSpPr>
        <p:pic>
          <p:nvPicPr>
            <p:cNvPr id="11" name="Picture 2" descr="https://idm.pku.edu.cn/images/NERC_logo_dingbu20221129.jpg">
              <a:extLst>
                <a:ext uri="{FF2B5EF4-FFF2-40B4-BE49-F238E27FC236}">
                  <a16:creationId xmlns:a16="http://schemas.microsoft.com/office/drawing/2014/main" id="{CEC884D4-05A5-4FF9-A488-B3EEEADB663D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1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223" y="6492622"/>
              <a:ext cx="1644203" cy="3653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" name="图片 11">
              <a:extLst>
                <a:ext uri="{FF2B5EF4-FFF2-40B4-BE49-F238E27FC236}">
                  <a16:creationId xmlns:a16="http://schemas.microsoft.com/office/drawing/2014/main" id="{269CA854-23DB-4C98-977C-052440A1934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688380" y="6490592"/>
              <a:ext cx="2858398" cy="363452"/>
            </a:xfrm>
            <a:prstGeom prst="rect">
              <a:avLst/>
            </a:prstGeom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/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Book Antiqua" panose="02040602050305030304" pitchFamily="18" charset="0"/>
          <a:ea typeface="黑体" panose="02010609060101010101" pitchFamily="2" charset="-122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Book Antiqua" panose="02040602050305030304" pitchFamily="18" charset="0"/>
          <a:ea typeface="黑体" panose="02010609060101010101" pitchFamily="2" charset="-122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Book Antiqua" panose="02040602050305030304" pitchFamily="18" charset="0"/>
          <a:ea typeface="黑体" panose="02010609060101010101" pitchFamily="2" charset="-122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Book Antiqua" panose="02040602050305030304" pitchFamily="18" charset="0"/>
          <a:ea typeface="黑体" panose="02010609060101010101" pitchFamily="2" charset="-122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Book Antiqua" panose="02040602050305030304" pitchFamily="18" charset="0"/>
          <a:ea typeface="黑体" panose="02010609060101010101" pitchFamily="2" charset="-122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Book Antiqua" panose="02040602050305030304" pitchFamily="18" charset="0"/>
          <a:ea typeface="黑体" panose="02010609060101010101" pitchFamily="2" charset="-122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Book Antiqua" panose="02040602050305030304" pitchFamily="18" charset="0"/>
          <a:ea typeface="黑体" panose="02010609060101010101" pitchFamily="2" charset="-122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Book Antiqua" panose="02040602050305030304" pitchFamily="18" charset="0"/>
          <a:ea typeface="黑体" panose="02010609060101010101" pitchFamily="2" charset="-122"/>
        </a:defRPr>
      </a:lvl9pPr>
    </p:titleStyle>
    <p:bodyStyle>
      <a:lvl1pPr marL="469900" indent="-469900" algn="l" rtl="0" eaLnBrk="1" fontAlgn="base" hangingPunct="1">
        <a:spcBef>
          <a:spcPct val="1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o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13105" indent="-357505" algn="l" rtl="0" eaLnBrk="1" fontAlgn="base" hangingPunct="1">
        <a:spcBef>
          <a:spcPct val="1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n"/>
        <a:defRPr sz="2400">
          <a:solidFill>
            <a:srgbClr val="0033CC"/>
          </a:solidFill>
          <a:latin typeface="+mn-lt"/>
          <a:ea typeface="+mn-ea"/>
        </a:defRPr>
      </a:lvl2pPr>
      <a:lvl3pPr marL="986155" indent="-357505" algn="l" rtl="0" eaLnBrk="1" fontAlgn="base" hangingPunct="1">
        <a:spcBef>
          <a:spcPct val="1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p"/>
        <a:defRPr sz="2000">
          <a:solidFill>
            <a:srgbClr val="009900"/>
          </a:solidFill>
          <a:latin typeface="+mn-lt"/>
          <a:ea typeface="+mn-ea"/>
        </a:defRPr>
      </a:lvl3pPr>
      <a:lvl4pPr marL="1259205" indent="-273050" algn="l" rtl="0" eaLnBrk="1" fontAlgn="base" hangingPunct="1">
        <a:spcBef>
          <a:spcPct val="1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n"/>
        <a:defRPr sz="1800">
          <a:solidFill>
            <a:schemeClr val="tx1"/>
          </a:solidFill>
          <a:latin typeface="+mn-lt"/>
          <a:ea typeface="+mn-ea"/>
        </a:defRPr>
      </a:lvl4pPr>
      <a:lvl5pPr marL="1614805" indent="-273050" algn="l" rtl="0" eaLnBrk="1" fontAlgn="base" hangingPunct="1">
        <a:spcBef>
          <a:spcPct val="1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1600">
          <a:solidFill>
            <a:schemeClr val="tx1"/>
          </a:solidFill>
          <a:latin typeface="+mn-lt"/>
          <a:ea typeface="+mn-ea"/>
        </a:defRPr>
      </a:lvl5pPr>
      <a:lvl6pPr marL="2551430" indent="-398780" algn="l" rtl="0" eaLnBrk="1" fontAlgn="base" hangingPunct="1">
        <a:spcBef>
          <a:spcPct val="1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>
          <a:solidFill>
            <a:schemeClr val="tx1"/>
          </a:solidFill>
          <a:latin typeface="+mn-lt"/>
          <a:ea typeface="+mn-ea"/>
        </a:defRPr>
      </a:lvl6pPr>
      <a:lvl7pPr marL="3008630" indent="-398780" algn="l" rtl="0" eaLnBrk="1" fontAlgn="base" hangingPunct="1">
        <a:spcBef>
          <a:spcPct val="1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>
          <a:solidFill>
            <a:schemeClr val="tx1"/>
          </a:solidFill>
          <a:latin typeface="+mn-lt"/>
          <a:ea typeface="+mn-ea"/>
        </a:defRPr>
      </a:lvl7pPr>
      <a:lvl8pPr marL="3465830" indent="-398780" algn="l" rtl="0" eaLnBrk="1" fontAlgn="base" hangingPunct="1">
        <a:spcBef>
          <a:spcPct val="1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>
          <a:solidFill>
            <a:schemeClr val="tx1"/>
          </a:solidFill>
          <a:latin typeface="+mn-lt"/>
          <a:ea typeface="+mn-ea"/>
        </a:defRPr>
      </a:lvl8pPr>
      <a:lvl9pPr marL="3923030" indent="-398780" algn="l" rtl="0" eaLnBrk="1" fontAlgn="base" hangingPunct="1">
        <a:spcBef>
          <a:spcPct val="1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F643D8-0F8B-4C4C-933E-675F5F82AF4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CA" altLang="zh-CN" sz="3200" b="1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[AHG 8] Evaluating and Improving Coding Performance for General Image Classification Models</a:t>
            </a:r>
            <a:br>
              <a:rPr lang="en-CA" altLang="zh-CN" sz="3200" b="1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</a:br>
            <a:r>
              <a:rPr lang="en-CA" altLang="zh-CN" sz="32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[Information]</a:t>
            </a:r>
            <a:endParaRPr lang="zh-CN" altLang="en-US" sz="8800" dirty="0"/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F38B7518-73F2-487E-A873-8075C395463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sz="2400" b="1" dirty="0"/>
              <a:t>Qi Zhang, Zhao Wang, </a:t>
            </a:r>
            <a:r>
              <a:rPr lang="en-US" altLang="zh-CN" sz="2400" b="1" dirty="0" err="1"/>
              <a:t>Shanshe</a:t>
            </a:r>
            <a:r>
              <a:rPr lang="en-US" altLang="zh-CN" sz="2400" b="1" dirty="0"/>
              <a:t> Wang, </a:t>
            </a:r>
            <a:r>
              <a:rPr lang="en-US" altLang="zh-CN" sz="2400" b="1" dirty="0" err="1"/>
              <a:t>Siwei</a:t>
            </a:r>
            <a:r>
              <a:rPr lang="en-US" altLang="zh-CN" sz="2400" b="1" dirty="0"/>
              <a:t> Ma</a:t>
            </a:r>
          </a:p>
          <a:p>
            <a:r>
              <a:rPr lang="en-US" altLang="zh-CN" sz="2400" dirty="0"/>
              <a:t>Peking University, Beijing, China</a:t>
            </a:r>
            <a:endParaRPr lang="zh-CN" altLang="en-US" sz="2400" dirty="0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D3B0D817-418A-4088-BBE9-FD4F1F08A776}"/>
              </a:ext>
            </a:extLst>
          </p:cNvPr>
          <p:cNvSpPr/>
          <p:nvPr/>
        </p:nvSpPr>
        <p:spPr>
          <a:xfrm>
            <a:off x="5471470" y="5719300"/>
            <a:ext cx="12490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April, 2023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92430352"/>
      </p:ext>
    </p:ext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1EDBB18-488A-616A-E94D-71B4EB6808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Preliminary Experiments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48D254B-4AEC-6616-B6FB-FC99D9F2A7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5651" y="1341440"/>
            <a:ext cx="10668000" cy="1007440"/>
          </a:xfrm>
        </p:spPr>
        <p:txBody>
          <a:bodyPr/>
          <a:lstStyle/>
          <a:p>
            <a:r>
              <a:rPr lang="en-US" altLang="zh-CN" dirty="0"/>
              <a:t>Purpose:</a:t>
            </a:r>
          </a:p>
          <a:p>
            <a:pPr lvl="1"/>
            <a:r>
              <a:rPr lang="en-US" altLang="zh-CN" dirty="0"/>
              <a:t>evaluate the effectiveness of proposed SMR model</a:t>
            </a:r>
          </a:p>
          <a:p>
            <a:r>
              <a:rPr lang="en-US" altLang="zh-CN" dirty="0"/>
              <a:t>Evaluation method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CBB63A5C-D0B5-F64F-7C26-050A546447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10</a:t>
            </a:fld>
            <a:endParaRPr lang="zh-CN" altLang="en-US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D3512882-0517-784D-39C1-525DDB61C683}"/>
              </a:ext>
            </a:extLst>
          </p:cNvPr>
          <p:cNvGrpSpPr/>
          <p:nvPr/>
        </p:nvGrpSpPr>
        <p:grpSpPr>
          <a:xfrm>
            <a:off x="537073" y="2709244"/>
            <a:ext cx="11105155" cy="2103131"/>
            <a:chOff x="535461" y="4446868"/>
            <a:chExt cx="11105155" cy="2103131"/>
          </a:xfrm>
        </p:grpSpPr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B67185BD-9860-9A1A-C18D-84B47C1E033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5461" y="4912815"/>
              <a:ext cx="914558" cy="914558"/>
            </a:xfrm>
            <a:prstGeom prst="rect">
              <a:avLst/>
            </a:prstGeom>
          </p:spPr>
        </p:pic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9DE10C57-B263-AB52-E52A-BEE342C375F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95701" y="4920993"/>
              <a:ext cx="2088232" cy="898202"/>
            </a:xfrm>
            <a:prstGeom prst="rect">
              <a:avLst/>
            </a:prstGeom>
          </p:spPr>
        </p:pic>
        <p:cxnSp>
          <p:nvCxnSpPr>
            <p:cNvPr id="8" name="直接箭头连接符 7">
              <a:extLst>
                <a:ext uri="{FF2B5EF4-FFF2-40B4-BE49-F238E27FC236}">
                  <a16:creationId xmlns:a16="http://schemas.microsoft.com/office/drawing/2014/main" id="{DC16A498-C72D-8A4A-7341-2F48D44F0CA8}"/>
                </a:ext>
              </a:extLst>
            </p:cNvPr>
            <p:cNvCxnSpPr>
              <a:stCxn id="6" idx="3"/>
              <a:endCxn id="7" idx="1"/>
            </p:cNvCxnSpPr>
            <p:nvPr/>
          </p:nvCxnSpPr>
          <p:spPr bwMode="auto">
            <a:xfrm>
              <a:off x="1450019" y="5370094"/>
              <a:ext cx="1245682" cy="0"/>
            </a:xfrm>
            <a:prstGeom prst="straightConnector1">
              <a:avLst/>
            </a:prstGeom>
            <a:solidFill>
              <a:schemeClr val="accent1"/>
            </a:solidFill>
            <a:ln w="19050" cap="flat" cmpd="sng" algn="ctr">
              <a:solidFill>
                <a:schemeClr val="accent5">
                  <a:lumMod val="75000"/>
                </a:schemeClr>
              </a:solidFill>
              <a:prstDash val="solid"/>
              <a:round/>
              <a:headEnd type="none" w="med" len="med"/>
              <a:tailEnd type="triangle"/>
            </a:ln>
          </p:spPr>
        </p:cxn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3E0445E4-D482-2D4E-2DDA-67B34BC952E9}"/>
                </a:ext>
              </a:extLst>
            </p:cNvPr>
            <p:cNvSpPr txBox="1"/>
            <p:nvPr/>
          </p:nvSpPr>
          <p:spPr>
            <a:xfrm>
              <a:off x="1345830" y="5100487"/>
              <a:ext cx="144016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dirty="0"/>
                <a:t>Target SMR</a:t>
              </a:r>
            </a:p>
            <a:p>
              <a:pPr algn="ctr"/>
              <a:r>
                <a:rPr lang="en-US" altLang="zh-CN" sz="1400" dirty="0">
                  <a:solidFill>
                    <a:srgbClr val="C00000"/>
                  </a:solidFill>
                </a:rPr>
                <a:t>SMR </a:t>
              </a:r>
              <a:r>
                <a:rPr lang="zh-CN" altLang="en-US" sz="1400" dirty="0">
                  <a:solidFill>
                    <a:srgbClr val="C00000"/>
                  </a:solidFill>
                </a:rPr>
                <a:t>≥ </a:t>
              </a:r>
              <a:r>
                <a:rPr lang="en-US" altLang="zh-CN" sz="1400" dirty="0">
                  <a:solidFill>
                    <a:srgbClr val="C00000"/>
                  </a:solidFill>
                </a:rPr>
                <a:t>0.75</a:t>
              </a:r>
              <a:endParaRPr lang="zh-CN" altLang="en-US" sz="1400" dirty="0">
                <a:solidFill>
                  <a:srgbClr val="C00000"/>
                </a:solidFill>
              </a:endParaRP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1988CE54-08E9-1F5A-5BF2-7730AC4D38F1}"/>
                </a:ext>
              </a:extLst>
            </p:cNvPr>
            <p:cNvSpPr txBox="1"/>
            <p:nvPr/>
          </p:nvSpPr>
          <p:spPr>
            <a:xfrm>
              <a:off x="5159896" y="5011251"/>
              <a:ext cx="1656184" cy="717686"/>
            </a:xfrm>
            <a:prstGeom prst="rect">
              <a:avLst/>
            </a:prstGeom>
            <a:noFill/>
            <a:ln w="19050">
              <a:solidFill>
                <a:schemeClr val="accent5">
                  <a:lumMod val="75000"/>
                </a:schemeClr>
              </a:solidFill>
            </a:ln>
          </p:spPr>
          <p:txBody>
            <a:bodyPr wrap="square" rtlCol="0" anchor="ctr" anchorCtr="0">
              <a:noAutofit/>
            </a:bodyPr>
            <a:lstStyle/>
            <a:p>
              <a:pPr algn="ctr"/>
              <a:r>
                <a:rPr lang="en-US" altLang="zh-CN" sz="1400" dirty="0">
                  <a:solidFill>
                    <a:schemeClr val="accent5">
                      <a:lumMod val="75000"/>
                    </a:schemeClr>
                  </a:solidFill>
                </a:rPr>
                <a:t>QP=39</a:t>
              </a:r>
              <a:r>
                <a:rPr lang="zh-CN" altLang="en-US" sz="1400" dirty="0">
                  <a:solidFill>
                    <a:schemeClr val="accent5">
                      <a:lumMod val="75000"/>
                    </a:schemeClr>
                  </a:solidFill>
                </a:rPr>
                <a:t> </a:t>
              </a:r>
              <a:r>
                <a:rPr lang="en-US" altLang="zh-CN" sz="1400" dirty="0">
                  <a:solidFill>
                    <a:schemeClr val="accent5">
                      <a:lumMod val="75000"/>
                    </a:schemeClr>
                  </a:solidFill>
                </a:rPr>
                <a:t>as</a:t>
              </a:r>
              <a:r>
                <a:rPr lang="zh-CN" altLang="en-US" sz="1400" dirty="0">
                  <a:solidFill>
                    <a:schemeClr val="accent5">
                      <a:lumMod val="75000"/>
                    </a:schemeClr>
                  </a:solidFill>
                </a:rPr>
                <a:t> </a:t>
              </a:r>
              <a:r>
                <a:rPr lang="en-US" altLang="zh-CN" sz="1400" dirty="0">
                  <a:solidFill>
                    <a:schemeClr val="accent5">
                      <a:lumMod val="75000"/>
                    </a:schemeClr>
                  </a:solidFill>
                </a:rPr>
                <a:t>baseline</a:t>
              </a:r>
              <a:endParaRPr lang="zh-CN" altLang="en-US" sz="1200" dirty="0">
                <a:solidFill>
                  <a:schemeClr val="accent5">
                    <a:lumMod val="75000"/>
                  </a:schemeClr>
                </a:solidFill>
              </a:endParaRPr>
            </a:p>
          </p:txBody>
        </p:sp>
        <p:cxnSp>
          <p:nvCxnSpPr>
            <p:cNvPr id="11" name="直接箭头连接符 10">
              <a:extLst>
                <a:ext uri="{FF2B5EF4-FFF2-40B4-BE49-F238E27FC236}">
                  <a16:creationId xmlns:a16="http://schemas.microsoft.com/office/drawing/2014/main" id="{B2CC058D-A1CD-CAA8-D956-38975764CA62}"/>
                </a:ext>
              </a:extLst>
            </p:cNvPr>
            <p:cNvCxnSpPr>
              <a:cxnSpLocks/>
              <a:stCxn id="7" idx="3"/>
              <a:endCxn id="10" idx="1"/>
            </p:cNvCxnSpPr>
            <p:nvPr/>
          </p:nvCxnSpPr>
          <p:spPr bwMode="auto">
            <a:xfrm>
              <a:off x="4783933" y="5370094"/>
              <a:ext cx="375963" cy="0"/>
            </a:xfrm>
            <a:prstGeom prst="straightConnector1">
              <a:avLst/>
            </a:prstGeom>
            <a:solidFill>
              <a:schemeClr val="accent1"/>
            </a:solidFill>
            <a:ln w="19050" cap="flat" cmpd="sng" algn="ctr">
              <a:solidFill>
                <a:schemeClr val="accent5">
                  <a:lumMod val="75000"/>
                </a:schemeClr>
              </a:solidFill>
              <a:prstDash val="solid"/>
              <a:round/>
              <a:headEnd type="none" w="med" len="med"/>
              <a:tailEnd type="triangle"/>
            </a:ln>
          </p:spPr>
        </p:cxn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EE9FC420-9871-E4FF-B29C-DC7D8A88E6FA}"/>
                </a:ext>
              </a:extLst>
            </p:cNvPr>
            <p:cNvSpPr txBox="1"/>
            <p:nvPr/>
          </p:nvSpPr>
          <p:spPr>
            <a:xfrm>
              <a:off x="2968649" y="5819195"/>
              <a:ext cx="162814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/>
                <a:t>QP-SMR distribution of a known dataset</a:t>
              </a:r>
              <a:endParaRPr lang="zh-CN" altLang="en-US" sz="1200" dirty="0"/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BD565EB3-A2FC-E8EF-F4A1-E6D88DD3D8AB}"/>
                </a:ext>
              </a:extLst>
            </p:cNvPr>
            <p:cNvSpPr txBox="1"/>
            <p:nvPr/>
          </p:nvSpPr>
          <p:spPr>
            <a:xfrm>
              <a:off x="7278996" y="4446868"/>
              <a:ext cx="1509766" cy="564383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txBody>
            <a:bodyPr wrap="square" rtlCol="0" anchor="ctr" anchorCtr="0">
              <a:noAutofit/>
            </a:bodyPr>
            <a:lstStyle/>
            <a:p>
              <a:r>
                <a:rPr lang="en-US" altLang="zh-CN" sz="1400" dirty="0"/>
                <a:t>QP 40</a:t>
              </a:r>
            </a:p>
            <a:p>
              <a:r>
                <a:rPr lang="en-US" altLang="zh-CN" sz="1400" dirty="0"/>
                <a:t>SMR</a:t>
              </a:r>
              <a:r>
                <a:rPr lang="en-US" altLang="zh-CN" sz="1400" baseline="-25000" dirty="0"/>
                <a:t>Pred</a:t>
              </a:r>
              <a:r>
                <a:rPr lang="en-US" altLang="zh-CN" sz="1400" dirty="0"/>
                <a:t>=a &lt; 0.75</a:t>
              </a:r>
              <a:endParaRPr lang="zh-CN" altLang="en-US" sz="1200" dirty="0"/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7D797C3D-2DD1-DDF7-B2B6-ABD6BE75B811}"/>
                </a:ext>
              </a:extLst>
            </p:cNvPr>
            <p:cNvSpPr txBox="1"/>
            <p:nvPr/>
          </p:nvSpPr>
          <p:spPr>
            <a:xfrm>
              <a:off x="7278996" y="5115548"/>
              <a:ext cx="1509765" cy="564383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txBody>
            <a:bodyPr wrap="square" rtlCol="0" anchor="ctr" anchorCtr="0">
              <a:noAutofit/>
            </a:bodyPr>
            <a:lstStyle/>
            <a:p>
              <a:r>
                <a:rPr lang="en-US" altLang="zh-CN" sz="1400" dirty="0"/>
                <a:t>QP 41</a:t>
              </a:r>
            </a:p>
            <a:p>
              <a:r>
                <a:rPr lang="en-US" altLang="zh-CN" sz="1400" dirty="0"/>
                <a:t>SMR</a:t>
              </a:r>
              <a:r>
                <a:rPr lang="en-US" altLang="zh-CN" sz="1400" baseline="-25000" dirty="0"/>
                <a:t>Pred</a:t>
              </a:r>
              <a:r>
                <a:rPr lang="en-US" altLang="zh-CN" sz="1400" dirty="0"/>
                <a:t>=b &lt; 0.75</a:t>
              </a:r>
              <a:endParaRPr lang="zh-CN" altLang="en-US" sz="1200" dirty="0"/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382724DD-9833-2E92-0C75-005FEB66CE83}"/>
                </a:ext>
              </a:extLst>
            </p:cNvPr>
            <p:cNvSpPr txBox="1"/>
            <p:nvPr/>
          </p:nvSpPr>
          <p:spPr>
            <a:xfrm>
              <a:off x="7278997" y="5796200"/>
              <a:ext cx="1509764" cy="564383"/>
            </a:xfrm>
            <a:prstGeom prst="rect">
              <a:avLst/>
            </a:prstGeom>
            <a:noFill/>
            <a:ln w="19050">
              <a:solidFill>
                <a:srgbClr val="C00000"/>
              </a:solidFill>
            </a:ln>
          </p:spPr>
          <p:txBody>
            <a:bodyPr wrap="square" rtlCol="0" anchor="ctr" anchorCtr="0">
              <a:noAutofit/>
            </a:bodyPr>
            <a:lstStyle/>
            <a:p>
              <a:r>
                <a:rPr lang="en-US" altLang="zh-CN" sz="1400" dirty="0">
                  <a:solidFill>
                    <a:srgbClr val="C00000"/>
                  </a:solidFill>
                </a:rPr>
                <a:t>QP 42</a:t>
              </a:r>
            </a:p>
            <a:p>
              <a:r>
                <a:rPr lang="en-US" altLang="zh-CN" sz="1400" dirty="0">
                  <a:solidFill>
                    <a:srgbClr val="C00000"/>
                  </a:solidFill>
                </a:rPr>
                <a:t>SMR</a:t>
              </a:r>
              <a:r>
                <a:rPr lang="en-US" altLang="zh-CN" sz="1400" baseline="-25000" dirty="0">
                  <a:solidFill>
                    <a:srgbClr val="C00000"/>
                  </a:solidFill>
                </a:rPr>
                <a:t>Pred</a:t>
              </a:r>
              <a:r>
                <a:rPr lang="en-US" altLang="zh-CN" sz="1400" dirty="0">
                  <a:solidFill>
                    <a:srgbClr val="C00000"/>
                  </a:solidFill>
                </a:rPr>
                <a:t>=c </a:t>
              </a:r>
              <a:r>
                <a:rPr lang="zh-CN" altLang="en-US" sz="1400" dirty="0">
                  <a:solidFill>
                    <a:srgbClr val="C00000"/>
                  </a:solidFill>
                </a:rPr>
                <a:t>≥ </a:t>
              </a:r>
              <a:r>
                <a:rPr lang="en-US" altLang="zh-CN" sz="1400" dirty="0">
                  <a:solidFill>
                    <a:srgbClr val="C00000"/>
                  </a:solidFill>
                </a:rPr>
                <a:t>0.75</a:t>
              </a:r>
              <a:endParaRPr lang="zh-CN" altLang="en-US" sz="1200" dirty="0">
                <a:solidFill>
                  <a:srgbClr val="C00000"/>
                </a:solidFill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0F50D949-C6FD-4CA1-D130-ABB154693D23}"/>
                </a:ext>
              </a:extLst>
            </p:cNvPr>
            <p:cNvSpPr txBox="1"/>
            <p:nvPr/>
          </p:nvSpPr>
          <p:spPr>
            <a:xfrm>
              <a:off x="7533236" y="6226834"/>
              <a:ext cx="1001283" cy="323165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algn="ctr"/>
              <a:r>
                <a:rPr lang="en-US" altLang="zh-CN" sz="2400" dirty="0"/>
                <a:t>...</a:t>
              </a:r>
              <a:endParaRPr lang="zh-CN" altLang="en-US" sz="2400" dirty="0"/>
            </a:p>
          </p:txBody>
        </p:sp>
        <p:sp>
          <p:nvSpPr>
            <p:cNvPr id="17" name="左大括号 16">
              <a:extLst>
                <a:ext uri="{FF2B5EF4-FFF2-40B4-BE49-F238E27FC236}">
                  <a16:creationId xmlns:a16="http://schemas.microsoft.com/office/drawing/2014/main" id="{29ABE2BD-91A9-6980-D4D7-F7E54C20E313}"/>
                </a:ext>
              </a:extLst>
            </p:cNvPr>
            <p:cNvSpPr/>
            <p:nvPr/>
          </p:nvSpPr>
          <p:spPr bwMode="auto">
            <a:xfrm>
              <a:off x="6886065" y="4628166"/>
              <a:ext cx="284669" cy="1921833"/>
            </a:xfrm>
            <a:prstGeom prst="leftBrace">
              <a:avLst>
                <a:gd name="adj1" fmla="val 54221"/>
                <a:gd name="adj2" fmla="val 38294"/>
              </a:avLst>
            </a:prstGeom>
            <a:noFill/>
            <a:ln w="19050" cap="flat" cmpd="sng" algn="ctr">
              <a:solidFill>
                <a:schemeClr val="accent5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rtlCol="0" anchor="t" anchorCtr="0" compatLnSpc="1">
              <a:spAutoFit/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1" i="1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</a:endParaRPr>
            </a:p>
          </p:txBody>
        </p:sp>
        <p:pic>
          <p:nvPicPr>
            <p:cNvPr id="18" name="图片 17">
              <a:extLst>
                <a:ext uri="{FF2B5EF4-FFF2-40B4-BE49-F238E27FC236}">
                  <a16:creationId xmlns:a16="http://schemas.microsoft.com/office/drawing/2014/main" id="{F9158025-D4BC-58C8-3CBD-21C5C92B882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460009" y="4739810"/>
              <a:ext cx="2180607" cy="1264449"/>
            </a:xfrm>
            <a:prstGeom prst="rect">
              <a:avLst/>
            </a:prstGeom>
          </p:spPr>
        </p:pic>
        <p:cxnSp>
          <p:nvCxnSpPr>
            <p:cNvPr id="19" name="直接箭头连接符 18">
              <a:extLst>
                <a:ext uri="{FF2B5EF4-FFF2-40B4-BE49-F238E27FC236}">
                  <a16:creationId xmlns:a16="http://schemas.microsoft.com/office/drawing/2014/main" id="{EE920C48-14F6-4B7C-83A1-C8830A3E4E92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8904312" y="5368519"/>
              <a:ext cx="432048" cy="0"/>
            </a:xfrm>
            <a:prstGeom prst="straightConnector1">
              <a:avLst/>
            </a:prstGeom>
            <a:solidFill>
              <a:schemeClr val="accent1"/>
            </a:solidFill>
            <a:ln w="19050" cap="flat" cmpd="sng" algn="ctr">
              <a:solidFill>
                <a:schemeClr val="accent5">
                  <a:lumMod val="75000"/>
                </a:schemeClr>
              </a:solidFill>
              <a:prstDash val="solid"/>
              <a:round/>
              <a:headEnd type="none" w="med" len="med"/>
              <a:tailEnd type="triangle"/>
            </a:ln>
          </p:spPr>
        </p:cxn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CC3FF12F-AAE6-9110-AA51-60A372114944}"/>
                </a:ext>
              </a:extLst>
            </p:cNvPr>
            <p:cNvSpPr txBox="1"/>
            <p:nvPr/>
          </p:nvSpPr>
          <p:spPr>
            <a:xfrm>
              <a:off x="9895943" y="6004259"/>
              <a:ext cx="144016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/>
                <a:t>Rate-SMR</a:t>
              </a:r>
              <a:r>
                <a:rPr lang="zh-CN" altLang="en-US" sz="1200" dirty="0"/>
                <a:t> </a:t>
              </a:r>
              <a:r>
                <a:rPr lang="en-US" altLang="zh-CN" sz="1200" dirty="0"/>
                <a:t>curve</a:t>
              </a:r>
              <a:endParaRPr lang="zh-CN" altLang="en-US" sz="1200" dirty="0"/>
            </a:p>
          </p:txBody>
        </p:sp>
      </p:grpSp>
      <p:sp>
        <p:nvSpPr>
          <p:cNvPr id="21" name="内容占位符 2">
            <a:extLst>
              <a:ext uri="{FF2B5EF4-FFF2-40B4-BE49-F238E27FC236}">
                <a16:creationId xmlns:a16="http://schemas.microsoft.com/office/drawing/2014/main" id="{101D6E79-9951-BFA4-0365-B1CE19F9298E}"/>
              </a:ext>
            </a:extLst>
          </p:cNvPr>
          <p:cNvSpPr txBox="1">
            <a:spLocks/>
          </p:cNvSpPr>
          <p:nvPr/>
        </p:nvSpPr>
        <p:spPr bwMode="auto">
          <a:xfrm>
            <a:off x="766233" y="4739228"/>
            <a:ext cx="10668000" cy="14751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469900" indent="-469900" algn="l" rtl="0" eaLnBrk="1" fontAlgn="base" hangingPunct="1">
              <a:spcBef>
                <a:spcPct val="1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o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13105" indent="-357505" algn="l" rtl="0" eaLnBrk="1" fontAlgn="base" hangingPunct="1">
              <a:spcBef>
                <a:spcPct val="1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n"/>
              <a:defRPr sz="2400">
                <a:solidFill>
                  <a:srgbClr val="0033CC"/>
                </a:solidFill>
                <a:latin typeface="+mn-lt"/>
                <a:ea typeface="+mn-ea"/>
              </a:defRPr>
            </a:lvl2pPr>
            <a:lvl3pPr marL="986155" indent="-357505" algn="l" rtl="0" eaLnBrk="1" fontAlgn="base" hangingPunct="1">
              <a:spcBef>
                <a:spcPct val="1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p"/>
              <a:defRPr sz="2000">
                <a:solidFill>
                  <a:srgbClr val="009900"/>
                </a:solidFill>
                <a:latin typeface="+mn-lt"/>
                <a:ea typeface="+mn-ea"/>
              </a:defRPr>
            </a:lvl3pPr>
            <a:lvl4pPr marL="1259205" indent="-273050" algn="l" rtl="0" eaLnBrk="1" fontAlgn="base" hangingPunct="1">
              <a:spcBef>
                <a:spcPct val="1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n"/>
              <a:defRPr sz="1800">
                <a:solidFill>
                  <a:schemeClr val="tx1"/>
                </a:solidFill>
                <a:latin typeface="+mn-lt"/>
                <a:ea typeface="+mn-ea"/>
              </a:defRPr>
            </a:lvl4pPr>
            <a:lvl5pPr marL="1614805" indent="-273050" algn="l" rtl="0" eaLnBrk="1" fontAlgn="base" hangingPunct="1">
              <a:spcBef>
                <a:spcPct val="1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+mn-lt"/>
                <a:ea typeface="+mn-ea"/>
              </a:defRPr>
            </a:lvl5pPr>
            <a:lvl6pPr marL="2551430" indent="-398780" algn="l" rtl="0" eaLnBrk="1" fontAlgn="base" hangingPunct="1">
              <a:spcBef>
                <a:spcPct val="1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+mn-lt"/>
                <a:ea typeface="+mn-ea"/>
              </a:defRPr>
            </a:lvl6pPr>
            <a:lvl7pPr marL="3008630" indent="-398780" algn="l" rtl="0" eaLnBrk="1" fontAlgn="base" hangingPunct="1">
              <a:spcBef>
                <a:spcPct val="1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+mn-lt"/>
                <a:ea typeface="+mn-ea"/>
              </a:defRPr>
            </a:lvl7pPr>
            <a:lvl8pPr marL="3465830" indent="-398780" algn="l" rtl="0" eaLnBrk="1" fontAlgn="base" hangingPunct="1">
              <a:spcBef>
                <a:spcPct val="1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+mn-lt"/>
                <a:ea typeface="+mn-ea"/>
              </a:defRPr>
            </a:lvl8pPr>
            <a:lvl9pPr marL="3923030" indent="-398780" algn="l" rtl="0" eaLnBrk="1" fontAlgn="base" hangingPunct="1">
              <a:spcBef>
                <a:spcPct val="1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r>
              <a:rPr lang="en-US" altLang="zh-CN" kern="0" dirty="0"/>
              <a:t>Evaluation metric</a:t>
            </a:r>
          </a:p>
          <a:p>
            <a:pPr lvl="1"/>
            <a:r>
              <a:rPr lang="en-US" altLang="zh-CN" kern="0" dirty="0"/>
              <a:t>Prediction error (MAE)</a:t>
            </a:r>
          </a:p>
          <a:p>
            <a:pPr lvl="1"/>
            <a:r>
              <a:rPr lang="en-US" altLang="zh-CN" kern="0" dirty="0"/>
              <a:t>Coding gain (BDBR-SMR)</a:t>
            </a:r>
            <a:endParaRPr lang="zh-CN" altLang="en-US" kern="0" dirty="0"/>
          </a:p>
        </p:txBody>
      </p:sp>
    </p:spTree>
    <p:extLst>
      <p:ext uri="{BB962C8B-B14F-4D97-AF65-F5344CB8AC3E}">
        <p14:creationId xmlns:p14="http://schemas.microsoft.com/office/powerpoint/2010/main" val="354256655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D60E8ED-2170-3F70-0739-CB6507C885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Preliminary Experiments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2EFA015-2694-DBC1-3E02-1DA5A08FDCD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5651" y="1341439"/>
            <a:ext cx="10668000" cy="4319809"/>
          </a:xfrm>
        </p:spPr>
        <p:txBody>
          <a:bodyPr/>
          <a:lstStyle/>
          <a:p>
            <a:r>
              <a:rPr lang="en-US" altLang="zh-CN" sz="2400" dirty="0"/>
              <a:t>Tested on TVD (image) dataset</a:t>
            </a:r>
          </a:p>
          <a:p>
            <a:pPr lvl="1"/>
            <a:r>
              <a:rPr lang="en-US" altLang="zh-CN" sz="2000" dirty="0"/>
              <a:t>Encoded with VTM-12.0 using the same 36 QPs</a:t>
            </a:r>
          </a:p>
          <a:p>
            <a:pPr lvl="1"/>
            <a:endParaRPr lang="en-US" altLang="zh-CN" sz="2000" dirty="0"/>
          </a:p>
          <a:p>
            <a:pPr lvl="1"/>
            <a:r>
              <a:rPr lang="en-US" altLang="zh-CN" sz="2000" dirty="0"/>
              <a:t>Target SMR thresholds</a:t>
            </a:r>
          </a:p>
          <a:p>
            <a:pPr lvl="2"/>
            <a:r>
              <a:rPr lang="en-US" altLang="zh-CN" sz="1800" dirty="0">
                <a:solidFill>
                  <a:schemeClr val="tx1"/>
                </a:solidFill>
              </a:rPr>
              <a:t>SMR-top1: 0.50, 0.55, 0.60, 0.65, 0.70, 0.75, 0.80, 0.85, 0.90, 0.95</a:t>
            </a:r>
          </a:p>
          <a:p>
            <a:pPr lvl="2"/>
            <a:r>
              <a:rPr lang="en-US" altLang="zh-CN" sz="1800" dirty="0">
                <a:solidFill>
                  <a:schemeClr val="tx1"/>
                </a:solidFill>
              </a:rPr>
              <a:t>SMR-top5: 0.75, 0.80, 0.85, 0.90, 0.95</a:t>
            </a:r>
          </a:p>
          <a:p>
            <a:pPr lvl="2"/>
            <a:endParaRPr lang="en-US" altLang="zh-CN" sz="1800" dirty="0">
              <a:solidFill>
                <a:schemeClr val="tx1"/>
              </a:solidFill>
            </a:endParaRPr>
          </a:p>
          <a:p>
            <a:pPr lvl="1"/>
            <a:r>
              <a:rPr lang="en-US" altLang="zh-CN" sz="2000" dirty="0"/>
              <a:t>2 QP selection strategies</a:t>
            </a:r>
          </a:p>
          <a:p>
            <a:pPr lvl="2"/>
            <a:r>
              <a:rPr lang="en-US" altLang="zh-CN" sz="1800" dirty="0">
                <a:solidFill>
                  <a:schemeClr val="tx1"/>
                </a:solidFill>
              </a:rPr>
              <a:t>S1: no max QP limitation (QP 51 can be used if the predicted SMR achieves the target)</a:t>
            </a:r>
          </a:p>
          <a:p>
            <a:pPr lvl="2"/>
            <a:r>
              <a:rPr lang="en-US" altLang="zh-CN" sz="1800" dirty="0">
                <a:solidFill>
                  <a:schemeClr val="tx1"/>
                </a:solidFill>
              </a:rPr>
              <a:t>S2: QP</a:t>
            </a:r>
            <a:r>
              <a:rPr lang="en-US" altLang="zh-CN" sz="1800" baseline="-25000" dirty="0">
                <a:solidFill>
                  <a:schemeClr val="tx1"/>
                </a:solidFill>
              </a:rPr>
              <a:t>max </a:t>
            </a:r>
            <a:r>
              <a:rPr lang="en-US" altLang="zh-CN" sz="1800" dirty="0">
                <a:solidFill>
                  <a:schemeClr val="tx1"/>
                </a:solidFill>
              </a:rPr>
              <a:t>= QP</a:t>
            </a:r>
            <a:r>
              <a:rPr lang="en-US" altLang="zh-CN" sz="1800" baseline="-25000" dirty="0">
                <a:solidFill>
                  <a:schemeClr val="tx1"/>
                </a:solidFill>
              </a:rPr>
              <a:t>base</a:t>
            </a:r>
            <a:r>
              <a:rPr lang="en-US" altLang="zh-CN" sz="1800" dirty="0">
                <a:solidFill>
                  <a:schemeClr val="tx1"/>
                </a:solidFill>
              </a:rPr>
              <a:t> + 5</a:t>
            </a:r>
          </a:p>
          <a:p>
            <a:pPr lvl="2"/>
            <a:endParaRPr lang="en-US" altLang="zh-CN" sz="1800" dirty="0">
              <a:solidFill>
                <a:schemeClr val="tx1"/>
              </a:solidFill>
            </a:endParaRPr>
          </a:p>
          <a:p>
            <a:pPr lvl="1"/>
            <a:r>
              <a:rPr lang="en-US" altLang="zh-CN" sz="2000" dirty="0"/>
              <a:t>2 SMR models: predicting SMR-top1/5</a:t>
            </a:r>
          </a:p>
          <a:p>
            <a:pPr lvl="2"/>
            <a:r>
              <a:rPr lang="en-US" altLang="zh-CN" sz="1800" dirty="0">
                <a:solidFill>
                  <a:schemeClr val="tx1"/>
                </a:solidFill>
              </a:rPr>
              <a:t>Predicting SMR-top3 should be the same</a:t>
            </a:r>
            <a:endParaRPr lang="zh-CN" altLang="en-US" sz="1800" dirty="0">
              <a:solidFill>
                <a:schemeClr val="tx1"/>
              </a:solidFill>
            </a:endParaRP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52C2FBF6-B944-ED51-4D52-CF51BBE537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9540889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D2D3707-583F-DE67-2ADF-A2DCBA66A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Preliminary Experiments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1DA4C6B-AB8C-1E36-1A1B-1A889B6095D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5651" y="1341439"/>
            <a:ext cx="10668000" cy="575393"/>
          </a:xfrm>
        </p:spPr>
        <p:txBody>
          <a:bodyPr/>
          <a:lstStyle/>
          <a:p>
            <a:r>
              <a:rPr lang="en-US" altLang="zh-CN" dirty="0"/>
              <a:t>Numerical results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7139B060-E08C-9151-ED3C-B5CC601939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12</a:t>
            </a:fld>
            <a:endParaRPr lang="zh-CN" altLang="en-US"/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7903AC21-2EF1-8C9B-FE4B-5D28309102E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4588086"/>
              </p:ext>
            </p:extLst>
          </p:nvPr>
        </p:nvGraphicFramePr>
        <p:xfrm>
          <a:off x="911424" y="2060848"/>
          <a:ext cx="6492730" cy="3952464"/>
        </p:xfrm>
        <a:graphic>
          <a:graphicData uri="http://schemas.openxmlformats.org/drawingml/2006/table">
            <a:tbl>
              <a:tblPr firstRow="1" firstCol="1" bandRow="1">
                <a:tableStyleId>{22838BEF-8BB2-4498-84A7-C5851F593DF1}</a:tableStyleId>
              </a:tblPr>
              <a:tblGrid>
                <a:gridCol w="1298546">
                  <a:extLst>
                    <a:ext uri="{9D8B030D-6E8A-4147-A177-3AD203B41FA5}">
                      <a16:colId xmlns:a16="http://schemas.microsoft.com/office/drawing/2014/main" val="243404093"/>
                    </a:ext>
                  </a:extLst>
                </a:gridCol>
                <a:gridCol w="1298546">
                  <a:extLst>
                    <a:ext uri="{9D8B030D-6E8A-4147-A177-3AD203B41FA5}">
                      <a16:colId xmlns:a16="http://schemas.microsoft.com/office/drawing/2014/main" val="2119834921"/>
                    </a:ext>
                  </a:extLst>
                </a:gridCol>
                <a:gridCol w="1298546">
                  <a:extLst>
                    <a:ext uri="{9D8B030D-6E8A-4147-A177-3AD203B41FA5}">
                      <a16:colId xmlns:a16="http://schemas.microsoft.com/office/drawing/2014/main" val="870837871"/>
                    </a:ext>
                  </a:extLst>
                </a:gridCol>
                <a:gridCol w="1298546">
                  <a:extLst>
                    <a:ext uri="{9D8B030D-6E8A-4147-A177-3AD203B41FA5}">
                      <a16:colId xmlns:a16="http://schemas.microsoft.com/office/drawing/2014/main" val="318342500"/>
                    </a:ext>
                  </a:extLst>
                </a:gridCol>
                <a:gridCol w="1298546">
                  <a:extLst>
                    <a:ext uri="{9D8B030D-6E8A-4147-A177-3AD203B41FA5}">
                      <a16:colId xmlns:a16="http://schemas.microsoft.com/office/drawing/2014/main" val="2693849304"/>
                    </a:ext>
                  </a:extLst>
                </a:gridCol>
              </a:tblGrid>
              <a:tr h="464930">
                <a:tc>
                  <a:txBody>
                    <a:bodyPr/>
                    <a:lstStyle/>
                    <a:p>
                      <a:endParaRPr lang="zh-CN" sz="11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SMR-top1-v1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SMR-top1-v2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SMR-top5-v1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SMR-top5-v2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10416756"/>
                  </a:ext>
                </a:extLst>
              </a:tr>
              <a:tr h="46493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MAE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0.0556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0.0601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0.0264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0.0415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261694082"/>
                  </a:ext>
                </a:extLst>
              </a:tr>
              <a:tr h="755651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GT S1 </a:t>
                      </a:r>
                    </a:p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BDBR-SMR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-38.9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-39.1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-38.1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-41.6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092532710"/>
                  </a:ext>
                </a:extLst>
              </a:tr>
              <a:tr h="755651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Pred S1 </a:t>
                      </a:r>
                    </a:p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BDBR-SMR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</a:rPr>
                        <a:t>-31.9</a:t>
                      </a:r>
                      <a:endParaRPr lang="zh-CN" sz="1400" b="1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</a:rPr>
                        <a:t>-32.5</a:t>
                      </a:r>
                      <a:endParaRPr lang="zh-CN" sz="1400" b="1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</a:rPr>
                        <a:t>-31.8</a:t>
                      </a:r>
                      <a:endParaRPr lang="zh-CN" sz="1400" b="1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b="1" dirty="0">
                          <a:effectLst/>
                        </a:rPr>
                        <a:t>-34.4</a:t>
                      </a:r>
                      <a:endParaRPr lang="zh-CN" sz="1400" b="1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909043563"/>
                  </a:ext>
                </a:extLst>
              </a:tr>
              <a:tr h="755651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GT S2 </a:t>
                      </a:r>
                    </a:p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BDBR-SMR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-28.0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-28.4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-31.1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-31.6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66648154"/>
                  </a:ext>
                </a:extLst>
              </a:tr>
              <a:tr h="755651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Pred S2 </a:t>
                      </a:r>
                    </a:p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BDBR-SMR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-24.3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-25.2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>
                          <a:effectLst/>
                        </a:rPr>
                        <a:t>-26.4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400" dirty="0">
                          <a:effectLst/>
                        </a:rPr>
                        <a:t>-27.3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543565260"/>
                  </a:ext>
                </a:extLst>
              </a:tr>
            </a:tbl>
          </a:graphicData>
        </a:graphic>
      </p:graphicFrame>
      <p:sp>
        <p:nvSpPr>
          <p:cNvPr id="6" name="文本框 5">
            <a:extLst>
              <a:ext uri="{FF2B5EF4-FFF2-40B4-BE49-F238E27FC236}">
                <a16:creationId xmlns:a16="http://schemas.microsoft.com/office/drawing/2014/main" id="{0AEBD04A-1390-A6AD-81F9-F6BC66323D9B}"/>
              </a:ext>
            </a:extLst>
          </p:cNvPr>
          <p:cNvSpPr txBox="1"/>
          <p:nvPr/>
        </p:nvSpPr>
        <p:spPr>
          <a:xfrm>
            <a:off x="7680176" y="2060848"/>
            <a:ext cx="3754057" cy="20577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altLang="zh-CN" dirty="0"/>
              <a:t>SMR prediction is not very accurate yet.</a:t>
            </a: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altLang="zh-CN" dirty="0"/>
              <a:t>Using actual SMR brings considerable coding gain.</a:t>
            </a: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US" altLang="zh-CN" b="1" dirty="0">
                <a:solidFill>
                  <a:srgbClr val="C00000"/>
                </a:solidFill>
              </a:rPr>
              <a:t>Using predicted SMR also brings much coding gain.</a:t>
            </a:r>
            <a:endParaRPr lang="zh-CN" altLang="en-US" b="1" dirty="0">
              <a:solidFill>
                <a:srgbClr val="C0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2B038FA-86C4-41EB-9C6B-565A7B446CA9}"/>
              </a:ext>
            </a:extLst>
          </p:cNvPr>
          <p:cNvSpPr txBox="1"/>
          <p:nvPr/>
        </p:nvSpPr>
        <p:spPr>
          <a:xfrm>
            <a:off x="7851800" y="4977952"/>
            <a:ext cx="36004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NOTE: </a:t>
            </a:r>
          </a:p>
          <a:p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SMR models are trained just on HEVC-encoded COCO dataset with SMRs annotated by v1 model library. 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2670753"/>
      </p:ext>
    </p:ext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4769EAE-FCEB-6FB8-FE1E-108BDCB368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Preliminary Experiments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8949CA6-B7A4-1B6F-401B-18A3DA94172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5651" y="1341440"/>
            <a:ext cx="10668000" cy="457200"/>
          </a:xfrm>
        </p:spPr>
        <p:txBody>
          <a:bodyPr/>
          <a:lstStyle/>
          <a:p>
            <a:r>
              <a:rPr lang="en-US" altLang="zh-CN" dirty="0"/>
              <a:t>Resulting Rate-SMR curves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53FD3DBA-5183-A3A9-AC3A-DEEB6E4DB5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13</a:t>
            </a:fld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7883936C-AEE9-7171-75A2-538C0629E6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822" y="1936608"/>
            <a:ext cx="2678288" cy="4248472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E756962A-19E1-330E-44B7-1239AD6DE04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0863" y="1931240"/>
            <a:ext cx="2698040" cy="4320480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177CAA87-B426-BB21-1B51-034A1EB93A1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2024" y="1916832"/>
            <a:ext cx="2701427" cy="4320480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EE8836A9-E026-DA3F-43FB-021BCD21E6E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80095" y="1916832"/>
            <a:ext cx="2695221" cy="4320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707361"/>
      </p:ext>
    </p:ext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EBEECA9-DA1D-08A2-3FFF-803CFD3ACE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Conclusion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950CF8D-98DE-F3D4-957B-8AC7640A53F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Current VCM evaluation framework uses only one specific model for each task to evaluate VCM techniques </a:t>
            </a:r>
            <a:r>
              <a:rPr lang="en-US" altLang="zh-CN" dirty="0">
                <a:solidFill>
                  <a:srgbClr val="C00000"/>
                </a:solidFill>
              </a:rPr>
              <a:t>(NOT REASONABLE)</a:t>
            </a:r>
          </a:p>
          <a:p>
            <a:endParaRPr lang="en-US" altLang="zh-CN" dirty="0"/>
          </a:p>
          <a:p>
            <a:r>
              <a:rPr lang="en-US" altLang="zh-CN" dirty="0"/>
              <a:t>Propose </a:t>
            </a:r>
            <a:r>
              <a:rPr lang="en-US" altLang="zh-CN" dirty="0">
                <a:solidFill>
                  <a:srgbClr val="C00000"/>
                </a:solidFill>
              </a:rPr>
              <a:t>a new metric, SMR</a:t>
            </a:r>
            <a:r>
              <a:rPr lang="en-US" altLang="zh-CN" dirty="0"/>
              <a:t>, to evaluate coding performance for general image classification models</a:t>
            </a:r>
          </a:p>
          <a:p>
            <a:endParaRPr lang="en-US" altLang="zh-CN" dirty="0"/>
          </a:p>
          <a:p>
            <a:r>
              <a:rPr lang="en-US" altLang="zh-CN" dirty="0"/>
              <a:t>Propose </a:t>
            </a:r>
            <a:r>
              <a:rPr lang="en-US" altLang="zh-CN" dirty="0">
                <a:solidFill>
                  <a:srgbClr val="C00000"/>
                </a:solidFill>
              </a:rPr>
              <a:t>an SMR model </a:t>
            </a:r>
            <a:r>
              <a:rPr lang="en-US" altLang="zh-CN" dirty="0"/>
              <a:t>to predict SMR of compressed image/video frame</a:t>
            </a:r>
          </a:p>
          <a:p>
            <a:endParaRPr lang="en-US" altLang="zh-CN" dirty="0"/>
          </a:p>
          <a:p>
            <a:r>
              <a:rPr lang="en-US" altLang="zh-CN" dirty="0"/>
              <a:t>Preliminary experiments </a:t>
            </a:r>
            <a:r>
              <a:rPr lang="en-US" altLang="zh-CN" dirty="0">
                <a:solidFill>
                  <a:srgbClr val="C00000"/>
                </a:solidFill>
              </a:rPr>
              <a:t>prove the effectiveness of the SMR model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5E86F93F-CAD0-D6B5-0CDC-F4D79B0917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4701914"/>
      </p:ext>
    </p:ext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D9F39A2-441D-5F55-36FF-29C65B275F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What’s next?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7690841-5E97-C36F-3314-7C09BC136A7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5650" y="1341439"/>
            <a:ext cx="10884965" cy="4391817"/>
          </a:xfrm>
        </p:spPr>
        <p:txBody>
          <a:bodyPr/>
          <a:lstStyle/>
          <a:p>
            <a:r>
              <a:rPr lang="en-US" altLang="zh-CN" dirty="0"/>
              <a:t>Optimize the pipeline for the VCM standard</a:t>
            </a:r>
          </a:p>
          <a:p>
            <a:pPr lvl="1"/>
            <a:r>
              <a:rPr lang="en-US" altLang="zh-CN" dirty="0">
                <a:solidFill>
                  <a:srgbClr val="C00000"/>
                </a:solidFill>
              </a:rPr>
              <a:t>Extend to object detection, segmentation, and tracking tasks.</a:t>
            </a:r>
          </a:p>
          <a:p>
            <a:pPr lvl="1"/>
            <a:r>
              <a:rPr lang="en-US" altLang="zh-CN" dirty="0"/>
              <a:t>Are models license-free?</a:t>
            </a:r>
          </a:p>
          <a:p>
            <a:pPr lvl="1"/>
            <a:r>
              <a:rPr lang="en-US" altLang="zh-CN" dirty="0"/>
              <a:t>Replace the source dataset from COCO to </a:t>
            </a:r>
            <a:r>
              <a:rPr lang="en-US" altLang="zh-CN" dirty="0" err="1"/>
              <a:t>OpenImages</a:t>
            </a:r>
            <a:r>
              <a:rPr lang="en-US" altLang="zh-CN" dirty="0"/>
              <a:t> or other license-free ones.</a:t>
            </a:r>
          </a:p>
          <a:p>
            <a:pPr lvl="1"/>
            <a:r>
              <a:rPr lang="en-US" altLang="zh-CN" dirty="0"/>
              <a:t>Encode the dataset with VTM.</a:t>
            </a:r>
          </a:p>
          <a:p>
            <a:endParaRPr lang="en-US" altLang="zh-CN" dirty="0"/>
          </a:p>
          <a:p>
            <a:r>
              <a:rPr lang="en-US" altLang="zh-CN" dirty="0">
                <a:solidFill>
                  <a:srgbClr val="C00000"/>
                </a:solidFill>
              </a:rPr>
              <a:t>Improve the SMR prediction accuracy</a:t>
            </a:r>
          </a:p>
          <a:p>
            <a:endParaRPr lang="en-US" altLang="zh-CN" dirty="0"/>
          </a:p>
          <a:p>
            <a:r>
              <a:rPr lang="en-US" altLang="zh-CN" dirty="0">
                <a:solidFill>
                  <a:srgbClr val="C00000"/>
                </a:solidFill>
              </a:rPr>
              <a:t>Further evaluate the effectiveness of the SMR model as an VCM evaluation metric or optimization target of VCM encoders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440E483E-7AAD-8827-C584-D57C7D26C2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1634761"/>
      </p:ext>
    </p:ext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F643D8-0F8B-4C4C-933E-675F5F82AF4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14400" y="3212976"/>
            <a:ext cx="10363200" cy="936104"/>
          </a:xfrm>
        </p:spPr>
        <p:txBody>
          <a:bodyPr/>
          <a:lstStyle/>
          <a:p>
            <a:r>
              <a:rPr lang="en-US" altLang="zh-CN" dirty="0">
                <a:latin typeface="+mn-lt"/>
              </a:rPr>
              <a:t>Q &amp; A</a:t>
            </a:r>
            <a:endParaRPr lang="zh-CN" altLang="en-US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478407724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84B259-9D3A-56E1-A96C-68D3A83DCB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Motivation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A234C49-78F1-C371-C733-7319B8D5330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5651" y="1341439"/>
            <a:ext cx="10668000" cy="1367481"/>
          </a:xfrm>
        </p:spPr>
        <p:txBody>
          <a:bodyPr/>
          <a:lstStyle/>
          <a:p>
            <a:r>
              <a:rPr lang="en-US" altLang="zh-CN" dirty="0"/>
              <a:t>Current VCM evaluation framework evaluates VCM techniques on multiple tasks, datasets, coding configurations, etc., </a:t>
            </a:r>
            <a:r>
              <a:rPr lang="en-US" altLang="zh-CN" b="1" dirty="0">
                <a:solidFill>
                  <a:srgbClr val="C00000"/>
                </a:solidFill>
              </a:rPr>
              <a:t>BUT ONLY ONE MODEL PER TASK.</a:t>
            </a:r>
            <a:endParaRPr lang="zh-CN" altLang="en-US" b="1" dirty="0">
              <a:solidFill>
                <a:srgbClr val="C00000"/>
              </a:solidFill>
            </a:endParaRP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C1778361-6280-BF90-7C9D-41861C9062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2</a:t>
            </a:fld>
            <a:endParaRPr lang="zh-CN" altLang="en-US"/>
          </a:p>
        </p:txBody>
      </p: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F2B26E49-F124-0400-0D9E-C25D231FC67E}"/>
              </a:ext>
            </a:extLst>
          </p:cNvPr>
          <p:cNvGrpSpPr/>
          <p:nvPr/>
        </p:nvGrpSpPr>
        <p:grpSpPr>
          <a:xfrm>
            <a:off x="813241" y="3042886"/>
            <a:ext cx="5501027" cy="1296144"/>
            <a:chOff x="2683205" y="2878267"/>
            <a:chExt cx="5501027" cy="1296144"/>
          </a:xfrm>
        </p:grpSpPr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id="{73B98548-5179-C1CF-CA2D-ACB22AE326CB}"/>
                </a:ext>
              </a:extLst>
            </p:cNvPr>
            <p:cNvGrpSpPr/>
            <p:nvPr/>
          </p:nvGrpSpPr>
          <p:grpSpPr>
            <a:xfrm>
              <a:off x="3719736" y="2878267"/>
              <a:ext cx="4464496" cy="1296144"/>
              <a:chOff x="3719736" y="2881062"/>
              <a:chExt cx="4464496" cy="1296144"/>
            </a:xfrm>
          </p:grpSpPr>
          <p:sp>
            <p:nvSpPr>
              <p:cNvPr id="6" name="矩形: 圆角 5">
                <a:extLst>
                  <a:ext uri="{FF2B5EF4-FFF2-40B4-BE49-F238E27FC236}">
                    <a16:creationId xmlns:a16="http://schemas.microsoft.com/office/drawing/2014/main" id="{53E37FBC-4911-D81A-8102-74D712522A73}"/>
                  </a:ext>
                </a:extLst>
              </p:cNvPr>
              <p:cNvSpPr/>
              <p:nvPr/>
            </p:nvSpPr>
            <p:spPr bwMode="auto">
              <a:xfrm>
                <a:off x="3719736" y="3171590"/>
                <a:ext cx="1512169" cy="715089"/>
              </a:xfrm>
              <a:prstGeom prst="roundRect">
                <a:avLst/>
              </a:prstGeom>
              <a:noFill/>
              <a:ln w="19050" cap="flat" cmpd="sng" algn="ctr">
                <a:solidFill>
                  <a:schemeClr val="accent3">
                    <a:lumMod val="7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vert="horz" wrap="square" lIns="91440" tIns="45720" rIns="91440" bIns="45720" numCol="1" rtlCol="0" anchor="t" anchorCtr="0" compatLnSpc="1">
                <a:spAutoFit/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r>
                  <a:rPr kumimoji="0" lang="en-US" altLang="zh-CN" sz="1800" b="1" u="none" strike="noStrike" cap="none" normalizeH="0" baseline="0" dirty="0">
                    <a:ln>
                      <a:noFill/>
                    </a:ln>
                    <a:solidFill>
                      <a:schemeClr val="accent3">
                        <a:lumMod val="75000"/>
                      </a:schemeClr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</a:rPr>
                  <a:t>VCM Encoder</a:t>
                </a:r>
                <a:endParaRPr kumimoji="0" lang="zh-CN" altLang="en-US" sz="1800" b="1" u="none" strike="noStrike" cap="none" normalizeH="0" baseline="0" dirty="0">
                  <a:ln>
                    <a:noFill/>
                  </a:ln>
                  <a:solidFill>
                    <a:schemeClr val="accent3">
                      <a:lumMod val="75000"/>
                    </a:schemeClr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C55150B7-1937-D4F4-C7C3-DB115EB73806}"/>
                  </a:ext>
                </a:extLst>
              </p:cNvPr>
              <p:cNvGrpSpPr/>
              <p:nvPr/>
            </p:nvGrpSpPr>
            <p:grpSpPr>
              <a:xfrm>
                <a:off x="6888088" y="2881062"/>
                <a:ext cx="1296144" cy="1296144"/>
                <a:chOff x="6672064" y="3171590"/>
                <a:chExt cx="1296144" cy="1296144"/>
              </a:xfrm>
            </p:grpSpPr>
            <p:sp>
              <p:nvSpPr>
                <p:cNvPr id="5" name="椭圆 4">
                  <a:extLst>
                    <a:ext uri="{FF2B5EF4-FFF2-40B4-BE49-F238E27FC236}">
                      <a16:creationId xmlns:a16="http://schemas.microsoft.com/office/drawing/2014/main" id="{8A622A18-A200-BABC-B4E6-8EB6B02411D4}"/>
                    </a:ext>
                  </a:extLst>
                </p:cNvPr>
                <p:cNvSpPr/>
                <p:nvPr/>
              </p:nvSpPr>
              <p:spPr bwMode="auto">
                <a:xfrm>
                  <a:off x="6672064" y="3171590"/>
                  <a:ext cx="1296144" cy="1296144"/>
                </a:xfrm>
                <a:prstGeom prst="ellipse">
                  <a:avLst/>
                </a:prstGeom>
                <a:solidFill>
                  <a:schemeClr val="accent5">
                    <a:lumMod val="20000"/>
                    <a:lumOff val="80000"/>
                  </a:schemeClr>
                </a:solidFill>
                <a:ln w="19050" cap="flat" cmpd="sng" algn="ctr">
                  <a:solidFill>
                    <a:schemeClr val="accent5">
                      <a:lumMod val="7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vert="horz" wrap="square" lIns="91440" tIns="45720" rIns="91440" bIns="45720" numCol="1" rtlCol="0" anchor="t" anchorCtr="0" compatLnSpc="1">
                  <a:spAutoFit/>
                </a:bodyPr>
                <a:lstStyle/>
                <a:p>
                  <a:pPr marL="0" marR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</a:pPr>
                  <a:endParaRPr kumimoji="0" lang="zh-CN" altLang="en-US" sz="1800" b="1" i="1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7" name="文本框 6">
                  <a:extLst>
                    <a:ext uri="{FF2B5EF4-FFF2-40B4-BE49-F238E27FC236}">
                      <a16:creationId xmlns:a16="http://schemas.microsoft.com/office/drawing/2014/main" id="{1F627211-E89F-5081-13EC-805B5AC05E28}"/>
                    </a:ext>
                  </a:extLst>
                </p:cNvPr>
                <p:cNvSpPr txBox="1"/>
                <p:nvPr/>
              </p:nvSpPr>
              <p:spPr>
                <a:xfrm>
                  <a:off x="6852084" y="3558052"/>
                  <a:ext cx="936104" cy="52322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2800" b="1" dirty="0">
                      <a:solidFill>
                        <a:schemeClr val="accent5">
                          <a:lumMod val="75000"/>
                        </a:schemeClr>
                      </a:solidFill>
                    </a:rPr>
                    <a:t>Task</a:t>
                  </a:r>
                  <a:endParaRPr lang="zh-CN" altLang="en-US" sz="2800" b="1" dirty="0">
                    <a:solidFill>
                      <a:schemeClr val="accent5">
                        <a:lumMod val="75000"/>
                      </a:schemeClr>
                    </a:solidFill>
                  </a:endParaRPr>
                </a:p>
              </p:txBody>
            </p:sp>
          </p:grpSp>
          <p:cxnSp>
            <p:nvCxnSpPr>
              <p:cNvPr id="10" name="直接箭头连接符 9">
                <a:extLst>
                  <a:ext uri="{FF2B5EF4-FFF2-40B4-BE49-F238E27FC236}">
                    <a16:creationId xmlns:a16="http://schemas.microsoft.com/office/drawing/2014/main" id="{9204D9C8-CD59-62E8-40A4-4096038AB753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H="1">
                <a:off x="5231905" y="3369485"/>
                <a:ext cx="1679628" cy="0"/>
              </a:xfrm>
              <a:prstGeom prst="straightConnector1">
                <a:avLst/>
              </a:prstGeom>
              <a:solidFill>
                <a:schemeClr val="accent1"/>
              </a:solidFill>
              <a:ln w="19050" cap="flat" cmpd="sng" algn="ctr">
                <a:solidFill>
                  <a:schemeClr val="accent5">
                    <a:lumMod val="75000"/>
                  </a:schemeClr>
                </a:solidFill>
                <a:prstDash val="solid"/>
                <a:round/>
                <a:headEnd type="none" w="med" len="med"/>
                <a:tailEnd type="triangle"/>
              </a:ln>
            </p:spPr>
          </p:cxnSp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A20DF6CE-AF80-528D-AEA9-7454B3B7F0E2}"/>
                  </a:ext>
                </a:extLst>
              </p:cNvPr>
              <p:cNvSpPr txBox="1"/>
              <p:nvPr/>
            </p:nvSpPr>
            <p:spPr>
              <a:xfrm>
                <a:off x="5556297" y="3010969"/>
                <a:ext cx="100811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/>
                  <a:t>Evaluate</a:t>
                </a:r>
                <a:endParaRPr lang="zh-CN" altLang="en-US" dirty="0"/>
              </a:p>
            </p:txBody>
          </p:sp>
          <p:cxnSp>
            <p:nvCxnSpPr>
              <p:cNvPr id="14" name="直接箭头连接符 13">
                <a:extLst>
                  <a:ext uri="{FF2B5EF4-FFF2-40B4-BE49-F238E27FC236}">
                    <a16:creationId xmlns:a16="http://schemas.microsoft.com/office/drawing/2014/main" id="{F920D759-10AA-5A07-7310-85C97432EC2A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5223975" y="3707502"/>
                <a:ext cx="1687558" cy="0"/>
              </a:xfrm>
              <a:prstGeom prst="straightConnector1">
                <a:avLst/>
              </a:prstGeom>
              <a:solidFill>
                <a:schemeClr val="accent1"/>
              </a:solidFill>
              <a:ln w="19050" cap="flat" cmpd="sng" algn="ctr">
                <a:solidFill>
                  <a:schemeClr val="accent3">
                    <a:lumMod val="75000"/>
                  </a:schemeClr>
                </a:solidFill>
                <a:prstDash val="solid"/>
                <a:round/>
                <a:headEnd type="none" w="med" len="med"/>
                <a:tailEnd type="triangle"/>
              </a:ln>
            </p:spPr>
          </p:cxnSp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7696FD1D-9A65-A25B-E24D-AB44C4BA7643}"/>
                  </a:ext>
                </a:extLst>
              </p:cNvPr>
              <p:cNvSpPr txBox="1"/>
              <p:nvPr/>
            </p:nvSpPr>
            <p:spPr>
              <a:xfrm>
                <a:off x="5411925" y="3673243"/>
                <a:ext cx="148287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/>
                  <a:t>Optimize for</a:t>
                </a:r>
                <a:endParaRPr lang="zh-CN" altLang="en-US" dirty="0"/>
              </a:p>
            </p:txBody>
          </p:sp>
        </p:grp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BCFE9CAB-874B-ACE4-8B38-41296250DBFA}"/>
                </a:ext>
              </a:extLst>
            </p:cNvPr>
            <p:cNvSpPr txBox="1"/>
            <p:nvPr/>
          </p:nvSpPr>
          <p:spPr>
            <a:xfrm>
              <a:off x="2683205" y="2878267"/>
              <a:ext cx="71213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Ideal:</a:t>
              </a:r>
              <a:endParaRPr lang="zh-CN" altLang="en-US" dirty="0"/>
            </a:p>
          </p:txBody>
        </p: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63C09AF1-65B5-7F08-7120-F632F9968CFD}"/>
              </a:ext>
            </a:extLst>
          </p:cNvPr>
          <p:cNvGrpSpPr/>
          <p:nvPr/>
        </p:nvGrpSpPr>
        <p:grpSpPr>
          <a:xfrm>
            <a:off x="813241" y="4756336"/>
            <a:ext cx="6698689" cy="1296144"/>
            <a:chOff x="2683205" y="4607175"/>
            <a:chExt cx="6698689" cy="1296144"/>
          </a:xfrm>
        </p:grpSpPr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E5C06098-55FF-5A1A-3F33-9BCC16072061}"/>
                </a:ext>
              </a:extLst>
            </p:cNvPr>
            <p:cNvGrpSpPr/>
            <p:nvPr/>
          </p:nvGrpSpPr>
          <p:grpSpPr>
            <a:xfrm>
              <a:off x="3716571" y="4607175"/>
              <a:ext cx="4464496" cy="1296144"/>
              <a:chOff x="3719736" y="2881062"/>
              <a:chExt cx="4464496" cy="1296144"/>
            </a:xfrm>
          </p:grpSpPr>
          <p:sp>
            <p:nvSpPr>
              <p:cNvPr id="20" name="矩形: 圆角 19">
                <a:extLst>
                  <a:ext uri="{FF2B5EF4-FFF2-40B4-BE49-F238E27FC236}">
                    <a16:creationId xmlns:a16="http://schemas.microsoft.com/office/drawing/2014/main" id="{100C8634-9B79-516F-4A6F-D916DADA7FC3}"/>
                  </a:ext>
                </a:extLst>
              </p:cNvPr>
              <p:cNvSpPr/>
              <p:nvPr/>
            </p:nvSpPr>
            <p:spPr bwMode="auto">
              <a:xfrm>
                <a:off x="3719736" y="3171590"/>
                <a:ext cx="1512169" cy="715089"/>
              </a:xfrm>
              <a:prstGeom prst="roundRect">
                <a:avLst/>
              </a:prstGeom>
              <a:noFill/>
              <a:ln w="19050" cap="flat" cmpd="sng" algn="ctr">
                <a:solidFill>
                  <a:schemeClr val="accent3">
                    <a:lumMod val="7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vert="horz" wrap="square" lIns="91440" tIns="45720" rIns="91440" bIns="45720" numCol="1" rtlCol="0" anchor="t" anchorCtr="0" compatLnSpc="1">
                <a:spAutoFit/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r>
                  <a:rPr kumimoji="0" lang="en-US" altLang="zh-CN" sz="1800" b="1" u="none" strike="noStrike" cap="none" normalizeH="0" baseline="0" dirty="0">
                    <a:ln>
                      <a:noFill/>
                    </a:ln>
                    <a:solidFill>
                      <a:schemeClr val="accent3">
                        <a:lumMod val="75000"/>
                      </a:schemeClr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</a:rPr>
                  <a:t>VCM Encoder</a:t>
                </a:r>
                <a:endParaRPr kumimoji="0" lang="zh-CN" altLang="en-US" sz="1800" b="1" u="none" strike="noStrike" cap="none" normalizeH="0" baseline="0" dirty="0">
                  <a:ln>
                    <a:noFill/>
                  </a:ln>
                  <a:solidFill>
                    <a:schemeClr val="accent3">
                      <a:lumMod val="75000"/>
                    </a:schemeClr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6" name="椭圆 25">
                <a:extLst>
                  <a:ext uri="{FF2B5EF4-FFF2-40B4-BE49-F238E27FC236}">
                    <a16:creationId xmlns:a16="http://schemas.microsoft.com/office/drawing/2014/main" id="{0A75C5CB-52CD-31F6-B216-7CA3A0927E7F}"/>
                  </a:ext>
                </a:extLst>
              </p:cNvPr>
              <p:cNvSpPr/>
              <p:nvPr/>
            </p:nvSpPr>
            <p:spPr bwMode="auto">
              <a:xfrm>
                <a:off x="6888088" y="2881062"/>
                <a:ext cx="1296144" cy="1296144"/>
              </a:xfrm>
              <a:prstGeom prst="ellipse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 w="19050" cap="flat" cmpd="sng" algn="ctr">
                <a:solidFill>
                  <a:schemeClr val="accent5">
                    <a:lumMod val="7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vert="horz" wrap="square" lIns="91440" tIns="45720" rIns="91440" bIns="45720" numCol="1" rtlCol="0" anchor="t" anchorCtr="0" compatLnSpc="1">
                <a:spAutoFit/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endParaRPr kumimoji="0" lang="zh-CN" altLang="en-US" sz="1800" b="1" i="1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cxnSp>
            <p:nvCxnSpPr>
              <p:cNvPr id="22" name="直接箭头连接符 21">
                <a:extLst>
                  <a:ext uri="{FF2B5EF4-FFF2-40B4-BE49-F238E27FC236}">
                    <a16:creationId xmlns:a16="http://schemas.microsoft.com/office/drawing/2014/main" id="{925B0E0E-1EE4-CC6A-F6D5-AC4D5805CE2A}"/>
                  </a:ext>
                </a:extLst>
              </p:cNvPr>
              <p:cNvCxnSpPr>
                <a:cxnSpLocks/>
                <a:stCxn id="32" idx="7"/>
              </p:cNvCxnSpPr>
              <p:nvPr/>
            </p:nvCxnSpPr>
            <p:spPr bwMode="auto">
              <a:xfrm flipH="1">
                <a:off x="5227140" y="3318674"/>
                <a:ext cx="1881350" cy="8812"/>
              </a:xfrm>
              <a:prstGeom prst="straightConnector1">
                <a:avLst/>
              </a:prstGeom>
              <a:solidFill>
                <a:schemeClr val="accent1"/>
              </a:solidFill>
              <a:ln w="19050" cap="flat" cmpd="sng" algn="ctr">
                <a:solidFill>
                  <a:schemeClr val="accent5">
                    <a:lumMod val="60000"/>
                    <a:lumOff val="40000"/>
                  </a:schemeClr>
                </a:solidFill>
                <a:prstDash val="solid"/>
                <a:round/>
                <a:headEnd type="none" w="med" len="med"/>
                <a:tailEnd type="triangle"/>
              </a:ln>
            </p:spPr>
          </p:cxnSp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ABC26BEC-E1F9-9A6D-E604-3456F75FA01D}"/>
                  </a:ext>
                </a:extLst>
              </p:cNvPr>
              <p:cNvSpPr txBox="1"/>
              <p:nvPr/>
            </p:nvSpPr>
            <p:spPr>
              <a:xfrm>
                <a:off x="5555940" y="2961410"/>
                <a:ext cx="100811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/>
                  <a:t>Evaluate</a:t>
                </a:r>
                <a:endParaRPr lang="zh-CN" altLang="en-US" dirty="0"/>
              </a:p>
            </p:txBody>
          </p:sp>
          <p:cxnSp>
            <p:nvCxnSpPr>
              <p:cNvPr id="24" name="直接箭头连接符 23">
                <a:extLst>
                  <a:ext uri="{FF2B5EF4-FFF2-40B4-BE49-F238E27FC236}">
                    <a16:creationId xmlns:a16="http://schemas.microsoft.com/office/drawing/2014/main" id="{B66A1888-FA0C-054C-6A9E-F0B50FB406AF}"/>
                  </a:ext>
                </a:extLst>
              </p:cNvPr>
              <p:cNvCxnSpPr>
                <a:cxnSpLocks/>
                <a:endCxn id="32" idx="5"/>
              </p:cNvCxnSpPr>
              <p:nvPr/>
            </p:nvCxnSpPr>
            <p:spPr bwMode="auto">
              <a:xfrm flipV="1">
                <a:off x="5235070" y="3734665"/>
                <a:ext cx="1873420" cy="8386"/>
              </a:xfrm>
              <a:prstGeom prst="straightConnector1">
                <a:avLst/>
              </a:prstGeom>
              <a:solidFill>
                <a:schemeClr val="accent1"/>
              </a:solidFill>
              <a:ln w="19050" cap="flat" cmpd="sng" algn="ctr">
                <a:solidFill>
                  <a:schemeClr val="accent3">
                    <a:lumMod val="75000"/>
                  </a:schemeClr>
                </a:solidFill>
                <a:prstDash val="solid"/>
                <a:round/>
                <a:headEnd type="none" w="med" len="med"/>
                <a:tailEnd type="triangle"/>
              </a:ln>
            </p:spPr>
          </p:cxnSp>
          <p:sp>
            <p:nvSpPr>
              <p:cNvPr id="25" name="文本框 24">
                <a:extLst>
                  <a:ext uri="{FF2B5EF4-FFF2-40B4-BE49-F238E27FC236}">
                    <a16:creationId xmlns:a16="http://schemas.microsoft.com/office/drawing/2014/main" id="{8F16BA02-801B-638E-2974-0CC0AE30BBAF}"/>
                  </a:ext>
                </a:extLst>
              </p:cNvPr>
              <p:cNvSpPr txBox="1"/>
              <p:nvPr/>
            </p:nvSpPr>
            <p:spPr>
              <a:xfrm>
                <a:off x="5415090" y="3743051"/>
                <a:ext cx="148287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/>
                  <a:t>Optimize for</a:t>
                </a:r>
                <a:endParaRPr lang="zh-CN" altLang="en-US" dirty="0"/>
              </a:p>
            </p:txBody>
          </p:sp>
        </p:grp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0059291D-62DC-9FA8-6462-C014A07147E6}"/>
                </a:ext>
              </a:extLst>
            </p:cNvPr>
            <p:cNvSpPr txBox="1"/>
            <p:nvPr/>
          </p:nvSpPr>
          <p:spPr>
            <a:xfrm>
              <a:off x="2683205" y="4607175"/>
              <a:ext cx="87679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Actual:</a:t>
              </a:r>
              <a:endParaRPr lang="zh-CN" altLang="en-US" dirty="0"/>
            </a:p>
          </p:txBody>
        </p:sp>
        <p:sp>
          <p:nvSpPr>
            <p:cNvPr id="32" name="十边形 31">
              <a:extLst>
                <a:ext uri="{FF2B5EF4-FFF2-40B4-BE49-F238E27FC236}">
                  <a16:creationId xmlns:a16="http://schemas.microsoft.com/office/drawing/2014/main" id="{19873997-7C01-5A92-6EFA-E4A8787088E9}"/>
                </a:ext>
              </a:extLst>
            </p:cNvPr>
            <p:cNvSpPr/>
            <p:nvPr/>
          </p:nvSpPr>
          <p:spPr bwMode="auto">
            <a:xfrm>
              <a:off x="7036563" y="4916238"/>
              <a:ext cx="720080" cy="673089"/>
            </a:xfrm>
            <a:prstGeom prst="decagon">
              <a:avLst/>
            </a:prstGeom>
            <a:solidFill>
              <a:schemeClr val="bg1"/>
            </a:solidFill>
            <a:ln w="19050" cap="flat" cmpd="sng" algn="ctr">
              <a:solidFill>
                <a:schemeClr val="accent5">
                  <a:lumMod val="60000"/>
                  <a:lumOff val="4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rtlCol="0" anchor="t" anchorCtr="0" compatLnSpc="1">
              <a:spAutoFit/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1" i="1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99A12CA5-AD47-3108-8394-306F2CCB563A}"/>
                </a:ext>
              </a:extLst>
            </p:cNvPr>
            <p:cNvSpPr txBox="1"/>
            <p:nvPr/>
          </p:nvSpPr>
          <p:spPr>
            <a:xfrm>
              <a:off x="7036563" y="5083124"/>
              <a:ext cx="84029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accent5">
                      <a:lumMod val="60000"/>
                      <a:lumOff val="40000"/>
                    </a:schemeClr>
                  </a:solidFill>
                </a:rPr>
                <a:t>Model</a:t>
              </a:r>
              <a:endParaRPr lang="zh-CN" altLang="en-US" sz="1600" b="1" dirty="0">
                <a:solidFill>
                  <a:schemeClr val="accent5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F2BFC970-FE44-FE38-B47A-6F5EDCE29ADB}"/>
                </a:ext>
              </a:extLst>
            </p:cNvPr>
            <p:cNvSpPr txBox="1"/>
            <p:nvPr/>
          </p:nvSpPr>
          <p:spPr>
            <a:xfrm>
              <a:off x="8505103" y="4929234"/>
              <a:ext cx="87679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>
                  <a:solidFill>
                    <a:schemeClr val="accent5">
                      <a:lumMod val="75000"/>
                    </a:schemeClr>
                  </a:solidFill>
                </a:rPr>
                <a:t>Model</a:t>
              </a:r>
            </a:p>
            <a:p>
              <a:pPr algn="ctr"/>
              <a:r>
                <a:rPr lang="en-US" altLang="zh-CN" b="1" dirty="0">
                  <a:solidFill>
                    <a:schemeClr val="accent5">
                      <a:lumMod val="75000"/>
                    </a:schemeClr>
                  </a:solidFill>
                </a:rPr>
                <a:t>bias</a:t>
              </a:r>
              <a:endParaRPr lang="zh-CN" altLang="en-US" b="1" dirty="0">
                <a:solidFill>
                  <a:schemeClr val="accent5">
                    <a:lumMod val="75000"/>
                  </a:schemeClr>
                </a:solidFill>
              </a:endParaRPr>
            </a:p>
          </p:txBody>
        </p:sp>
        <p:cxnSp>
          <p:nvCxnSpPr>
            <p:cNvPr id="57" name="直接箭头连接符 56">
              <a:extLst>
                <a:ext uri="{FF2B5EF4-FFF2-40B4-BE49-F238E27FC236}">
                  <a16:creationId xmlns:a16="http://schemas.microsoft.com/office/drawing/2014/main" id="{21D74116-4382-C44C-9D9B-096CC332E288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7876859" y="5252400"/>
              <a:ext cx="658019" cy="0"/>
            </a:xfrm>
            <a:prstGeom prst="straightConnector1">
              <a:avLst/>
            </a:prstGeom>
            <a:solidFill>
              <a:schemeClr val="accent1"/>
            </a:solidFill>
            <a:ln w="19050" cap="flat" cmpd="sng" algn="ctr">
              <a:solidFill>
                <a:schemeClr val="accent5">
                  <a:lumMod val="75000"/>
                </a:schemeClr>
              </a:solidFill>
              <a:prstDash val="solid"/>
              <a:round/>
              <a:headEnd type="none" w="med" len="med"/>
              <a:tailEnd type="triangle"/>
            </a:ln>
          </p:spPr>
        </p:cxnSp>
      </p:grpSp>
      <p:sp>
        <p:nvSpPr>
          <p:cNvPr id="62" name="矩形: 圆角 61">
            <a:extLst>
              <a:ext uri="{FF2B5EF4-FFF2-40B4-BE49-F238E27FC236}">
                <a16:creationId xmlns:a16="http://schemas.microsoft.com/office/drawing/2014/main" id="{D7EC8FBF-9331-626C-EEDC-2C349B165320}"/>
              </a:ext>
            </a:extLst>
          </p:cNvPr>
          <p:cNvSpPr/>
          <p:nvPr/>
        </p:nvSpPr>
        <p:spPr bwMode="auto">
          <a:xfrm>
            <a:off x="8112224" y="4323772"/>
            <a:ext cx="3322009" cy="2155577"/>
          </a:xfrm>
          <a:prstGeom prst="roundRect">
            <a:avLst/>
          </a:prstGeom>
          <a:noFill/>
          <a:ln w="1905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1" i="1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cxnSp>
        <p:nvCxnSpPr>
          <p:cNvPr id="63" name="直接箭头连接符 62">
            <a:extLst>
              <a:ext uri="{FF2B5EF4-FFF2-40B4-BE49-F238E27FC236}">
                <a16:creationId xmlns:a16="http://schemas.microsoft.com/office/drawing/2014/main" id="{B8CAC3D2-1AF1-B40C-6EF6-1FAA3A86BAC1}"/>
              </a:ext>
            </a:extLst>
          </p:cNvPr>
          <p:cNvCxnSpPr>
            <a:cxnSpLocks/>
            <a:stCxn id="55" idx="3"/>
            <a:endCxn id="62" idx="1"/>
          </p:cNvCxnSpPr>
          <p:nvPr/>
        </p:nvCxnSpPr>
        <p:spPr bwMode="auto">
          <a:xfrm>
            <a:off x="7511930" y="5401561"/>
            <a:ext cx="600294" cy="0"/>
          </a:xfrm>
          <a:prstGeom prst="straightConnector1">
            <a:avLst/>
          </a:prstGeom>
          <a:solidFill>
            <a:schemeClr val="accent1"/>
          </a:solidFill>
          <a:ln w="19050" cap="flat" cmpd="sng" algn="ctr">
            <a:solidFill>
              <a:srgbClr val="C00000"/>
            </a:solidFill>
            <a:prstDash val="solid"/>
            <a:round/>
            <a:headEnd type="none" w="med" len="med"/>
            <a:tailEnd type="triangle"/>
          </a:ln>
        </p:spPr>
      </p:cxnSp>
      <p:sp>
        <p:nvSpPr>
          <p:cNvPr id="67" name="文本框 66">
            <a:extLst>
              <a:ext uri="{FF2B5EF4-FFF2-40B4-BE49-F238E27FC236}">
                <a16:creationId xmlns:a16="http://schemas.microsoft.com/office/drawing/2014/main" id="{94AAEB1A-920C-55F5-BCBD-A44A4CF61395}"/>
              </a:ext>
            </a:extLst>
          </p:cNvPr>
          <p:cNvSpPr txBox="1"/>
          <p:nvPr/>
        </p:nvSpPr>
        <p:spPr>
          <a:xfrm>
            <a:off x="8207828" y="4482719"/>
            <a:ext cx="3130799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600" dirty="0"/>
              <a:t>Coding performance is not optimal or even worse for other models.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600" dirty="0"/>
              <a:t>Coding cannot adapt to applications using other models, or model upgrade/replacement.</a:t>
            </a:r>
            <a:endParaRPr lang="zh-CN" altLang="en-US" sz="1600" dirty="0"/>
          </a:p>
        </p:txBody>
      </p:sp>
    </p:spTree>
    <p:extLst>
      <p:ext uri="{BB962C8B-B14F-4D97-AF65-F5344CB8AC3E}">
        <p14:creationId xmlns:p14="http://schemas.microsoft.com/office/powerpoint/2010/main" val="825711359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83F7B18-C6CC-8ABE-8FB0-4CE66EFDF3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Idea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5ABF0D8-E84D-4758-A7D8-41E8DE15B13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5651" y="1341439"/>
            <a:ext cx="10668000" cy="575393"/>
          </a:xfrm>
        </p:spPr>
        <p:txBody>
          <a:bodyPr/>
          <a:lstStyle/>
          <a:p>
            <a:r>
              <a:rPr lang="en-US" altLang="zh-CN" dirty="0"/>
              <a:t>Consider a</a:t>
            </a:r>
            <a:r>
              <a:rPr lang="zh-CN" altLang="en-US" dirty="0"/>
              <a:t> </a:t>
            </a:r>
            <a:r>
              <a:rPr lang="en-US" altLang="zh-CN" dirty="0"/>
              <a:t>sufficient number of models during coding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B3DD9C19-3904-6461-D4F0-3F3BE2CE49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3</a:t>
            </a:fld>
            <a:endParaRPr lang="zh-CN" altLang="en-US"/>
          </a:p>
        </p:txBody>
      </p:sp>
      <p:grpSp>
        <p:nvGrpSpPr>
          <p:cNvPr id="80" name="组合 79">
            <a:extLst>
              <a:ext uri="{FF2B5EF4-FFF2-40B4-BE49-F238E27FC236}">
                <a16:creationId xmlns:a16="http://schemas.microsoft.com/office/drawing/2014/main" id="{50119610-4354-6F34-3137-D1DF7E619D88}"/>
              </a:ext>
            </a:extLst>
          </p:cNvPr>
          <p:cNvGrpSpPr/>
          <p:nvPr/>
        </p:nvGrpSpPr>
        <p:grpSpPr>
          <a:xfrm>
            <a:off x="2359269" y="2492896"/>
            <a:ext cx="7460764" cy="2726389"/>
            <a:chOff x="1847528" y="2420888"/>
            <a:chExt cx="7460764" cy="2726389"/>
          </a:xfrm>
        </p:grpSpPr>
        <p:grpSp>
          <p:nvGrpSpPr>
            <p:cNvPr id="74" name="组合 73">
              <a:extLst>
                <a:ext uri="{FF2B5EF4-FFF2-40B4-BE49-F238E27FC236}">
                  <a16:creationId xmlns:a16="http://schemas.microsoft.com/office/drawing/2014/main" id="{9738F5F4-5F3C-A781-4F7C-FD5C66A8F7D6}"/>
                </a:ext>
              </a:extLst>
            </p:cNvPr>
            <p:cNvGrpSpPr/>
            <p:nvPr/>
          </p:nvGrpSpPr>
          <p:grpSpPr>
            <a:xfrm>
              <a:off x="1847528" y="2420888"/>
              <a:ext cx="6054376" cy="2726389"/>
              <a:chOff x="3200061" y="2249630"/>
              <a:chExt cx="6054376" cy="2726389"/>
            </a:xfrm>
          </p:grpSpPr>
          <p:sp>
            <p:nvSpPr>
              <p:cNvPr id="23" name="矩形: 圆角 22">
                <a:extLst>
                  <a:ext uri="{FF2B5EF4-FFF2-40B4-BE49-F238E27FC236}">
                    <a16:creationId xmlns:a16="http://schemas.microsoft.com/office/drawing/2014/main" id="{21475FFB-F439-47BA-E6B7-DF29AE14FDED}"/>
                  </a:ext>
                </a:extLst>
              </p:cNvPr>
              <p:cNvSpPr/>
              <p:nvPr/>
            </p:nvSpPr>
            <p:spPr bwMode="auto">
              <a:xfrm>
                <a:off x="3200061" y="3254289"/>
                <a:ext cx="1512169" cy="715089"/>
              </a:xfrm>
              <a:prstGeom prst="roundRect">
                <a:avLst/>
              </a:prstGeom>
              <a:noFill/>
              <a:ln w="19050" cap="flat" cmpd="sng" algn="ctr">
                <a:solidFill>
                  <a:schemeClr val="accent3">
                    <a:lumMod val="7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vert="horz" wrap="square" lIns="91440" tIns="45720" rIns="91440" bIns="45720" numCol="1" rtlCol="0" anchor="t" anchorCtr="0" compatLnSpc="1">
                <a:spAutoFit/>
              </a:bodyPr>
              <a:lstStyle/>
              <a:p>
                <a:pPr marL="0" marR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r>
                  <a:rPr kumimoji="0" lang="en-US" altLang="zh-CN" sz="1800" b="1" u="none" strike="noStrike" cap="none" normalizeH="0" baseline="0" dirty="0">
                    <a:ln>
                      <a:noFill/>
                    </a:ln>
                    <a:solidFill>
                      <a:schemeClr val="accent3">
                        <a:lumMod val="75000"/>
                      </a:schemeClr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</a:rPr>
                  <a:t>VCM Encoder</a:t>
                </a:r>
                <a:endParaRPr kumimoji="0" lang="zh-CN" altLang="en-US" sz="1800" b="1" u="none" strike="noStrike" cap="none" normalizeH="0" baseline="0" dirty="0">
                  <a:ln>
                    <a:noFill/>
                  </a:ln>
                  <a:solidFill>
                    <a:schemeClr val="accent3">
                      <a:lumMod val="75000"/>
                    </a:schemeClr>
                  </a:solidFill>
                  <a:effectLst/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cxnSp>
            <p:nvCxnSpPr>
              <p:cNvPr id="25" name="直接箭头连接符 24">
                <a:extLst>
                  <a:ext uri="{FF2B5EF4-FFF2-40B4-BE49-F238E27FC236}">
                    <a16:creationId xmlns:a16="http://schemas.microsoft.com/office/drawing/2014/main" id="{EBF65F9E-85B6-92BC-8280-3A26F99935A2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H="1">
                <a:off x="4712230" y="3457877"/>
                <a:ext cx="1819405" cy="8812"/>
              </a:xfrm>
              <a:prstGeom prst="straightConnector1">
                <a:avLst/>
              </a:prstGeom>
              <a:solidFill>
                <a:schemeClr val="accent1"/>
              </a:solidFill>
              <a:ln w="19050" cap="flat" cmpd="sng" algn="ctr">
                <a:solidFill>
                  <a:schemeClr val="accent5">
                    <a:lumMod val="75000"/>
                  </a:schemeClr>
                </a:solidFill>
                <a:prstDash val="solid"/>
                <a:round/>
                <a:headEnd type="none" w="med" len="med"/>
                <a:tailEnd type="triangle"/>
              </a:ln>
            </p:spPr>
          </p:cxnSp>
          <p:sp>
            <p:nvSpPr>
              <p:cNvPr id="26" name="文本框 25">
                <a:extLst>
                  <a:ext uri="{FF2B5EF4-FFF2-40B4-BE49-F238E27FC236}">
                    <a16:creationId xmlns:a16="http://schemas.microsoft.com/office/drawing/2014/main" id="{F0A21B12-76BA-1A2B-1B03-8395C37FB8D7}"/>
                  </a:ext>
                </a:extLst>
              </p:cNvPr>
              <p:cNvSpPr txBox="1"/>
              <p:nvPr/>
            </p:nvSpPr>
            <p:spPr>
              <a:xfrm>
                <a:off x="5132684" y="3097357"/>
                <a:ext cx="1008112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/>
                  <a:t>Evaluate</a:t>
                </a:r>
                <a:endParaRPr lang="zh-CN" altLang="en-US" dirty="0"/>
              </a:p>
            </p:txBody>
          </p:sp>
          <p:cxnSp>
            <p:nvCxnSpPr>
              <p:cNvPr id="27" name="直接箭头连接符 26">
                <a:extLst>
                  <a:ext uri="{FF2B5EF4-FFF2-40B4-BE49-F238E27FC236}">
                    <a16:creationId xmlns:a16="http://schemas.microsoft.com/office/drawing/2014/main" id="{09AA6BBF-3C0C-96A1-D156-004C30062599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4712230" y="3789148"/>
                <a:ext cx="1842275" cy="0"/>
              </a:xfrm>
              <a:prstGeom prst="straightConnector1">
                <a:avLst/>
              </a:prstGeom>
              <a:solidFill>
                <a:schemeClr val="accent1"/>
              </a:solidFill>
              <a:ln w="19050" cap="flat" cmpd="sng" algn="ctr">
                <a:solidFill>
                  <a:schemeClr val="accent3">
                    <a:lumMod val="75000"/>
                  </a:schemeClr>
                </a:solidFill>
                <a:prstDash val="solid"/>
                <a:round/>
                <a:headEnd type="none" w="med" len="med"/>
                <a:tailEnd type="triangle"/>
              </a:ln>
            </p:spPr>
          </p:cxnSp>
          <p:sp>
            <p:nvSpPr>
              <p:cNvPr id="28" name="文本框 27">
                <a:extLst>
                  <a:ext uri="{FF2B5EF4-FFF2-40B4-BE49-F238E27FC236}">
                    <a16:creationId xmlns:a16="http://schemas.microsoft.com/office/drawing/2014/main" id="{B666FBF4-F3EF-1FFE-49E4-C72BFBACD9D4}"/>
                  </a:ext>
                </a:extLst>
              </p:cNvPr>
              <p:cNvSpPr txBox="1"/>
              <p:nvPr/>
            </p:nvSpPr>
            <p:spPr>
              <a:xfrm>
                <a:off x="4954420" y="3782109"/>
                <a:ext cx="148287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/>
                  <a:t>Optimize for</a:t>
                </a:r>
                <a:endParaRPr lang="zh-CN" altLang="en-US" dirty="0"/>
              </a:p>
            </p:txBody>
          </p:sp>
          <p:grpSp>
            <p:nvGrpSpPr>
              <p:cNvPr id="71" name="组合 70">
                <a:extLst>
                  <a:ext uri="{FF2B5EF4-FFF2-40B4-BE49-F238E27FC236}">
                    <a16:creationId xmlns:a16="http://schemas.microsoft.com/office/drawing/2014/main" id="{3FEFC9CB-689E-C1CB-7A4A-B06EBCB49A83}"/>
                  </a:ext>
                </a:extLst>
              </p:cNvPr>
              <p:cNvGrpSpPr/>
              <p:nvPr/>
            </p:nvGrpSpPr>
            <p:grpSpPr>
              <a:xfrm>
                <a:off x="6528048" y="2249630"/>
                <a:ext cx="2726389" cy="2726389"/>
                <a:chOff x="6925610" y="2212371"/>
                <a:chExt cx="2726389" cy="2726389"/>
              </a:xfrm>
            </p:grpSpPr>
            <p:sp>
              <p:nvSpPr>
                <p:cNvPr id="24" name="椭圆 23">
                  <a:extLst>
                    <a:ext uri="{FF2B5EF4-FFF2-40B4-BE49-F238E27FC236}">
                      <a16:creationId xmlns:a16="http://schemas.microsoft.com/office/drawing/2014/main" id="{F0A62C77-8815-ADB0-C134-A0E5AF579F02}"/>
                    </a:ext>
                  </a:extLst>
                </p:cNvPr>
                <p:cNvSpPr/>
                <p:nvPr/>
              </p:nvSpPr>
              <p:spPr bwMode="auto">
                <a:xfrm>
                  <a:off x="6925610" y="2212371"/>
                  <a:ext cx="2726389" cy="2726389"/>
                </a:xfrm>
                <a:prstGeom prst="ellipse">
                  <a:avLst/>
                </a:prstGeom>
                <a:solidFill>
                  <a:schemeClr val="accent5">
                    <a:lumMod val="20000"/>
                    <a:lumOff val="80000"/>
                  </a:schemeClr>
                </a:solidFill>
                <a:ln w="19050" cap="flat" cmpd="sng" algn="ctr">
                  <a:solidFill>
                    <a:schemeClr val="accent5">
                      <a:lumMod val="75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vert="horz" wrap="square" lIns="91440" tIns="45720" rIns="91440" bIns="45720" numCol="1" rtlCol="0" anchor="t" anchorCtr="0" compatLnSpc="1">
                  <a:spAutoFit/>
                </a:bodyPr>
                <a:lstStyle/>
                <a:p>
                  <a:pPr marL="0" marR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5000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</a:pPr>
                  <a:endParaRPr kumimoji="0" lang="zh-CN" altLang="en-US" sz="1800" b="1" i="1" u="none" strike="noStrike" cap="none" normalizeH="0" baseline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宋体" panose="02010600030101010101" pitchFamily="2" charset="-122"/>
                  </a:endParaRPr>
                </a:p>
              </p:txBody>
            </p:sp>
            <p:grpSp>
              <p:nvGrpSpPr>
                <p:cNvPr id="31" name="组合 30">
                  <a:extLst>
                    <a:ext uri="{FF2B5EF4-FFF2-40B4-BE49-F238E27FC236}">
                      <a16:creationId xmlns:a16="http://schemas.microsoft.com/office/drawing/2014/main" id="{AA9C2F9E-E4E3-AE05-4B4D-261369E16B46}"/>
                    </a:ext>
                  </a:extLst>
                </p:cNvPr>
                <p:cNvGrpSpPr/>
                <p:nvPr/>
              </p:nvGrpSpPr>
              <p:grpSpPr>
                <a:xfrm>
                  <a:off x="7248128" y="2529862"/>
                  <a:ext cx="840296" cy="673089"/>
                  <a:chOff x="7386839" y="2711233"/>
                  <a:chExt cx="840296" cy="673089"/>
                </a:xfrm>
              </p:grpSpPr>
              <p:sp>
                <p:nvSpPr>
                  <p:cNvPr id="19" name="十边形 18">
                    <a:extLst>
                      <a:ext uri="{FF2B5EF4-FFF2-40B4-BE49-F238E27FC236}">
                        <a16:creationId xmlns:a16="http://schemas.microsoft.com/office/drawing/2014/main" id="{FD16FE30-C690-1129-F205-F00992EE38D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446947" y="2711233"/>
                    <a:ext cx="720080" cy="673089"/>
                  </a:xfrm>
                  <a:prstGeom prst="decagon">
                    <a:avLst/>
                  </a:prstGeom>
                  <a:solidFill>
                    <a:schemeClr val="bg1"/>
                  </a:solidFill>
                  <a:ln w="19050" cap="flat" cmpd="sng" algn="ctr">
                    <a:solidFill>
                      <a:schemeClr val="accent5">
                        <a:lumMod val="60000"/>
                        <a:lumOff val="4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 vert="horz" wrap="square" lIns="91440" tIns="45720" rIns="91440" bIns="45720" numCol="1" rtlCol="0" anchor="t" anchorCtr="0" compatLnSpc="1">
                    <a:noAutofit/>
                  </a:bodyPr>
                  <a:lstStyle/>
                  <a:p>
                    <a:pPr marL="0" marR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5000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</a:pPr>
                    <a:endParaRPr kumimoji="0" lang="zh-CN" altLang="en-US" sz="1800" b="1" i="1" u="none" strike="noStrike" cap="none" normalizeH="0" baseline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Times New Roman" panose="02020603050405020304" pitchFamily="18" charset="0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20" name="文本框 19">
                    <a:extLst>
                      <a:ext uri="{FF2B5EF4-FFF2-40B4-BE49-F238E27FC236}">
                        <a16:creationId xmlns:a16="http://schemas.microsoft.com/office/drawing/2014/main" id="{7AB2980D-ACF5-D495-BA90-FCB0DB0D3B70}"/>
                      </a:ext>
                    </a:extLst>
                  </p:cNvPr>
                  <p:cNvSpPr txBox="1"/>
                  <p:nvPr/>
                </p:nvSpPr>
                <p:spPr>
                  <a:xfrm>
                    <a:off x="7386839" y="2767630"/>
                    <a:ext cx="840296" cy="584775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n-US" altLang="zh-CN" sz="1600" b="1" dirty="0">
                        <a:solidFill>
                          <a:schemeClr val="accent5">
                            <a:lumMod val="60000"/>
                            <a:lumOff val="40000"/>
                          </a:schemeClr>
                        </a:solidFill>
                      </a:rPr>
                      <a:t>Model</a:t>
                    </a:r>
                  </a:p>
                  <a:p>
                    <a:pPr algn="ctr"/>
                    <a:r>
                      <a:rPr lang="en-US" altLang="zh-CN" sz="1600" b="1" dirty="0">
                        <a:solidFill>
                          <a:schemeClr val="accent5">
                            <a:lumMod val="60000"/>
                            <a:lumOff val="40000"/>
                          </a:schemeClr>
                        </a:solidFill>
                      </a:rPr>
                      <a:t>A</a:t>
                    </a:r>
                    <a:endParaRPr lang="zh-CN" altLang="en-US" sz="1600" b="1" dirty="0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</a:endParaRPr>
                  </a:p>
                </p:txBody>
              </p:sp>
            </p:grpSp>
            <p:grpSp>
              <p:nvGrpSpPr>
                <p:cNvPr id="32" name="组合 31">
                  <a:extLst>
                    <a:ext uri="{FF2B5EF4-FFF2-40B4-BE49-F238E27FC236}">
                      <a16:creationId xmlns:a16="http://schemas.microsoft.com/office/drawing/2014/main" id="{B0C835C5-B64B-07AD-BC92-06082E70E403}"/>
                    </a:ext>
                  </a:extLst>
                </p:cNvPr>
                <p:cNvGrpSpPr/>
                <p:nvPr/>
              </p:nvGrpSpPr>
              <p:grpSpPr>
                <a:xfrm>
                  <a:off x="6936637" y="3137134"/>
                  <a:ext cx="840296" cy="673089"/>
                  <a:chOff x="7386839" y="2711232"/>
                  <a:chExt cx="840296" cy="673089"/>
                </a:xfrm>
              </p:grpSpPr>
              <p:sp>
                <p:nvSpPr>
                  <p:cNvPr id="33" name="矩形 32">
                    <a:extLst>
                      <a:ext uri="{FF2B5EF4-FFF2-40B4-BE49-F238E27FC236}">
                        <a16:creationId xmlns:a16="http://schemas.microsoft.com/office/drawing/2014/main" id="{C532CBC4-C02B-1783-28EE-734A35DB915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446947" y="2711232"/>
                    <a:ext cx="720080" cy="673089"/>
                  </a:xfrm>
                  <a:prstGeom prst="rect">
                    <a:avLst/>
                  </a:prstGeom>
                  <a:solidFill>
                    <a:schemeClr val="bg1"/>
                  </a:solidFill>
                  <a:ln w="19050" cap="flat" cmpd="sng" algn="ctr">
                    <a:solidFill>
                      <a:schemeClr val="accent5">
                        <a:lumMod val="60000"/>
                        <a:lumOff val="4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 vert="horz" wrap="square" lIns="91440" tIns="45720" rIns="91440" bIns="45720" numCol="1" rtlCol="0" anchor="t" anchorCtr="0" compatLnSpc="1">
                    <a:noAutofit/>
                  </a:bodyPr>
                  <a:lstStyle/>
                  <a:p>
                    <a:pPr marL="0" marR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5000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</a:pPr>
                    <a:endParaRPr kumimoji="0" lang="zh-CN" altLang="en-US" sz="1800" b="1" i="1" u="none" strike="noStrike" cap="none" normalizeH="0" baseline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Times New Roman" panose="02020603050405020304" pitchFamily="18" charset="0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34" name="文本框 33">
                    <a:extLst>
                      <a:ext uri="{FF2B5EF4-FFF2-40B4-BE49-F238E27FC236}">
                        <a16:creationId xmlns:a16="http://schemas.microsoft.com/office/drawing/2014/main" id="{07ED8FD7-EB5F-9D3C-8FC5-55E1FF6693FE}"/>
                      </a:ext>
                    </a:extLst>
                  </p:cNvPr>
                  <p:cNvSpPr txBox="1"/>
                  <p:nvPr/>
                </p:nvSpPr>
                <p:spPr>
                  <a:xfrm>
                    <a:off x="7386839" y="2767630"/>
                    <a:ext cx="840296" cy="584775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n-US" altLang="zh-CN" sz="1600" b="1" dirty="0">
                        <a:solidFill>
                          <a:schemeClr val="accent5">
                            <a:lumMod val="60000"/>
                            <a:lumOff val="40000"/>
                          </a:schemeClr>
                        </a:solidFill>
                      </a:rPr>
                      <a:t>Model</a:t>
                    </a:r>
                  </a:p>
                  <a:p>
                    <a:pPr algn="ctr"/>
                    <a:r>
                      <a:rPr lang="en-US" altLang="zh-CN" sz="1600" b="1" dirty="0">
                        <a:solidFill>
                          <a:schemeClr val="accent5">
                            <a:lumMod val="60000"/>
                            <a:lumOff val="40000"/>
                          </a:schemeClr>
                        </a:solidFill>
                      </a:rPr>
                      <a:t>B</a:t>
                    </a:r>
                    <a:endParaRPr lang="zh-CN" altLang="en-US" sz="1600" b="1" dirty="0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</a:endParaRPr>
                  </a:p>
                </p:txBody>
              </p:sp>
            </p:grpSp>
            <p:grpSp>
              <p:nvGrpSpPr>
                <p:cNvPr id="35" name="组合 34">
                  <a:extLst>
                    <a:ext uri="{FF2B5EF4-FFF2-40B4-BE49-F238E27FC236}">
                      <a16:creationId xmlns:a16="http://schemas.microsoft.com/office/drawing/2014/main" id="{29BDD4F9-F403-F72B-6DD4-93BFAE4BE582}"/>
                    </a:ext>
                  </a:extLst>
                </p:cNvPr>
                <p:cNvGrpSpPr/>
                <p:nvPr/>
              </p:nvGrpSpPr>
              <p:grpSpPr>
                <a:xfrm>
                  <a:off x="7484549" y="3092886"/>
                  <a:ext cx="840296" cy="697103"/>
                  <a:chOff x="7386839" y="2711233"/>
                  <a:chExt cx="840296" cy="697103"/>
                </a:xfrm>
              </p:grpSpPr>
              <p:sp>
                <p:nvSpPr>
                  <p:cNvPr id="36" name="五边形 35">
                    <a:extLst>
                      <a:ext uri="{FF2B5EF4-FFF2-40B4-BE49-F238E27FC236}">
                        <a16:creationId xmlns:a16="http://schemas.microsoft.com/office/drawing/2014/main" id="{B1608136-C00A-EB9F-0173-3479817B916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446947" y="2711233"/>
                    <a:ext cx="720080" cy="673089"/>
                  </a:xfrm>
                  <a:prstGeom prst="pentagon">
                    <a:avLst/>
                  </a:prstGeom>
                  <a:solidFill>
                    <a:schemeClr val="bg1"/>
                  </a:solidFill>
                  <a:ln w="19050" cap="flat" cmpd="sng" algn="ctr">
                    <a:solidFill>
                      <a:schemeClr val="accent5">
                        <a:lumMod val="60000"/>
                        <a:lumOff val="4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 vert="horz" wrap="square" lIns="91440" tIns="45720" rIns="91440" bIns="45720" numCol="1" rtlCol="0" anchor="t" anchorCtr="0" compatLnSpc="1">
                    <a:noAutofit/>
                  </a:bodyPr>
                  <a:lstStyle/>
                  <a:p>
                    <a:pPr marL="0" marR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5000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</a:pPr>
                    <a:endParaRPr kumimoji="0" lang="zh-CN" altLang="en-US" sz="1800" b="1" i="1" u="none" strike="noStrike" cap="none" normalizeH="0" baseline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Times New Roman" panose="02020603050405020304" pitchFamily="18" charset="0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37" name="文本框 36">
                    <a:extLst>
                      <a:ext uri="{FF2B5EF4-FFF2-40B4-BE49-F238E27FC236}">
                        <a16:creationId xmlns:a16="http://schemas.microsoft.com/office/drawing/2014/main" id="{5E64A7C3-7B34-5471-DA01-7318624A6231}"/>
                      </a:ext>
                    </a:extLst>
                  </p:cNvPr>
                  <p:cNvSpPr txBox="1"/>
                  <p:nvPr/>
                </p:nvSpPr>
                <p:spPr>
                  <a:xfrm>
                    <a:off x="7386839" y="2823561"/>
                    <a:ext cx="840296" cy="584775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n-US" altLang="zh-CN" sz="1600" b="1" dirty="0">
                        <a:solidFill>
                          <a:schemeClr val="accent5">
                            <a:lumMod val="60000"/>
                            <a:lumOff val="40000"/>
                          </a:schemeClr>
                        </a:solidFill>
                      </a:rPr>
                      <a:t>Model</a:t>
                    </a:r>
                  </a:p>
                  <a:p>
                    <a:pPr algn="ctr"/>
                    <a:r>
                      <a:rPr lang="en-US" altLang="zh-CN" sz="1600" b="1" dirty="0">
                        <a:solidFill>
                          <a:schemeClr val="accent5">
                            <a:lumMod val="60000"/>
                            <a:lumOff val="40000"/>
                          </a:schemeClr>
                        </a:solidFill>
                      </a:rPr>
                      <a:t>C</a:t>
                    </a:r>
                    <a:endParaRPr lang="zh-CN" altLang="en-US" sz="1600" b="1" dirty="0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</a:endParaRPr>
                  </a:p>
                </p:txBody>
              </p:sp>
            </p:grpSp>
            <p:grpSp>
              <p:nvGrpSpPr>
                <p:cNvPr id="38" name="组合 37">
                  <a:extLst>
                    <a:ext uri="{FF2B5EF4-FFF2-40B4-BE49-F238E27FC236}">
                      <a16:creationId xmlns:a16="http://schemas.microsoft.com/office/drawing/2014/main" id="{CD6E3922-7F7F-6116-20B1-487639FF8962}"/>
                    </a:ext>
                  </a:extLst>
                </p:cNvPr>
                <p:cNvGrpSpPr/>
                <p:nvPr/>
              </p:nvGrpSpPr>
              <p:grpSpPr>
                <a:xfrm>
                  <a:off x="7947282" y="2299110"/>
                  <a:ext cx="840296" cy="673089"/>
                  <a:chOff x="7386839" y="2711233"/>
                  <a:chExt cx="840296" cy="673089"/>
                </a:xfrm>
              </p:grpSpPr>
              <p:sp>
                <p:nvSpPr>
                  <p:cNvPr id="39" name="椭圆 38">
                    <a:extLst>
                      <a:ext uri="{FF2B5EF4-FFF2-40B4-BE49-F238E27FC236}">
                        <a16:creationId xmlns:a16="http://schemas.microsoft.com/office/drawing/2014/main" id="{7C3267E0-D5F0-EDFC-9EC8-30B812F0E63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446947" y="2711233"/>
                    <a:ext cx="720080" cy="673089"/>
                  </a:xfrm>
                  <a:prstGeom prst="ellipse">
                    <a:avLst/>
                  </a:prstGeom>
                  <a:solidFill>
                    <a:schemeClr val="bg1"/>
                  </a:solidFill>
                  <a:ln w="19050" cap="flat" cmpd="sng" algn="ctr">
                    <a:solidFill>
                      <a:schemeClr val="accent5">
                        <a:lumMod val="60000"/>
                        <a:lumOff val="4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 vert="horz" wrap="square" lIns="91440" tIns="45720" rIns="91440" bIns="45720" numCol="1" rtlCol="0" anchor="t" anchorCtr="0" compatLnSpc="1">
                    <a:noAutofit/>
                  </a:bodyPr>
                  <a:lstStyle/>
                  <a:p>
                    <a:pPr marL="0" marR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5000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</a:pPr>
                    <a:endParaRPr kumimoji="0" lang="zh-CN" altLang="en-US" sz="1800" b="1" i="1" u="none" strike="noStrike" cap="none" normalizeH="0" baseline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Times New Roman" panose="02020603050405020304" pitchFamily="18" charset="0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40" name="文本框 39">
                    <a:extLst>
                      <a:ext uri="{FF2B5EF4-FFF2-40B4-BE49-F238E27FC236}">
                        <a16:creationId xmlns:a16="http://schemas.microsoft.com/office/drawing/2014/main" id="{681080FE-0202-AC52-7390-102653263E7C}"/>
                      </a:ext>
                    </a:extLst>
                  </p:cNvPr>
                  <p:cNvSpPr txBox="1"/>
                  <p:nvPr/>
                </p:nvSpPr>
                <p:spPr>
                  <a:xfrm>
                    <a:off x="7386839" y="2767630"/>
                    <a:ext cx="840296" cy="584775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n-US" altLang="zh-CN" sz="1600" b="1" dirty="0">
                        <a:solidFill>
                          <a:schemeClr val="accent5">
                            <a:lumMod val="60000"/>
                            <a:lumOff val="40000"/>
                          </a:schemeClr>
                        </a:solidFill>
                      </a:rPr>
                      <a:t>Model</a:t>
                    </a:r>
                  </a:p>
                  <a:p>
                    <a:pPr algn="ctr"/>
                    <a:r>
                      <a:rPr lang="en-US" altLang="zh-CN" sz="1600" b="1" dirty="0">
                        <a:solidFill>
                          <a:schemeClr val="accent5">
                            <a:lumMod val="60000"/>
                            <a:lumOff val="40000"/>
                          </a:schemeClr>
                        </a:solidFill>
                      </a:rPr>
                      <a:t>D</a:t>
                    </a:r>
                    <a:endParaRPr lang="zh-CN" altLang="en-US" sz="1600" b="1" dirty="0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</a:endParaRPr>
                  </a:p>
                </p:txBody>
              </p:sp>
            </p:grpSp>
            <p:grpSp>
              <p:nvGrpSpPr>
                <p:cNvPr id="41" name="组合 40">
                  <a:extLst>
                    <a:ext uri="{FF2B5EF4-FFF2-40B4-BE49-F238E27FC236}">
                      <a16:creationId xmlns:a16="http://schemas.microsoft.com/office/drawing/2014/main" id="{92FF938D-9A7D-16E9-FC8B-C78F133AD26E}"/>
                    </a:ext>
                  </a:extLst>
                </p:cNvPr>
                <p:cNvGrpSpPr/>
                <p:nvPr/>
              </p:nvGrpSpPr>
              <p:grpSpPr>
                <a:xfrm>
                  <a:off x="7877275" y="2859322"/>
                  <a:ext cx="840296" cy="715253"/>
                  <a:chOff x="7390539" y="2711233"/>
                  <a:chExt cx="840296" cy="715253"/>
                </a:xfrm>
              </p:grpSpPr>
              <p:sp>
                <p:nvSpPr>
                  <p:cNvPr id="42" name="梯形 41">
                    <a:extLst>
                      <a:ext uri="{FF2B5EF4-FFF2-40B4-BE49-F238E27FC236}">
                        <a16:creationId xmlns:a16="http://schemas.microsoft.com/office/drawing/2014/main" id="{CE7B8225-8726-D5B4-F011-2E887DEA92B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446947" y="2711233"/>
                    <a:ext cx="720080" cy="673089"/>
                  </a:xfrm>
                  <a:prstGeom prst="trapezoid">
                    <a:avLst/>
                  </a:prstGeom>
                  <a:solidFill>
                    <a:schemeClr val="bg1"/>
                  </a:solidFill>
                  <a:ln w="19050" cap="flat" cmpd="sng" algn="ctr">
                    <a:solidFill>
                      <a:schemeClr val="accent5">
                        <a:lumMod val="60000"/>
                        <a:lumOff val="4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 vert="horz" wrap="square" lIns="91440" tIns="45720" rIns="91440" bIns="45720" numCol="1" rtlCol="0" anchor="t" anchorCtr="0" compatLnSpc="1">
                    <a:noAutofit/>
                  </a:bodyPr>
                  <a:lstStyle/>
                  <a:p>
                    <a:pPr marL="0" marR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5000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</a:pPr>
                    <a:endParaRPr kumimoji="0" lang="zh-CN" altLang="en-US" sz="1800" b="1" i="1" u="none" strike="noStrike" cap="none" normalizeH="0" baseline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Times New Roman" panose="02020603050405020304" pitchFamily="18" charset="0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43" name="文本框 42">
                    <a:extLst>
                      <a:ext uri="{FF2B5EF4-FFF2-40B4-BE49-F238E27FC236}">
                        <a16:creationId xmlns:a16="http://schemas.microsoft.com/office/drawing/2014/main" id="{8462CB3D-E275-F9A2-7B11-AA2910DB1448}"/>
                      </a:ext>
                    </a:extLst>
                  </p:cNvPr>
                  <p:cNvSpPr txBox="1"/>
                  <p:nvPr/>
                </p:nvSpPr>
                <p:spPr>
                  <a:xfrm>
                    <a:off x="7390539" y="2841711"/>
                    <a:ext cx="840296" cy="584775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n-US" altLang="zh-CN" sz="1600" b="1" dirty="0">
                        <a:solidFill>
                          <a:schemeClr val="accent5">
                            <a:lumMod val="60000"/>
                            <a:lumOff val="40000"/>
                          </a:schemeClr>
                        </a:solidFill>
                      </a:rPr>
                      <a:t>Model</a:t>
                    </a:r>
                  </a:p>
                  <a:p>
                    <a:pPr algn="ctr"/>
                    <a:r>
                      <a:rPr lang="en-US" altLang="zh-CN" sz="1600" b="1" dirty="0">
                        <a:solidFill>
                          <a:schemeClr val="accent5">
                            <a:lumMod val="60000"/>
                            <a:lumOff val="40000"/>
                          </a:schemeClr>
                        </a:solidFill>
                      </a:rPr>
                      <a:t>E</a:t>
                    </a:r>
                    <a:endParaRPr lang="zh-CN" altLang="en-US" sz="1600" b="1" dirty="0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</a:endParaRPr>
                  </a:p>
                </p:txBody>
              </p:sp>
            </p:grpSp>
            <p:grpSp>
              <p:nvGrpSpPr>
                <p:cNvPr id="44" name="组合 43">
                  <a:extLst>
                    <a:ext uri="{FF2B5EF4-FFF2-40B4-BE49-F238E27FC236}">
                      <a16:creationId xmlns:a16="http://schemas.microsoft.com/office/drawing/2014/main" id="{9192F904-EB2F-0767-F59C-3590F8043188}"/>
                    </a:ext>
                  </a:extLst>
                </p:cNvPr>
                <p:cNvGrpSpPr/>
                <p:nvPr/>
              </p:nvGrpSpPr>
              <p:grpSpPr>
                <a:xfrm>
                  <a:off x="8637980" y="3631062"/>
                  <a:ext cx="840296" cy="673089"/>
                  <a:chOff x="7386839" y="2711233"/>
                  <a:chExt cx="840296" cy="673089"/>
                </a:xfrm>
              </p:grpSpPr>
              <p:sp>
                <p:nvSpPr>
                  <p:cNvPr id="45" name="泪滴形 44">
                    <a:extLst>
                      <a:ext uri="{FF2B5EF4-FFF2-40B4-BE49-F238E27FC236}">
                        <a16:creationId xmlns:a16="http://schemas.microsoft.com/office/drawing/2014/main" id="{655A42B1-A840-AC14-2D42-6F012D4EA73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446947" y="2711233"/>
                    <a:ext cx="720080" cy="673089"/>
                  </a:xfrm>
                  <a:prstGeom prst="teardrop">
                    <a:avLst/>
                  </a:prstGeom>
                  <a:solidFill>
                    <a:schemeClr val="bg1"/>
                  </a:solidFill>
                  <a:ln w="19050" cap="flat" cmpd="sng" algn="ctr">
                    <a:solidFill>
                      <a:schemeClr val="accent5">
                        <a:lumMod val="60000"/>
                        <a:lumOff val="4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 vert="horz" wrap="square" lIns="91440" tIns="45720" rIns="91440" bIns="45720" numCol="1" rtlCol="0" anchor="t" anchorCtr="0" compatLnSpc="1">
                    <a:noAutofit/>
                  </a:bodyPr>
                  <a:lstStyle/>
                  <a:p>
                    <a:pPr marL="0" marR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5000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</a:pPr>
                    <a:endParaRPr kumimoji="0" lang="zh-CN" altLang="en-US" sz="1800" b="1" i="1" u="none" strike="noStrike" cap="none" normalizeH="0" baseline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Times New Roman" panose="02020603050405020304" pitchFamily="18" charset="0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46" name="文本框 45">
                    <a:extLst>
                      <a:ext uri="{FF2B5EF4-FFF2-40B4-BE49-F238E27FC236}">
                        <a16:creationId xmlns:a16="http://schemas.microsoft.com/office/drawing/2014/main" id="{CB884F6E-B494-85E2-317B-A98E6EF016FB}"/>
                      </a:ext>
                    </a:extLst>
                  </p:cNvPr>
                  <p:cNvSpPr txBox="1"/>
                  <p:nvPr/>
                </p:nvSpPr>
                <p:spPr>
                  <a:xfrm>
                    <a:off x="7386839" y="2767630"/>
                    <a:ext cx="840296" cy="584775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n-US" altLang="zh-CN" sz="1600" b="1" dirty="0">
                        <a:solidFill>
                          <a:schemeClr val="accent5">
                            <a:lumMod val="60000"/>
                            <a:lumOff val="40000"/>
                          </a:schemeClr>
                        </a:solidFill>
                      </a:rPr>
                      <a:t>Model</a:t>
                    </a:r>
                  </a:p>
                  <a:p>
                    <a:pPr algn="ctr"/>
                    <a:r>
                      <a:rPr lang="en-US" altLang="zh-CN" sz="1600" b="1" dirty="0">
                        <a:solidFill>
                          <a:schemeClr val="accent5">
                            <a:lumMod val="60000"/>
                            <a:lumOff val="40000"/>
                          </a:schemeClr>
                        </a:solidFill>
                      </a:rPr>
                      <a:t>F</a:t>
                    </a:r>
                    <a:endParaRPr lang="zh-CN" altLang="en-US" sz="1600" b="1" dirty="0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</a:endParaRPr>
                  </a:p>
                </p:txBody>
              </p:sp>
            </p:grpSp>
            <p:grpSp>
              <p:nvGrpSpPr>
                <p:cNvPr id="47" name="组合 46">
                  <a:extLst>
                    <a:ext uri="{FF2B5EF4-FFF2-40B4-BE49-F238E27FC236}">
                      <a16:creationId xmlns:a16="http://schemas.microsoft.com/office/drawing/2014/main" id="{8E5590A4-1DBF-A5FB-2E1E-7C6749D6309A}"/>
                    </a:ext>
                  </a:extLst>
                </p:cNvPr>
                <p:cNvGrpSpPr/>
                <p:nvPr/>
              </p:nvGrpSpPr>
              <p:grpSpPr>
                <a:xfrm>
                  <a:off x="8055939" y="3462748"/>
                  <a:ext cx="840296" cy="673089"/>
                  <a:chOff x="7383276" y="2711233"/>
                  <a:chExt cx="840296" cy="673089"/>
                </a:xfrm>
              </p:grpSpPr>
              <p:sp>
                <p:nvSpPr>
                  <p:cNvPr id="48" name="菱形 47">
                    <a:extLst>
                      <a:ext uri="{FF2B5EF4-FFF2-40B4-BE49-F238E27FC236}">
                        <a16:creationId xmlns:a16="http://schemas.microsoft.com/office/drawing/2014/main" id="{77B594C1-26F9-D043-59AD-A085B990BD8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446947" y="2711233"/>
                    <a:ext cx="720080" cy="673089"/>
                  </a:xfrm>
                  <a:prstGeom prst="diamond">
                    <a:avLst/>
                  </a:prstGeom>
                  <a:solidFill>
                    <a:schemeClr val="bg1"/>
                  </a:solidFill>
                  <a:ln w="19050" cap="flat" cmpd="sng" algn="ctr">
                    <a:solidFill>
                      <a:schemeClr val="accent5">
                        <a:lumMod val="60000"/>
                        <a:lumOff val="4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 vert="horz" wrap="square" lIns="91440" tIns="45720" rIns="91440" bIns="45720" numCol="1" rtlCol="0" anchor="t" anchorCtr="0" compatLnSpc="1">
                    <a:noAutofit/>
                  </a:bodyPr>
                  <a:lstStyle/>
                  <a:p>
                    <a:pPr marL="0" marR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5000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</a:pPr>
                    <a:endParaRPr kumimoji="0" lang="zh-CN" altLang="en-US" sz="1800" b="1" i="1" u="none" strike="noStrike" cap="none" normalizeH="0" baseline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Times New Roman" panose="02020603050405020304" pitchFamily="18" charset="0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49" name="文本框 48">
                    <a:extLst>
                      <a:ext uri="{FF2B5EF4-FFF2-40B4-BE49-F238E27FC236}">
                        <a16:creationId xmlns:a16="http://schemas.microsoft.com/office/drawing/2014/main" id="{A7A32674-193B-3310-AA11-41A1D2E0D83D}"/>
                      </a:ext>
                    </a:extLst>
                  </p:cNvPr>
                  <p:cNvSpPr txBox="1"/>
                  <p:nvPr/>
                </p:nvSpPr>
                <p:spPr>
                  <a:xfrm>
                    <a:off x="7383276" y="2861076"/>
                    <a:ext cx="840296" cy="461665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n-US" altLang="zh-CN" sz="1200" b="1" dirty="0">
                        <a:solidFill>
                          <a:schemeClr val="accent5">
                            <a:lumMod val="60000"/>
                            <a:lumOff val="40000"/>
                          </a:schemeClr>
                        </a:solidFill>
                      </a:rPr>
                      <a:t>Model</a:t>
                    </a:r>
                  </a:p>
                  <a:p>
                    <a:pPr algn="ctr"/>
                    <a:r>
                      <a:rPr lang="en-US" altLang="zh-CN" sz="1200" b="1" dirty="0">
                        <a:solidFill>
                          <a:schemeClr val="accent5">
                            <a:lumMod val="60000"/>
                            <a:lumOff val="40000"/>
                          </a:schemeClr>
                        </a:solidFill>
                      </a:rPr>
                      <a:t>G</a:t>
                    </a:r>
                    <a:endParaRPr lang="zh-CN" altLang="en-US" sz="1200" b="1" dirty="0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</a:endParaRPr>
                  </a:p>
                </p:txBody>
              </p:sp>
            </p:grpSp>
            <p:grpSp>
              <p:nvGrpSpPr>
                <p:cNvPr id="50" name="组合 49">
                  <a:extLst>
                    <a:ext uri="{FF2B5EF4-FFF2-40B4-BE49-F238E27FC236}">
                      <a16:creationId xmlns:a16="http://schemas.microsoft.com/office/drawing/2014/main" id="{690E58D6-7D0D-BD6F-8432-719F5EF28FA7}"/>
                    </a:ext>
                  </a:extLst>
                </p:cNvPr>
                <p:cNvGrpSpPr/>
                <p:nvPr/>
              </p:nvGrpSpPr>
              <p:grpSpPr>
                <a:xfrm>
                  <a:off x="7839950" y="4200076"/>
                  <a:ext cx="840296" cy="673089"/>
                  <a:chOff x="7386839" y="2711233"/>
                  <a:chExt cx="840296" cy="673089"/>
                </a:xfrm>
              </p:grpSpPr>
              <p:sp>
                <p:nvSpPr>
                  <p:cNvPr id="51" name="缺角矩形 50">
                    <a:extLst>
                      <a:ext uri="{FF2B5EF4-FFF2-40B4-BE49-F238E27FC236}">
                        <a16:creationId xmlns:a16="http://schemas.microsoft.com/office/drawing/2014/main" id="{0F6A717D-CB13-8F27-9B7F-30193F401B6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446947" y="2711233"/>
                    <a:ext cx="720080" cy="673089"/>
                  </a:xfrm>
                  <a:prstGeom prst="plaque">
                    <a:avLst/>
                  </a:prstGeom>
                  <a:solidFill>
                    <a:schemeClr val="bg1"/>
                  </a:solidFill>
                  <a:ln w="19050" cap="flat" cmpd="sng" algn="ctr">
                    <a:solidFill>
                      <a:schemeClr val="accent5">
                        <a:lumMod val="60000"/>
                        <a:lumOff val="4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 vert="horz" wrap="square" lIns="91440" tIns="45720" rIns="91440" bIns="45720" numCol="1" rtlCol="0" anchor="t" anchorCtr="0" compatLnSpc="1">
                    <a:noAutofit/>
                  </a:bodyPr>
                  <a:lstStyle/>
                  <a:p>
                    <a:pPr marL="0" marR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5000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</a:pPr>
                    <a:endParaRPr kumimoji="0" lang="zh-CN" altLang="en-US" sz="1800" b="1" i="1" u="none" strike="noStrike" cap="none" normalizeH="0" baseline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Times New Roman" panose="02020603050405020304" pitchFamily="18" charset="0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52" name="文本框 51">
                    <a:extLst>
                      <a:ext uri="{FF2B5EF4-FFF2-40B4-BE49-F238E27FC236}">
                        <a16:creationId xmlns:a16="http://schemas.microsoft.com/office/drawing/2014/main" id="{87BC46AE-1B21-52AC-967D-8F40AD28A6EF}"/>
                      </a:ext>
                    </a:extLst>
                  </p:cNvPr>
                  <p:cNvSpPr txBox="1"/>
                  <p:nvPr/>
                </p:nvSpPr>
                <p:spPr>
                  <a:xfrm>
                    <a:off x="7386839" y="2767630"/>
                    <a:ext cx="840296" cy="584775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n-US" altLang="zh-CN" sz="1600" b="1" dirty="0">
                        <a:solidFill>
                          <a:schemeClr val="accent5">
                            <a:lumMod val="60000"/>
                            <a:lumOff val="40000"/>
                          </a:schemeClr>
                        </a:solidFill>
                      </a:rPr>
                      <a:t>Model</a:t>
                    </a:r>
                  </a:p>
                  <a:p>
                    <a:pPr algn="ctr"/>
                    <a:r>
                      <a:rPr lang="en-US" altLang="zh-CN" sz="1600" b="1" dirty="0">
                        <a:solidFill>
                          <a:schemeClr val="accent5">
                            <a:lumMod val="60000"/>
                            <a:lumOff val="40000"/>
                          </a:schemeClr>
                        </a:solidFill>
                      </a:rPr>
                      <a:t>H</a:t>
                    </a:r>
                    <a:endParaRPr lang="zh-CN" altLang="en-US" sz="1600" b="1" dirty="0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</a:endParaRPr>
                  </a:p>
                </p:txBody>
              </p:sp>
            </p:grpSp>
            <p:grpSp>
              <p:nvGrpSpPr>
                <p:cNvPr id="53" name="组合 52">
                  <a:extLst>
                    <a:ext uri="{FF2B5EF4-FFF2-40B4-BE49-F238E27FC236}">
                      <a16:creationId xmlns:a16="http://schemas.microsoft.com/office/drawing/2014/main" id="{C9984F21-96E9-4170-9A47-53829B6FACCF}"/>
                    </a:ext>
                  </a:extLst>
                </p:cNvPr>
                <p:cNvGrpSpPr/>
                <p:nvPr/>
              </p:nvGrpSpPr>
              <p:grpSpPr>
                <a:xfrm>
                  <a:off x="7466234" y="3744850"/>
                  <a:ext cx="840296" cy="673089"/>
                  <a:chOff x="7386839" y="2711233"/>
                  <a:chExt cx="840296" cy="673089"/>
                </a:xfrm>
              </p:grpSpPr>
              <p:sp>
                <p:nvSpPr>
                  <p:cNvPr id="54" name="平行四边形 53">
                    <a:extLst>
                      <a:ext uri="{FF2B5EF4-FFF2-40B4-BE49-F238E27FC236}">
                        <a16:creationId xmlns:a16="http://schemas.microsoft.com/office/drawing/2014/main" id="{BB597262-1348-2F94-1FE3-A78ACE1ACC7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446947" y="2711233"/>
                    <a:ext cx="720080" cy="673089"/>
                  </a:xfrm>
                  <a:prstGeom prst="parallelogram">
                    <a:avLst/>
                  </a:prstGeom>
                  <a:solidFill>
                    <a:schemeClr val="bg1"/>
                  </a:solidFill>
                  <a:ln w="19050" cap="flat" cmpd="sng" algn="ctr">
                    <a:solidFill>
                      <a:schemeClr val="accent5">
                        <a:lumMod val="60000"/>
                        <a:lumOff val="4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 vert="horz" wrap="square" lIns="91440" tIns="45720" rIns="91440" bIns="45720" numCol="1" rtlCol="0" anchor="t" anchorCtr="0" compatLnSpc="1">
                    <a:noAutofit/>
                  </a:bodyPr>
                  <a:lstStyle/>
                  <a:p>
                    <a:pPr marL="0" marR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5000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</a:pPr>
                    <a:endParaRPr kumimoji="0" lang="zh-CN" altLang="en-US" sz="1800" b="1" i="1" u="none" strike="noStrike" cap="none" normalizeH="0" baseline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Times New Roman" panose="02020603050405020304" pitchFamily="18" charset="0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55" name="文本框 54">
                    <a:extLst>
                      <a:ext uri="{FF2B5EF4-FFF2-40B4-BE49-F238E27FC236}">
                        <a16:creationId xmlns:a16="http://schemas.microsoft.com/office/drawing/2014/main" id="{B736A115-5D84-5CC9-D29B-FB3D8BD090A8}"/>
                      </a:ext>
                    </a:extLst>
                  </p:cNvPr>
                  <p:cNvSpPr txBox="1"/>
                  <p:nvPr/>
                </p:nvSpPr>
                <p:spPr>
                  <a:xfrm>
                    <a:off x="7386839" y="2767630"/>
                    <a:ext cx="840296" cy="584775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n-US" altLang="zh-CN" sz="1600" b="1" dirty="0">
                        <a:solidFill>
                          <a:schemeClr val="accent5">
                            <a:lumMod val="60000"/>
                            <a:lumOff val="40000"/>
                          </a:schemeClr>
                        </a:solidFill>
                      </a:rPr>
                      <a:t>Model</a:t>
                    </a:r>
                  </a:p>
                  <a:p>
                    <a:pPr algn="ctr"/>
                    <a:r>
                      <a:rPr lang="en-US" altLang="zh-CN" sz="1600" b="1" dirty="0">
                        <a:solidFill>
                          <a:schemeClr val="accent5">
                            <a:lumMod val="60000"/>
                            <a:lumOff val="40000"/>
                          </a:schemeClr>
                        </a:solidFill>
                      </a:rPr>
                      <a:t>I</a:t>
                    </a:r>
                    <a:endParaRPr lang="zh-CN" altLang="en-US" sz="1600" b="1" dirty="0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</a:endParaRPr>
                  </a:p>
                </p:txBody>
              </p:sp>
            </p:grpSp>
            <p:grpSp>
              <p:nvGrpSpPr>
                <p:cNvPr id="56" name="组合 55">
                  <a:extLst>
                    <a:ext uri="{FF2B5EF4-FFF2-40B4-BE49-F238E27FC236}">
                      <a16:creationId xmlns:a16="http://schemas.microsoft.com/office/drawing/2014/main" id="{BFF26A09-D6CA-B42D-2B2B-375C0E56D7BE}"/>
                    </a:ext>
                  </a:extLst>
                </p:cNvPr>
                <p:cNvGrpSpPr/>
                <p:nvPr/>
              </p:nvGrpSpPr>
              <p:grpSpPr>
                <a:xfrm>
                  <a:off x="8324155" y="3132007"/>
                  <a:ext cx="840296" cy="673089"/>
                  <a:chOff x="7402261" y="2711233"/>
                  <a:chExt cx="840296" cy="673089"/>
                </a:xfrm>
              </p:grpSpPr>
              <p:sp>
                <p:nvSpPr>
                  <p:cNvPr id="57" name="弦形 56">
                    <a:extLst>
                      <a:ext uri="{FF2B5EF4-FFF2-40B4-BE49-F238E27FC236}">
                        <a16:creationId xmlns:a16="http://schemas.microsoft.com/office/drawing/2014/main" id="{204F25C7-552E-E481-D62A-89177EDB919C}"/>
                      </a:ext>
                    </a:extLst>
                  </p:cNvPr>
                  <p:cNvSpPr/>
                  <p:nvPr/>
                </p:nvSpPr>
                <p:spPr bwMode="auto">
                  <a:xfrm rot="8283679">
                    <a:off x="7446947" y="2711233"/>
                    <a:ext cx="720080" cy="673089"/>
                  </a:xfrm>
                  <a:prstGeom prst="chord">
                    <a:avLst/>
                  </a:prstGeom>
                  <a:solidFill>
                    <a:schemeClr val="bg1"/>
                  </a:solidFill>
                  <a:ln w="19050" cap="flat" cmpd="sng" algn="ctr">
                    <a:solidFill>
                      <a:schemeClr val="accent5">
                        <a:lumMod val="60000"/>
                        <a:lumOff val="4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 vert="horz" wrap="square" lIns="91440" tIns="45720" rIns="91440" bIns="45720" numCol="1" rtlCol="0" anchor="t" anchorCtr="0" compatLnSpc="1">
                    <a:noAutofit/>
                  </a:bodyPr>
                  <a:lstStyle/>
                  <a:p>
                    <a:pPr marL="0" marR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5000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</a:pPr>
                    <a:endParaRPr kumimoji="0" lang="zh-CN" altLang="en-US" sz="1800" b="1" i="1" u="none" strike="noStrike" cap="none" normalizeH="0" baseline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Times New Roman" panose="02020603050405020304" pitchFamily="18" charset="0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58" name="文本框 57">
                    <a:extLst>
                      <a:ext uri="{FF2B5EF4-FFF2-40B4-BE49-F238E27FC236}">
                        <a16:creationId xmlns:a16="http://schemas.microsoft.com/office/drawing/2014/main" id="{9E5A4EED-D91D-679F-021C-D8298E00F006}"/>
                      </a:ext>
                    </a:extLst>
                  </p:cNvPr>
                  <p:cNvSpPr txBox="1"/>
                  <p:nvPr/>
                </p:nvSpPr>
                <p:spPr>
                  <a:xfrm>
                    <a:off x="7402261" y="2726920"/>
                    <a:ext cx="840296" cy="523220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n-US" altLang="zh-CN" sz="1400" b="1" dirty="0">
                        <a:solidFill>
                          <a:schemeClr val="accent5">
                            <a:lumMod val="60000"/>
                            <a:lumOff val="40000"/>
                          </a:schemeClr>
                        </a:solidFill>
                      </a:rPr>
                      <a:t>Model</a:t>
                    </a:r>
                  </a:p>
                  <a:p>
                    <a:pPr algn="ctr"/>
                    <a:r>
                      <a:rPr lang="en-US" altLang="zh-CN" sz="1400" b="1" dirty="0">
                        <a:solidFill>
                          <a:schemeClr val="accent5">
                            <a:lumMod val="60000"/>
                            <a:lumOff val="40000"/>
                          </a:schemeClr>
                        </a:solidFill>
                      </a:rPr>
                      <a:t>J</a:t>
                    </a:r>
                    <a:endParaRPr lang="zh-CN" altLang="en-US" sz="1400" b="1" dirty="0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</a:endParaRPr>
                  </a:p>
                </p:txBody>
              </p:sp>
            </p:grpSp>
            <p:grpSp>
              <p:nvGrpSpPr>
                <p:cNvPr id="59" name="组合 58">
                  <a:extLst>
                    <a:ext uri="{FF2B5EF4-FFF2-40B4-BE49-F238E27FC236}">
                      <a16:creationId xmlns:a16="http://schemas.microsoft.com/office/drawing/2014/main" id="{87F0BBE2-3163-D6A9-9A6D-9996D9BBE39D}"/>
                    </a:ext>
                  </a:extLst>
                </p:cNvPr>
                <p:cNvGrpSpPr/>
                <p:nvPr/>
              </p:nvGrpSpPr>
              <p:grpSpPr>
                <a:xfrm>
                  <a:off x="7015000" y="3934826"/>
                  <a:ext cx="840296" cy="678701"/>
                  <a:chOff x="7370554" y="2936912"/>
                  <a:chExt cx="840296" cy="678701"/>
                </a:xfrm>
              </p:grpSpPr>
              <p:sp>
                <p:nvSpPr>
                  <p:cNvPr id="60" name="等腰三角形 59">
                    <a:extLst>
                      <a:ext uri="{FF2B5EF4-FFF2-40B4-BE49-F238E27FC236}">
                        <a16:creationId xmlns:a16="http://schemas.microsoft.com/office/drawing/2014/main" id="{EAC388CD-B205-4040-D2E3-3A65B60B6FF2}"/>
                      </a:ext>
                    </a:extLst>
                  </p:cNvPr>
                  <p:cNvSpPr/>
                  <p:nvPr/>
                </p:nvSpPr>
                <p:spPr bwMode="auto">
                  <a:xfrm rot="10084092">
                    <a:off x="7472745" y="2942524"/>
                    <a:ext cx="720080" cy="673089"/>
                  </a:xfrm>
                  <a:prstGeom prst="triangle">
                    <a:avLst/>
                  </a:prstGeom>
                  <a:solidFill>
                    <a:schemeClr val="bg1"/>
                  </a:solidFill>
                  <a:ln w="19050" cap="flat" cmpd="sng" algn="ctr">
                    <a:solidFill>
                      <a:schemeClr val="accent5">
                        <a:lumMod val="60000"/>
                        <a:lumOff val="4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 vert="horz" wrap="square" lIns="91440" tIns="45720" rIns="91440" bIns="45720" numCol="1" rtlCol="0" anchor="t" anchorCtr="0" compatLnSpc="1">
                    <a:noAutofit/>
                  </a:bodyPr>
                  <a:lstStyle/>
                  <a:p>
                    <a:pPr marL="0" marR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5000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</a:pPr>
                    <a:endParaRPr kumimoji="0" lang="zh-CN" altLang="en-US" sz="1800" b="1" i="1" u="none" strike="noStrike" cap="none" normalizeH="0" baseline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Times New Roman" panose="02020603050405020304" pitchFamily="18" charset="0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61" name="文本框 60">
                    <a:extLst>
                      <a:ext uri="{FF2B5EF4-FFF2-40B4-BE49-F238E27FC236}">
                        <a16:creationId xmlns:a16="http://schemas.microsoft.com/office/drawing/2014/main" id="{04E6DC61-BBF7-2E3D-7023-458410446B4F}"/>
                      </a:ext>
                    </a:extLst>
                  </p:cNvPr>
                  <p:cNvSpPr txBox="1"/>
                  <p:nvPr/>
                </p:nvSpPr>
                <p:spPr>
                  <a:xfrm>
                    <a:off x="7370554" y="2936912"/>
                    <a:ext cx="840296" cy="523220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n-US" altLang="zh-CN" sz="1400" b="1" dirty="0">
                        <a:solidFill>
                          <a:schemeClr val="accent5">
                            <a:lumMod val="60000"/>
                            <a:lumOff val="40000"/>
                          </a:schemeClr>
                        </a:solidFill>
                      </a:rPr>
                      <a:t>Model</a:t>
                    </a:r>
                  </a:p>
                  <a:p>
                    <a:pPr algn="ctr"/>
                    <a:r>
                      <a:rPr lang="en-US" altLang="zh-CN" sz="1400" b="1" dirty="0">
                        <a:solidFill>
                          <a:schemeClr val="accent5">
                            <a:lumMod val="60000"/>
                            <a:lumOff val="40000"/>
                          </a:schemeClr>
                        </a:solidFill>
                      </a:rPr>
                      <a:t>K</a:t>
                    </a:r>
                    <a:endParaRPr lang="zh-CN" altLang="en-US" sz="1400" b="1" dirty="0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</a:endParaRPr>
                  </a:p>
                </p:txBody>
              </p:sp>
            </p:grpSp>
            <p:grpSp>
              <p:nvGrpSpPr>
                <p:cNvPr id="62" name="组合 61">
                  <a:extLst>
                    <a:ext uri="{FF2B5EF4-FFF2-40B4-BE49-F238E27FC236}">
                      <a16:creationId xmlns:a16="http://schemas.microsoft.com/office/drawing/2014/main" id="{97416980-34FF-24EA-323A-FACE5B41E47B}"/>
                    </a:ext>
                  </a:extLst>
                </p:cNvPr>
                <p:cNvGrpSpPr/>
                <p:nvPr/>
              </p:nvGrpSpPr>
              <p:grpSpPr>
                <a:xfrm>
                  <a:off x="8548806" y="2497945"/>
                  <a:ext cx="840296" cy="673089"/>
                  <a:chOff x="7386839" y="2711233"/>
                  <a:chExt cx="840296" cy="673089"/>
                </a:xfrm>
              </p:grpSpPr>
              <p:sp>
                <p:nvSpPr>
                  <p:cNvPr id="63" name="五边形 62">
                    <a:extLst>
                      <a:ext uri="{FF2B5EF4-FFF2-40B4-BE49-F238E27FC236}">
                        <a16:creationId xmlns:a16="http://schemas.microsoft.com/office/drawing/2014/main" id="{A773B9FD-9CEF-F6A2-7A2C-FEF082E0DDA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446947" y="2711233"/>
                    <a:ext cx="720080" cy="673089"/>
                  </a:xfrm>
                  <a:prstGeom prst="pentagon">
                    <a:avLst/>
                  </a:prstGeom>
                  <a:solidFill>
                    <a:schemeClr val="bg1"/>
                  </a:solidFill>
                  <a:ln w="19050" cap="flat" cmpd="sng" algn="ctr">
                    <a:solidFill>
                      <a:schemeClr val="accent5">
                        <a:lumMod val="60000"/>
                        <a:lumOff val="4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 vert="horz" wrap="square" lIns="91440" tIns="45720" rIns="91440" bIns="45720" numCol="1" rtlCol="0" anchor="t" anchorCtr="0" compatLnSpc="1">
                    <a:noAutofit/>
                  </a:bodyPr>
                  <a:lstStyle/>
                  <a:p>
                    <a:pPr marL="0" marR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5000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</a:pPr>
                    <a:endParaRPr kumimoji="0" lang="zh-CN" altLang="en-US" sz="1800" b="1" i="1" u="none" strike="noStrike" cap="none" normalizeH="0" baseline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Times New Roman" panose="02020603050405020304" pitchFamily="18" charset="0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64" name="文本框 63">
                    <a:extLst>
                      <a:ext uri="{FF2B5EF4-FFF2-40B4-BE49-F238E27FC236}">
                        <a16:creationId xmlns:a16="http://schemas.microsoft.com/office/drawing/2014/main" id="{CDC9690B-BBD1-4C1C-6E84-8DB0E1BA52BA}"/>
                      </a:ext>
                    </a:extLst>
                  </p:cNvPr>
                  <p:cNvSpPr txBox="1"/>
                  <p:nvPr/>
                </p:nvSpPr>
                <p:spPr>
                  <a:xfrm>
                    <a:off x="7386839" y="2767630"/>
                    <a:ext cx="840296" cy="584775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n-US" altLang="zh-CN" sz="1600" b="1" dirty="0">
                        <a:solidFill>
                          <a:schemeClr val="accent5">
                            <a:lumMod val="60000"/>
                            <a:lumOff val="40000"/>
                          </a:schemeClr>
                        </a:solidFill>
                      </a:rPr>
                      <a:t>Model</a:t>
                    </a:r>
                  </a:p>
                  <a:p>
                    <a:pPr algn="ctr"/>
                    <a:r>
                      <a:rPr lang="en-US" altLang="zh-CN" sz="1600" b="1" dirty="0">
                        <a:solidFill>
                          <a:schemeClr val="accent5">
                            <a:lumMod val="60000"/>
                            <a:lumOff val="40000"/>
                          </a:schemeClr>
                        </a:solidFill>
                      </a:rPr>
                      <a:t>L</a:t>
                    </a:r>
                    <a:endParaRPr lang="zh-CN" altLang="en-US" sz="1600" b="1" dirty="0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</a:endParaRPr>
                  </a:p>
                </p:txBody>
              </p:sp>
            </p:grpSp>
            <p:grpSp>
              <p:nvGrpSpPr>
                <p:cNvPr id="65" name="组合 64">
                  <a:extLst>
                    <a:ext uri="{FF2B5EF4-FFF2-40B4-BE49-F238E27FC236}">
                      <a16:creationId xmlns:a16="http://schemas.microsoft.com/office/drawing/2014/main" id="{2C7EAD55-E378-C8DD-996A-83B95260C1E2}"/>
                    </a:ext>
                  </a:extLst>
                </p:cNvPr>
                <p:cNvGrpSpPr/>
                <p:nvPr/>
              </p:nvGrpSpPr>
              <p:grpSpPr>
                <a:xfrm>
                  <a:off x="8355871" y="4013952"/>
                  <a:ext cx="840296" cy="673089"/>
                  <a:chOff x="7386839" y="2711233"/>
                  <a:chExt cx="840296" cy="673089"/>
                </a:xfrm>
              </p:grpSpPr>
              <p:sp>
                <p:nvSpPr>
                  <p:cNvPr id="66" name="星形: 五角 65">
                    <a:extLst>
                      <a:ext uri="{FF2B5EF4-FFF2-40B4-BE49-F238E27FC236}">
                        <a16:creationId xmlns:a16="http://schemas.microsoft.com/office/drawing/2014/main" id="{F917916F-CE38-6985-5517-CB257B63367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446947" y="2711233"/>
                    <a:ext cx="720080" cy="673089"/>
                  </a:xfrm>
                  <a:prstGeom prst="star5">
                    <a:avLst>
                      <a:gd name="adj" fmla="val 29877"/>
                      <a:gd name="hf" fmla="val 105146"/>
                      <a:gd name="vf" fmla="val 110557"/>
                    </a:avLst>
                  </a:prstGeom>
                  <a:solidFill>
                    <a:schemeClr val="bg1"/>
                  </a:solidFill>
                  <a:ln w="19050" cap="flat" cmpd="sng" algn="ctr">
                    <a:solidFill>
                      <a:schemeClr val="accent5">
                        <a:lumMod val="60000"/>
                        <a:lumOff val="4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 vert="horz" wrap="square" lIns="91440" tIns="45720" rIns="91440" bIns="45720" numCol="1" rtlCol="0" anchor="t" anchorCtr="0" compatLnSpc="1">
                    <a:noAutofit/>
                  </a:bodyPr>
                  <a:lstStyle/>
                  <a:p>
                    <a:pPr marL="0" marR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5000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</a:pPr>
                    <a:endParaRPr kumimoji="0" lang="zh-CN" altLang="en-US" sz="1800" b="1" i="1" u="none" strike="noStrike" cap="none" normalizeH="0" baseline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Times New Roman" panose="02020603050405020304" pitchFamily="18" charset="0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67" name="文本框 66">
                    <a:extLst>
                      <a:ext uri="{FF2B5EF4-FFF2-40B4-BE49-F238E27FC236}">
                        <a16:creationId xmlns:a16="http://schemas.microsoft.com/office/drawing/2014/main" id="{F38D0629-2BC5-2802-F0F9-641203C4230F}"/>
                      </a:ext>
                    </a:extLst>
                  </p:cNvPr>
                  <p:cNvSpPr txBox="1"/>
                  <p:nvPr/>
                </p:nvSpPr>
                <p:spPr>
                  <a:xfrm>
                    <a:off x="7386839" y="2848157"/>
                    <a:ext cx="840296" cy="461665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n-US" altLang="zh-CN" sz="1200" b="1" dirty="0">
                        <a:solidFill>
                          <a:schemeClr val="accent5">
                            <a:lumMod val="60000"/>
                            <a:lumOff val="40000"/>
                          </a:schemeClr>
                        </a:solidFill>
                      </a:rPr>
                      <a:t>Model</a:t>
                    </a:r>
                  </a:p>
                  <a:p>
                    <a:pPr algn="ctr"/>
                    <a:r>
                      <a:rPr lang="en-US" altLang="zh-CN" sz="1200" b="1" dirty="0">
                        <a:solidFill>
                          <a:schemeClr val="accent5">
                            <a:lumMod val="60000"/>
                            <a:lumOff val="40000"/>
                          </a:schemeClr>
                        </a:solidFill>
                      </a:rPr>
                      <a:t>M</a:t>
                    </a:r>
                    <a:endParaRPr lang="zh-CN" altLang="en-US" sz="1200" b="1" dirty="0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</a:endParaRPr>
                  </a:p>
                </p:txBody>
              </p:sp>
            </p:grpSp>
            <p:grpSp>
              <p:nvGrpSpPr>
                <p:cNvPr id="68" name="组合 67">
                  <a:extLst>
                    <a:ext uri="{FF2B5EF4-FFF2-40B4-BE49-F238E27FC236}">
                      <a16:creationId xmlns:a16="http://schemas.microsoft.com/office/drawing/2014/main" id="{CB1A6E5D-8610-D266-C6DC-33C36DAA166D}"/>
                    </a:ext>
                  </a:extLst>
                </p:cNvPr>
                <p:cNvGrpSpPr/>
                <p:nvPr/>
              </p:nvGrpSpPr>
              <p:grpSpPr>
                <a:xfrm>
                  <a:off x="8788756" y="3026991"/>
                  <a:ext cx="840296" cy="673089"/>
                  <a:chOff x="7323502" y="2462183"/>
                  <a:chExt cx="840296" cy="673089"/>
                </a:xfrm>
              </p:grpSpPr>
              <p:sp>
                <p:nvSpPr>
                  <p:cNvPr id="69" name="心形 68">
                    <a:extLst>
                      <a:ext uri="{FF2B5EF4-FFF2-40B4-BE49-F238E27FC236}">
                        <a16:creationId xmlns:a16="http://schemas.microsoft.com/office/drawing/2014/main" id="{D057B10E-EE5C-244C-D238-7894687BAB0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383610" y="2462183"/>
                    <a:ext cx="720080" cy="673089"/>
                  </a:xfrm>
                  <a:prstGeom prst="heart">
                    <a:avLst/>
                  </a:prstGeom>
                  <a:solidFill>
                    <a:schemeClr val="bg1"/>
                  </a:solidFill>
                  <a:ln w="19050" cap="flat" cmpd="sng" algn="ctr">
                    <a:solidFill>
                      <a:schemeClr val="accent5">
                        <a:lumMod val="60000"/>
                        <a:lumOff val="40000"/>
                      </a:schemeClr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  <p:txBody>
                  <a:bodyPr vert="horz" wrap="square" lIns="91440" tIns="45720" rIns="91440" bIns="45720" numCol="1" rtlCol="0" anchor="t" anchorCtr="0" compatLnSpc="1">
                    <a:noAutofit/>
                  </a:bodyPr>
                  <a:lstStyle/>
                  <a:p>
                    <a:pPr marL="0" marR="0" indent="0" algn="l" defTabSz="914400" rtl="0" eaLnBrk="1" fontAlgn="base" latinLnBrk="0" hangingPunct="1">
                      <a:lnSpc>
                        <a:spcPct val="100000"/>
                      </a:lnSpc>
                      <a:spcBef>
                        <a:spcPct val="5000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</a:pPr>
                    <a:endParaRPr kumimoji="0" lang="zh-CN" altLang="en-US" sz="1800" b="1" i="1" u="none" strike="noStrike" cap="none" normalizeH="0" baseline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Times New Roman" panose="02020603050405020304" pitchFamily="18" charset="0"/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70" name="文本框 69">
                    <a:extLst>
                      <a:ext uri="{FF2B5EF4-FFF2-40B4-BE49-F238E27FC236}">
                        <a16:creationId xmlns:a16="http://schemas.microsoft.com/office/drawing/2014/main" id="{AF17C4B3-9BFF-7D0C-641B-4CEB846D89C1}"/>
                      </a:ext>
                    </a:extLst>
                  </p:cNvPr>
                  <p:cNvSpPr txBox="1"/>
                  <p:nvPr/>
                </p:nvSpPr>
                <p:spPr>
                  <a:xfrm>
                    <a:off x="7323502" y="2518580"/>
                    <a:ext cx="840296" cy="584775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n-US" altLang="zh-CN" sz="1600" b="1" dirty="0">
                        <a:solidFill>
                          <a:schemeClr val="accent5">
                            <a:lumMod val="60000"/>
                            <a:lumOff val="40000"/>
                          </a:schemeClr>
                        </a:solidFill>
                      </a:rPr>
                      <a:t>Model</a:t>
                    </a:r>
                  </a:p>
                  <a:p>
                    <a:pPr algn="ctr"/>
                    <a:r>
                      <a:rPr lang="en-US" altLang="zh-CN" sz="1600" b="1" dirty="0">
                        <a:solidFill>
                          <a:schemeClr val="accent5">
                            <a:lumMod val="60000"/>
                            <a:lumOff val="40000"/>
                          </a:schemeClr>
                        </a:solidFill>
                      </a:rPr>
                      <a:t>...</a:t>
                    </a:r>
                    <a:endParaRPr lang="zh-CN" altLang="en-US" sz="1600" b="1" dirty="0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</a:endParaRPr>
                  </a:p>
                </p:txBody>
              </p:sp>
            </p:grpSp>
          </p:grpSp>
        </p:grpSp>
        <p:sp>
          <p:nvSpPr>
            <p:cNvPr id="75" name="文本框 74">
              <a:extLst>
                <a:ext uri="{FF2B5EF4-FFF2-40B4-BE49-F238E27FC236}">
                  <a16:creationId xmlns:a16="http://schemas.microsoft.com/office/drawing/2014/main" id="{543B15F8-0B84-CC7F-7474-0C5C1CB2F9ED}"/>
                </a:ext>
              </a:extLst>
            </p:cNvPr>
            <p:cNvSpPr txBox="1"/>
            <p:nvPr/>
          </p:nvSpPr>
          <p:spPr>
            <a:xfrm>
              <a:off x="8431501" y="3321426"/>
              <a:ext cx="876791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>
                  <a:solidFill>
                    <a:schemeClr val="accent5">
                      <a:lumMod val="75000"/>
                    </a:schemeClr>
                  </a:solidFill>
                </a:rPr>
                <a:t>Lower</a:t>
              </a:r>
            </a:p>
            <a:p>
              <a:pPr algn="ctr"/>
              <a:r>
                <a:rPr lang="en-US" altLang="zh-CN" b="1" dirty="0">
                  <a:solidFill>
                    <a:schemeClr val="accent5">
                      <a:lumMod val="75000"/>
                    </a:schemeClr>
                  </a:solidFill>
                </a:rPr>
                <a:t>model</a:t>
              </a:r>
            </a:p>
            <a:p>
              <a:pPr algn="ctr"/>
              <a:r>
                <a:rPr lang="en-US" altLang="zh-CN" b="1" dirty="0">
                  <a:solidFill>
                    <a:schemeClr val="accent5">
                      <a:lumMod val="75000"/>
                    </a:schemeClr>
                  </a:solidFill>
                </a:rPr>
                <a:t>bias</a:t>
              </a:r>
              <a:endParaRPr lang="zh-CN" altLang="en-US" b="1" dirty="0">
                <a:solidFill>
                  <a:schemeClr val="accent5">
                    <a:lumMod val="75000"/>
                  </a:schemeClr>
                </a:solidFill>
              </a:endParaRPr>
            </a:p>
          </p:txBody>
        </p:sp>
        <p:cxnSp>
          <p:nvCxnSpPr>
            <p:cNvPr id="76" name="直接箭头连接符 75">
              <a:extLst>
                <a:ext uri="{FF2B5EF4-FFF2-40B4-BE49-F238E27FC236}">
                  <a16:creationId xmlns:a16="http://schemas.microsoft.com/office/drawing/2014/main" id="{469DE035-99F8-B608-ED43-4AF62427B0B4}"/>
                </a:ext>
              </a:extLst>
            </p:cNvPr>
            <p:cNvCxnSpPr>
              <a:cxnSpLocks/>
              <a:endCxn id="75" idx="1"/>
            </p:cNvCxnSpPr>
            <p:nvPr/>
          </p:nvCxnSpPr>
          <p:spPr bwMode="auto">
            <a:xfrm flipV="1">
              <a:off x="7728181" y="3783091"/>
              <a:ext cx="703320" cy="1"/>
            </a:xfrm>
            <a:prstGeom prst="straightConnector1">
              <a:avLst/>
            </a:prstGeom>
            <a:solidFill>
              <a:schemeClr val="accent1"/>
            </a:solidFill>
            <a:ln w="19050" cap="flat" cmpd="sng" algn="ctr">
              <a:solidFill>
                <a:schemeClr val="accent5">
                  <a:lumMod val="75000"/>
                </a:schemeClr>
              </a:solidFill>
              <a:prstDash val="solid"/>
              <a:round/>
              <a:headEnd type="none" w="med" len="med"/>
              <a:tailEnd type="triangle"/>
            </a:ln>
          </p:spPr>
        </p:cxnSp>
      </p:grpSp>
    </p:spTree>
    <p:extLst>
      <p:ext uri="{BB962C8B-B14F-4D97-AF65-F5344CB8AC3E}">
        <p14:creationId xmlns:p14="http://schemas.microsoft.com/office/powerpoint/2010/main" val="4063160518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6D7F433-A8D4-9D91-484B-FDAA0D3311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Methodology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59E34D4-BA2A-E077-FA98-6FB5A5374F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5651" y="1341439"/>
            <a:ext cx="10668000" cy="575393"/>
          </a:xfrm>
        </p:spPr>
        <p:txBody>
          <a:bodyPr/>
          <a:lstStyle/>
          <a:p>
            <a:r>
              <a:rPr lang="en-US" altLang="zh-CN" dirty="0"/>
              <a:t>How to evaluate coding performance for such many models?</a:t>
            </a: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FF227CF2-8B88-5D23-B852-3B2987F2AA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4</a:t>
            </a:fld>
            <a:endParaRPr lang="zh-CN" altLang="en-US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11394C2C-E769-2310-42D9-1D0A06D667D9}"/>
                  </a:ext>
                </a:extLst>
              </p:cNvPr>
              <p:cNvSpPr txBox="1"/>
              <p:nvPr/>
            </p:nvSpPr>
            <p:spPr>
              <a:xfrm>
                <a:off x="2825626" y="3568095"/>
                <a:ext cx="5154921" cy="91262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 hangingPunct="0">
                  <a:spcBef>
                    <a:spcPts val="680"/>
                  </a:spcBef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</a:tab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CA" altLang="zh-CN" sz="2400" i="1" smtClean="0">
                          <a:effectLst/>
                          <a:latin typeface="Cambria Math" panose="02040503050406030204" pitchFamily="18" charset="0"/>
                          <a:ea typeface="等线" panose="02010600030101010101" pitchFamily="2" charset="-122"/>
                        </a:rPr>
                        <m:t>𝑆𝑀𝑅</m:t>
                      </m:r>
                      <m:d>
                        <m:dPr>
                          <m:ctrlPr>
                            <a:rPr lang="zh-CN" altLang="zh-CN" sz="2400" i="1"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zh-CN" altLang="zh-CN" sz="2400" i="1">
                                  <a:effectLst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zh-CN" sz="2400" i="1">
                                  <a:effectLst/>
                                  <a:latin typeface="Cambria Math" panose="02040503050406030204" pitchFamily="18" charset="0"/>
                                  <a:ea typeface="等线" panose="02010600030101010101" pitchFamily="2" charset="-122"/>
                                </a:rPr>
                                <m:t>𝐼</m:t>
                              </m:r>
                            </m:e>
                            <m:sub>
                              <m:sSub>
                                <m:sSubPr>
                                  <m:ctrlPr>
                                    <a:rPr lang="zh-CN" altLang="zh-CN" sz="2400" i="1"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2400" i="1">
                                      <a:effectLst/>
                                      <a:latin typeface="Cambria Math" panose="02040503050406030204" pitchFamily="18" charset="0"/>
                                      <a:ea typeface="等线" panose="02010600030101010101" pitchFamily="2" charset="-122"/>
                                    </a:rPr>
                                    <m:t>𝑞</m:t>
                                  </m:r>
                                </m:e>
                                <m:sub>
                                  <m:r>
                                    <a:rPr lang="en-US" altLang="zh-CN" sz="2400" i="1">
                                      <a:effectLst/>
                                      <a:latin typeface="Cambria Math" panose="02040503050406030204" pitchFamily="18" charset="0"/>
                                      <a:ea typeface="等线" panose="02010600030101010101" pitchFamily="2" charset="-122"/>
                                    </a:rPr>
                                    <m:t>𝑖</m:t>
                                  </m:r>
                                </m:sub>
                              </m:sSub>
                            </m:sub>
                          </m:sSub>
                        </m:e>
                      </m:d>
                      <m:r>
                        <a:rPr lang="en-CA" altLang="zh-CN" sz="2400" i="1">
                          <a:effectLst/>
                          <a:latin typeface="Cambria Math" panose="02040503050406030204" pitchFamily="18" charset="0"/>
                          <a:ea typeface="等线" panose="02010600030101010101" pitchFamily="2" charset="-122"/>
                        </a:rPr>
                        <m:t>=</m:t>
                      </m:r>
                      <m:f>
                        <m:fPr>
                          <m:ctrlPr>
                            <a:rPr lang="zh-CN" altLang="zh-CN" sz="2400" i="1"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d>
                            <m:dPr>
                              <m:begChr m:val="|"/>
                              <m:endChr m:val="|"/>
                              <m:ctrlPr>
                                <a:rPr lang="zh-CN" altLang="zh-CN" sz="2400" i="1">
                                  <a:effectLst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dPr>
                            <m:e>
                              <m:d>
                                <m:dPr>
                                  <m:begChr m:val="{"/>
                                  <m:endChr m:val="}"/>
                                  <m:ctrlPr>
                                    <a:rPr lang="zh-CN" altLang="zh-CN" sz="2400" i="1"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zh-CN" altLang="zh-CN" sz="2400" i="1"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sz="2400" i="1">
                                          <a:effectLst/>
                                          <a:latin typeface="Cambria Math" panose="02040503050406030204" pitchFamily="18" charset="0"/>
                                          <a:ea typeface="等线" panose="02010600030101010101" pitchFamily="2" charset="-122"/>
                                        </a:rPr>
                                        <m:t>𝑀</m:t>
                                      </m:r>
                                    </m:e>
                                    <m:sub>
                                      <m:r>
                                        <a:rPr lang="en-US" altLang="zh-CN" sz="2400" i="1">
                                          <a:effectLst/>
                                          <a:latin typeface="Cambria Math" panose="02040503050406030204" pitchFamily="18" charset="0"/>
                                          <a:ea typeface="等线" panose="02010600030101010101" pitchFamily="2" charset="-122"/>
                                        </a:rPr>
                                        <m:t>𝑗</m:t>
                                      </m:r>
                                    </m:sub>
                                  </m:sSub>
                                  <m:r>
                                    <a:rPr lang="en-US" altLang="zh-CN" sz="2400" i="1">
                                      <a:effectLst/>
                                      <a:latin typeface="Cambria Math" panose="02040503050406030204" pitchFamily="18" charset="0"/>
                                      <a:ea typeface="等线" panose="02010600030101010101" pitchFamily="2" charset="-122"/>
                                    </a:rPr>
                                    <m:t> | 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altLang="zh-CN" sz="2400">
                                      <a:effectLst/>
                                      <a:latin typeface="Cambria Math" panose="02040503050406030204" pitchFamily="18" charset="0"/>
                                      <a:ea typeface="等线" panose="02010600030101010101" pitchFamily="2" charset="-122"/>
                                    </a:rPr>
                                    <m:t>S</m:t>
                                  </m:r>
                                  <m:d>
                                    <m:dPr>
                                      <m:ctrlPr>
                                        <a:rPr lang="zh-CN" altLang="zh-CN" sz="2400" i="1"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sSub>
                                        <m:sSubPr>
                                          <m:ctrlPr>
                                            <a:rPr lang="zh-CN" altLang="zh-CN" sz="2400" i="1">
                                              <a:effectLst/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altLang="zh-CN" sz="2400" i="1">
                                              <a:effectLst/>
                                              <a:latin typeface="Cambria Math" panose="02040503050406030204" pitchFamily="18" charset="0"/>
                                              <a:ea typeface="等线" panose="02010600030101010101" pitchFamily="2" charset="-122"/>
                                            </a:rPr>
                                            <m:t>𝑀</m:t>
                                          </m:r>
                                        </m:e>
                                        <m:sub>
                                          <m:r>
                                            <a:rPr lang="en-US" altLang="zh-CN" sz="2400" i="1">
                                              <a:effectLst/>
                                              <a:latin typeface="Cambria Math" panose="02040503050406030204" pitchFamily="18" charset="0"/>
                                              <a:ea typeface="等线" panose="02010600030101010101" pitchFamily="2" charset="-122"/>
                                            </a:rPr>
                                            <m:t>𝑗</m:t>
                                          </m:r>
                                        </m:sub>
                                      </m:sSub>
                                      <m:r>
                                        <a:rPr lang="en-US" altLang="zh-CN" sz="2400" i="1">
                                          <a:effectLst/>
                                          <a:latin typeface="Cambria Math" panose="02040503050406030204" pitchFamily="18" charset="0"/>
                                          <a:ea typeface="等线" panose="02010600030101010101" pitchFamily="2" charset="-122"/>
                                        </a:rPr>
                                        <m:t>;</m:t>
                                      </m:r>
                                      <m:sSub>
                                        <m:sSubPr>
                                          <m:ctrlPr>
                                            <a:rPr lang="zh-CN" altLang="zh-CN" sz="2400" i="1">
                                              <a:effectLst/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altLang="zh-CN" sz="2400" i="1">
                                              <a:effectLst/>
                                              <a:latin typeface="Cambria Math" panose="02040503050406030204" pitchFamily="18" charset="0"/>
                                              <a:ea typeface="等线" panose="02010600030101010101" pitchFamily="2" charset="-122"/>
                                            </a:rPr>
                                            <m:t>𝐼</m:t>
                                          </m:r>
                                        </m:e>
                                        <m:sub>
                                          <m:sSub>
                                            <m:sSubPr>
                                              <m:ctrlPr>
                                                <a:rPr lang="zh-CN" altLang="zh-CN" sz="2400" i="1">
                                                  <a:latin typeface="Cambria Math" panose="02040503050406030204" pitchFamily="18" charset="0"/>
                                                  <a:ea typeface="Cambria Math" panose="02040503050406030204" pitchFamily="18" charset="0"/>
                                                </a:rPr>
                                              </m:ctrlPr>
                                            </m:sSubPr>
                                            <m:e>
                                              <m:r>
                                                <a:rPr lang="en-US" altLang="zh-CN" sz="2400" i="1">
                                                  <a:latin typeface="Cambria Math" panose="02040503050406030204" pitchFamily="18" charset="0"/>
                                                  <a:ea typeface="等线" panose="02010600030101010101" pitchFamily="2" charset="-122"/>
                                                </a:rPr>
                                                <m:t>𝑞</m:t>
                                              </m:r>
                                            </m:e>
                                            <m:sub>
                                              <m:r>
                                                <a:rPr lang="en-US" altLang="zh-CN" sz="2400" i="1">
                                                  <a:latin typeface="Cambria Math" panose="02040503050406030204" pitchFamily="18" charset="0"/>
                                                  <a:ea typeface="等线" panose="02010600030101010101" pitchFamily="2" charset="-122"/>
                                                </a:rPr>
                                                <m:t>𝑖</m:t>
                                              </m:r>
                                            </m:sub>
                                          </m:sSub>
                                        </m:sub>
                                      </m:sSub>
                                    </m:e>
                                  </m:d>
                                  <m:r>
                                    <a:rPr lang="en-US" altLang="zh-CN" sz="2400" i="1">
                                      <a:effectLst/>
                                      <a:latin typeface="Cambria Math" panose="02040503050406030204" pitchFamily="18" charset="0"/>
                                      <a:ea typeface="等线" panose="02010600030101010101" pitchFamily="2" charset="-122"/>
                                    </a:rPr>
                                    <m:t>≥</m:t>
                                  </m:r>
                                  <m:sSub>
                                    <m:sSubPr>
                                      <m:ctrlPr>
                                        <a:rPr lang="zh-CN" altLang="zh-CN" sz="2400" i="1"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sz="2400" i="1">
                                          <a:effectLst/>
                                          <a:latin typeface="Cambria Math" panose="02040503050406030204" pitchFamily="18" charset="0"/>
                                          <a:ea typeface="等线" panose="02010600030101010101" pitchFamily="2" charset="-122"/>
                                        </a:rPr>
                                        <m:t>𝑇</m:t>
                                      </m:r>
                                    </m:e>
                                    <m:sub>
                                      <m:r>
                                        <a:rPr lang="en-US" altLang="zh-CN" sz="2400" i="1">
                                          <a:effectLst/>
                                          <a:latin typeface="Cambria Math" panose="02040503050406030204" pitchFamily="18" charset="0"/>
                                          <a:ea typeface="等线" panose="02010600030101010101" pitchFamily="2" charset="-122"/>
                                        </a:rPr>
                                        <m:t>𝑆</m:t>
                                      </m:r>
                                    </m:sub>
                                  </m:sSub>
                                </m:e>
                              </m:d>
                            </m:e>
                          </m:d>
                        </m:num>
                        <m:den>
                          <m:d>
                            <m:dPr>
                              <m:begChr m:val="|"/>
                              <m:endChr m:val="|"/>
                              <m:ctrlPr>
                                <a:rPr lang="zh-CN" altLang="zh-CN" sz="2400" i="1">
                                  <a:effectLst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altLang="zh-CN" sz="2400" i="1">
                                  <a:effectLst/>
                                  <a:latin typeface="Cambria Math" panose="02040503050406030204" pitchFamily="18" charset="0"/>
                                  <a:ea typeface="等线" panose="02010600030101010101" pitchFamily="2" charset="-122"/>
                                </a:rPr>
                                <m:t>𝐿</m:t>
                              </m:r>
                            </m:e>
                          </m:d>
                        </m:den>
                      </m:f>
                    </m:oMath>
                  </m:oMathPara>
                </a14:m>
                <a:endParaRPr lang="en-US" altLang="zh-CN" sz="2000" dirty="0">
                  <a:effectLst/>
                  <a:latin typeface="Times New Roman" panose="02020603050405020304" pitchFamily="18" charset="0"/>
                  <a:ea typeface="等线" panose="02010600030101010101" pitchFamily="2" charset="-122"/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11394C2C-E769-2310-42D9-1D0A06D667D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25626" y="3568095"/>
                <a:ext cx="5154921" cy="912622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内容占位符 2">
            <a:extLst>
              <a:ext uri="{FF2B5EF4-FFF2-40B4-BE49-F238E27FC236}">
                <a16:creationId xmlns:a16="http://schemas.microsoft.com/office/drawing/2014/main" id="{6471BAD8-A26C-F28D-DCFA-BD914ECC543A}"/>
              </a:ext>
            </a:extLst>
          </p:cNvPr>
          <p:cNvSpPr txBox="1">
            <a:spLocks/>
          </p:cNvSpPr>
          <p:nvPr/>
        </p:nvSpPr>
        <p:spPr bwMode="auto">
          <a:xfrm>
            <a:off x="755651" y="2295151"/>
            <a:ext cx="10668000" cy="9898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469900" indent="-469900" algn="l" rtl="0" eaLnBrk="1" fontAlgn="base" hangingPunct="1">
              <a:spcBef>
                <a:spcPct val="1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o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13105" indent="-357505" algn="l" rtl="0" eaLnBrk="1" fontAlgn="base" hangingPunct="1">
              <a:spcBef>
                <a:spcPct val="1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n"/>
              <a:defRPr sz="2400">
                <a:solidFill>
                  <a:srgbClr val="0033CC"/>
                </a:solidFill>
                <a:latin typeface="+mn-lt"/>
                <a:ea typeface="+mn-ea"/>
              </a:defRPr>
            </a:lvl2pPr>
            <a:lvl3pPr marL="986155" indent="-357505" algn="l" rtl="0" eaLnBrk="1" fontAlgn="base" hangingPunct="1">
              <a:spcBef>
                <a:spcPct val="1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p"/>
              <a:defRPr sz="2000">
                <a:solidFill>
                  <a:srgbClr val="009900"/>
                </a:solidFill>
                <a:latin typeface="+mn-lt"/>
                <a:ea typeface="+mn-ea"/>
              </a:defRPr>
            </a:lvl3pPr>
            <a:lvl4pPr marL="1259205" indent="-273050" algn="l" rtl="0" eaLnBrk="1" fontAlgn="base" hangingPunct="1">
              <a:spcBef>
                <a:spcPct val="1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n"/>
              <a:defRPr sz="1800">
                <a:solidFill>
                  <a:schemeClr val="tx1"/>
                </a:solidFill>
                <a:latin typeface="+mn-lt"/>
                <a:ea typeface="+mn-ea"/>
              </a:defRPr>
            </a:lvl4pPr>
            <a:lvl5pPr marL="1614805" indent="-273050" algn="l" rtl="0" eaLnBrk="1" fontAlgn="base" hangingPunct="1">
              <a:spcBef>
                <a:spcPct val="1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 sz="1600">
                <a:solidFill>
                  <a:schemeClr val="tx1"/>
                </a:solidFill>
                <a:latin typeface="+mn-lt"/>
                <a:ea typeface="+mn-ea"/>
              </a:defRPr>
            </a:lvl5pPr>
            <a:lvl6pPr marL="2551430" indent="-398780" algn="l" rtl="0" eaLnBrk="1" fontAlgn="base" hangingPunct="1">
              <a:spcBef>
                <a:spcPct val="1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+mn-lt"/>
                <a:ea typeface="+mn-ea"/>
              </a:defRPr>
            </a:lvl6pPr>
            <a:lvl7pPr marL="3008630" indent="-398780" algn="l" rtl="0" eaLnBrk="1" fontAlgn="base" hangingPunct="1">
              <a:spcBef>
                <a:spcPct val="1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+mn-lt"/>
                <a:ea typeface="+mn-ea"/>
              </a:defRPr>
            </a:lvl7pPr>
            <a:lvl8pPr marL="3465830" indent="-398780" algn="l" rtl="0" eaLnBrk="1" fontAlgn="base" hangingPunct="1">
              <a:spcBef>
                <a:spcPct val="1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+mn-lt"/>
                <a:ea typeface="+mn-ea"/>
              </a:defRPr>
            </a:lvl8pPr>
            <a:lvl9pPr marL="3923030" indent="-398780" algn="l" rtl="0" eaLnBrk="1" fontAlgn="base" hangingPunct="1">
              <a:spcBef>
                <a:spcPct val="10000"/>
              </a:spcBef>
              <a:spcAft>
                <a:spcPct val="0"/>
              </a:spcAft>
              <a:buClr>
                <a:schemeClr val="accent2"/>
              </a:buClr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r>
              <a:rPr lang="en-US" altLang="zh-CN" b="1" kern="0" dirty="0"/>
              <a:t>A new evaluation metric: </a:t>
            </a:r>
            <a:r>
              <a:rPr lang="en-US" altLang="zh-CN" b="1" kern="0" dirty="0">
                <a:solidFill>
                  <a:srgbClr val="C00000"/>
                </a:solidFill>
              </a:rPr>
              <a:t>Satisfied Machine Ratio (SMR)</a:t>
            </a:r>
          </a:p>
          <a:p>
            <a:pPr lvl="1"/>
            <a:r>
              <a:rPr lang="en-US" altLang="zh-CN" kern="0" dirty="0"/>
              <a:t>Proportion of models that are “satisfied” with the coding result.</a:t>
            </a:r>
          </a:p>
        </p:txBody>
      </p:sp>
      <p:sp>
        <p:nvSpPr>
          <p:cNvPr id="10" name="箭头: 下 9">
            <a:extLst>
              <a:ext uri="{FF2B5EF4-FFF2-40B4-BE49-F238E27FC236}">
                <a16:creationId xmlns:a16="http://schemas.microsoft.com/office/drawing/2014/main" id="{BE79F1A8-7B6C-2BCF-5557-0B44C8A46FEB}"/>
              </a:ext>
            </a:extLst>
          </p:cNvPr>
          <p:cNvSpPr/>
          <p:nvPr/>
        </p:nvSpPr>
        <p:spPr bwMode="auto">
          <a:xfrm>
            <a:off x="5909631" y="1934788"/>
            <a:ext cx="360039" cy="342407"/>
          </a:xfrm>
          <a:prstGeom prst="downArrow">
            <a:avLst/>
          </a:prstGeom>
          <a:noFill/>
          <a:ln w="1905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1" i="1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BFA9603E-23FF-5F73-26E2-A7623BEF1F3C}"/>
                  </a:ext>
                </a:extLst>
              </p:cNvPr>
              <p:cNvSpPr txBox="1"/>
              <p:nvPr/>
            </p:nvSpPr>
            <p:spPr>
              <a:xfrm>
                <a:off x="2711624" y="5030113"/>
                <a:ext cx="5268923" cy="97289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 altLang="zh-CN" sz="1600" smtClean="0">
                          <a:effectLst/>
                          <a:latin typeface="Cambria Math" panose="020405030504060302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m:t>S</m:t>
                      </m:r>
                      <m:d>
                        <m:dPr>
                          <m:ctrlPr>
                            <a:rPr lang="zh-CN" altLang="zh-CN" i="1"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zh-CN" altLang="zh-CN" i="1">
                                  <a:effectLst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zh-CN" sz="1600" i="1">
                                  <a:effectLst/>
                                  <a:latin typeface="Cambria Math" panose="02040503050406030204" pitchFamily="18" charset="0"/>
                                  <a:ea typeface="等线" panose="02010600030101010101" pitchFamily="2" charset="-122"/>
                                  <a:cs typeface="Times New Roman" panose="02020603050405020304" pitchFamily="18" charset="0"/>
                                </a:rPr>
                                <m:t>𝑀</m:t>
                              </m:r>
                            </m:e>
                            <m:sub>
                              <m:r>
                                <a:rPr lang="en-US" altLang="zh-CN" sz="1600" i="1">
                                  <a:effectLst/>
                                  <a:latin typeface="Cambria Math" panose="02040503050406030204" pitchFamily="18" charset="0"/>
                                  <a:ea typeface="等线" panose="02010600030101010101" pitchFamily="2" charset="-122"/>
                                  <a:cs typeface="Times New Roman" panose="02020603050405020304" pitchFamily="18" charset="0"/>
                                </a:rPr>
                                <m:t>𝑗</m:t>
                              </m:r>
                            </m:sub>
                          </m:sSub>
                          <m:r>
                            <a:rPr lang="en-US" altLang="zh-CN" sz="1600" i="1">
                              <a:effectLst/>
                              <a:latin typeface="Cambria Math" panose="02040503050406030204" pitchFamily="18" charset="0"/>
                              <a:ea typeface="等线" panose="02010600030101010101" pitchFamily="2" charset="-122"/>
                              <a:cs typeface="Times New Roman" panose="02020603050405020304" pitchFamily="18" charset="0"/>
                            </a:rPr>
                            <m:t>;</m:t>
                          </m:r>
                          <m:sSub>
                            <m:sSubPr>
                              <m:ctrlPr>
                                <a:rPr lang="zh-CN" altLang="zh-CN" i="1">
                                  <a:effectLst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zh-CN" sz="1600" i="1">
                                  <a:effectLst/>
                                  <a:latin typeface="Cambria Math" panose="02040503050406030204" pitchFamily="18" charset="0"/>
                                  <a:ea typeface="等线" panose="02010600030101010101" pitchFamily="2" charset="-122"/>
                                  <a:cs typeface="Times New Roman" panose="02020603050405020304" pitchFamily="18" charset="0"/>
                                </a:rPr>
                                <m:t>𝐼</m:t>
                              </m:r>
                            </m:e>
                            <m:sub>
                              <m:sSub>
                                <m:sSubPr>
                                  <m:ctrlPr>
                                    <a:rPr lang="zh-CN" altLang="zh-CN" i="1"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altLang="zh-CN" sz="1600" i="1">
                                      <a:effectLst/>
                                      <a:latin typeface="Cambria Math" panose="02040503050406030204" pitchFamily="18" charset="0"/>
                                      <a:ea typeface="等线" panose="02010600030101010101" pitchFamily="2" charset="-122"/>
                                      <a:cs typeface="Times New Roman" panose="02020603050405020304" pitchFamily="18" charset="0"/>
                                    </a:rPr>
                                    <m:t>𝑞</m:t>
                                  </m:r>
                                </m:e>
                                <m:sub>
                                  <m:r>
                                    <a:rPr lang="en-US" altLang="zh-CN" sz="1600" i="1">
                                      <a:effectLst/>
                                      <a:latin typeface="Cambria Math" panose="02040503050406030204" pitchFamily="18" charset="0"/>
                                      <a:ea typeface="等线" panose="02010600030101010101" pitchFamily="2" charset="-122"/>
                                      <a:cs typeface="Times New Roman" panose="02020603050405020304" pitchFamily="18" charset="0"/>
                                    </a:rPr>
                                    <m:t>𝑖</m:t>
                                  </m:r>
                                </m:sub>
                              </m:sSub>
                            </m:sub>
                          </m:sSub>
                        </m:e>
                      </m:d>
                      <m:r>
                        <a:rPr lang="en-US" altLang="zh-CN" sz="1600" i="1">
                          <a:effectLst/>
                          <a:latin typeface="Cambria Math" panose="020405030504060302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m:t>=</m:t>
                      </m:r>
                      <m:d>
                        <m:dPr>
                          <m:begChr m:val="{"/>
                          <m:endChr m:val=""/>
                          <m:ctrlPr>
                            <a:rPr lang="zh-CN" altLang="zh-CN" i="1">
                              <a:effectLst/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zh-CN" altLang="zh-CN" i="1">
                                  <a:effectLst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en-US" altLang="zh-CN" sz="1600" i="1">
                                  <a:effectLst/>
                                  <a:latin typeface="Cambria Math" panose="02040503050406030204" pitchFamily="18" charset="0"/>
                                  <a:ea typeface="等线" panose="02010600030101010101" pitchFamily="2" charset="-122"/>
                                  <a:cs typeface="Times New Roman" panose="02020603050405020304" pitchFamily="18" charset="0"/>
                                </a:rPr>
                                <m:t>1, </m:t>
                              </m:r>
                              <m:r>
                                <m:rPr>
                                  <m:nor/>
                                </m:rPr>
                                <a:rPr lang="en-US" altLang="zh-CN" sz="1600">
                                  <a:effectLst/>
                                  <a:latin typeface="Cambria Math" panose="02040503050406030204" pitchFamily="18" charset="0"/>
                                  <a:ea typeface="等线" panose="02010600030101010101" pitchFamily="2" charset="-122"/>
                                  <a:cs typeface="Times New Roman" panose="02020603050405020304" pitchFamily="18" charset="0"/>
                                </a:rPr>
                                <m:t>if</m:t>
                              </m:r>
                              <m:r>
                                <a:rPr lang="en-US" altLang="zh-CN" sz="1600" i="1">
                                  <a:effectLst/>
                                  <a:latin typeface="Cambria Math" panose="02040503050406030204" pitchFamily="18" charset="0"/>
                                  <a:ea typeface="等线" panose="02010600030101010101" pitchFamily="2" charset="-122"/>
                                  <a:cs typeface="Times New Roman" panose="02020603050405020304" pitchFamily="18" charset="0"/>
                                </a:rPr>
                                <m:t> </m:t>
                              </m:r>
                              <m:r>
                                <m:rPr>
                                  <m:nor/>
                                </m:rPr>
                                <a:rPr lang="en-US" altLang="zh-CN" sz="1600">
                                  <a:effectLst/>
                                  <a:latin typeface="Cambria Math" panose="02040503050406030204" pitchFamily="18" charset="0"/>
                                  <a:ea typeface="等线" panose="02010600030101010101" pitchFamily="2" charset="-122"/>
                                  <a:cs typeface="Times New Roman" panose="02020603050405020304" pitchFamily="18" charset="0"/>
                                </a:rPr>
                                <m:t>Top</m:t>
                              </m:r>
                              <m:r>
                                <m:rPr>
                                  <m:nor/>
                                </m:rPr>
                                <a:rPr lang="en-US" altLang="zh-CN" sz="1600" i="1">
                                  <a:effectLst/>
                                  <a:latin typeface="Cambria Math" panose="02040503050406030204" pitchFamily="18" charset="0"/>
                                  <a:ea typeface="等线" panose="02010600030101010101" pitchFamily="2" charset="-122"/>
                                  <a:cs typeface="Times New Roman" panose="02020603050405020304" pitchFamily="18" charset="0"/>
                                </a:rPr>
                                <m:t>−</m:t>
                              </m:r>
                              <m:r>
                                <m:rPr>
                                  <m:nor/>
                                </m:rPr>
                                <a:rPr lang="en-US" altLang="zh-CN" sz="1600">
                                  <a:effectLst/>
                                  <a:latin typeface="Cambria Math" panose="02040503050406030204" pitchFamily="18" charset="0"/>
                                  <a:ea typeface="等线" panose="02010600030101010101" pitchFamily="2" charset="-122"/>
                                  <a:cs typeface="Times New Roman" panose="02020603050405020304" pitchFamily="18" charset="0"/>
                                </a:rPr>
                                <m:t>1</m:t>
                              </m:r>
                              <m:d>
                                <m:dPr>
                                  <m:ctrlPr>
                                    <a:rPr lang="zh-CN" altLang="zh-CN" i="1"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zh-CN" altLang="zh-CN" i="1"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sz="1600" i="1">
                                          <a:effectLst/>
                                          <a:latin typeface="Cambria Math" panose="02040503050406030204" pitchFamily="18" charset="0"/>
                                          <a:ea typeface="等线" panose="02010600030101010101" pitchFamily="2" charset="-122"/>
                                          <a:cs typeface="Times New Roman" panose="02020603050405020304" pitchFamily="18" charset="0"/>
                                        </a:rPr>
                                        <m:t>𝑀</m:t>
                                      </m:r>
                                    </m:e>
                                    <m:sub>
                                      <m:r>
                                        <a:rPr lang="en-US" altLang="zh-CN" sz="1600" i="1">
                                          <a:effectLst/>
                                          <a:latin typeface="Cambria Math" panose="02040503050406030204" pitchFamily="18" charset="0"/>
                                          <a:ea typeface="等线" panose="02010600030101010101" pitchFamily="2" charset="-122"/>
                                          <a:cs typeface="Times New Roman" panose="02020603050405020304" pitchFamily="18" charset="0"/>
                                        </a:rPr>
                                        <m:t>𝑗</m:t>
                                      </m:r>
                                    </m:sub>
                                  </m:sSub>
                                  <m:d>
                                    <m:dPr>
                                      <m:ctrlPr>
                                        <a:rPr lang="zh-CN" altLang="zh-CN" i="1"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sSub>
                                        <m:sSubPr>
                                          <m:ctrlPr>
                                            <a:rPr lang="zh-CN" altLang="zh-CN" i="1">
                                              <a:effectLst/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altLang="zh-CN" sz="1600" i="1">
                                              <a:effectLst/>
                                              <a:latin typeface="Cambria Math" panose="02040503050406030204" pitchFamily="18" charset="0"/>
                                              <a:ea typeface="等线" panose="02010600030101010101" pitchFamily="2" charset="-122"/>
                                              <a:cs typeface="Times New Roman" panose="02020603050405020304" pitchFamily="18" charset="0"/>
                                            </a:rPr>
                                            <m:t>𝐼</m:t>
                                          </m:r>
                                        </m:e>
                                        <m:sub>
                                          <m:sSub>
                                            <m:sSubPr>
                                              <m:ctrlPr>
                                                <a:rPr lang="zh-CN" altLang="zh-CN" i="1">
                                                  <a:effectLst/>
                                                  <a:latin typeface="Cambria Math" panose="02040503050406030204" pitchFamily="18" charset="0"/>
                                                  <a:ea typeface="Cambria Math" panose="02040503050406030204" pitchFamily="18" charset="0"/>
                                                </a:rPr>
                                              </m:ctrlPr>
                                            </m:sSubPr>
                                            <m:e>
                                              <m:r>
                                                <a:rPr lang="en-US" altLang="zh-CN" sz="1600" i="1">
                                                  <a:effectLst/>
                                                  <a:latin typeface="Cambria Math" panose="02040503050406030204" pitchFamily="18" charset="0"/>
                                                  <a:ea typeface="等线" panose="02010600030101010101" pitchFamily="2" charset="-122"/>
                                                  <a:cs typeface="Times New Roman" panose="02020603050405020304" pitchFamily="18" charset="0"/>
                                                </a:rPr>
                                                <m:t>𝑞</m:t>
                                              </m:r>
                                            </m:e>
                                            <m:sub>
                                              <m:r>
                                                <a:rPr lang="en-US" altLang="zh-CN" sz="1600" i="1">
                                                  <a:effectLst/>
                                                  <a:latin typeface="Cambria Math" panose="02040503050406030204" pitchFamily="18" charset="0"/>
                                                  <a:ea typeface="等线" panose="02010600030101010101" pitchFamily="2" charset="-122"/>
                                                  <a:cs typeface="Times New Roman" panose="02020603050405020304" pitchFamily="18" charset="0"/>
                                                </a:rPr>
                                                <m:t>𝑖</m:t>
                                              </m:r>
                                            </m:sub>
                                          </m:sSub>
                                        </m:sub>
                                      </m:sSub>
                                    </m:e>
                                  </m:d>
                                </m:e>
                              </m:d>
                              <m:r>
                                <a:rPr lang="en-US" altLang="zh-CN" sz="1600" i="1">
                                  <a:effectLst/>
                                  <a:latin typeface="Cambria Math" panose="02040503050406030204" pitchFamily="18" charset="0"/>
                                  <a:ea typeface="等线" panose="02010600030101010101" pitchFamily="2" charset="-122"/>
                                  <a:cs typeface="Times New Roman" panose="02020603050405020304" pitchFamily="18" charset="0"/>
                                </a:rPr>
                                <m:t>⊆</m:t>
                              </m:r>
                              <m:r>
                                <m:rPr>
                                  <m:nor/>
                                </m:rPr>
                                <a:rPr lang="en-US" altLang="zh-CN" sz="1600">
                                  <a:effectLst/>
                                  <a:latin typeface="Cambria Math" panose="02040503050406030204" pitchFamily="18" charset="0"/>
                                  <a:ea typeface="等线" panose="02010600030101010101" pitchFamily="2" charset="-122"/>
                                  <a:cs typeface="Times New Roman" panose="02020603050405020304" pitchFamily="18" charset="0"/>
                                </a:rPr>
                                <m:t>Top</m:t>
                              </m:r>
                              <m:r>
                                <m:rPr>
                                  <m:nor/>
                                </m:rPr>
                                <a:rPr lang="en-US" altLang="zh-CN" sz="1600" i="1">
                                  <a:effectLst/>
                                  <a:latin typeface="Cambria Math" panose="02040503050406030204" pitchFamily="18" charset="0"/>
                                  <a:ea typeface="等线" panose="02010600030101010101" pitchFamily="2" charset="-122"/>
                                  <a:cs typeface="Times New Roman" panose="02020603050405020304" pitchFamily="18" charset="0"/>
                                </a:rPr>
                                <m:t>−</m:t>
                              </m:r>
                              <m:r>
                                <m:rPr>
                                  <m:nor/>
                                </m:rPr>
                                <a:rPr lang="en-US" altLang="zh-CN" sz="1600">
                                  <a:effectLst/>
                                  <a:latin typeface="Cambria Math" panose="02040503050406030204" pitchFamily="18" charset="0"/>
                                  <a:ea typeface="等线" panose="02010600030101010101" pitchFamily="2" charset="-122"/>
                                  <a:cs typeface="Times New Roman" panose="02020603050405020304" pitchFamily="18" charset="0"/>
                                </a:rPr>
                                <m:t>K</m:t>
                              </m:r>
                              <m:d>
                                <m:dPr>
                                  <m:ctrlPr>
                                    <a:rPr lang="zh-CN" altLang="zh-CN" i="1"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zh-CN" altLang="zh-CN" i="1"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zh-CN" sz="1600" i="1">
                                          <a:effectLst/>
                                          <a:latin typeface="Cambria Math" panose="02040503050406030204" pitchFamily="18" charset="0"/>
                                          <a:ea typeface="等线" panose="02010600030101010101" pitchFamily="2" charset="-122"/>
                                          <a:cs typeface="Times New Roman" panose="02020603050405020304" pitchFamily="18" charset="0"/>
                                        </a:rPr>
                                        <m:t>𝑀</m:t>
                                      </m:r>
                                    </m:e>
                                    <m:sub>
                                      <m:r>
                                        <a:rPr lang="en-US" altLang="zh-CN" sz="1600" i="1">
                                          <a:effectLst/>
                                          <a:latin typeface="Cambria Math" panose="02040503050406030204" pitchFamily="18" charset="0"/>
                                          <a:ea typeface="等线" panose="02010600030101010101" pitchFamily="2" charset="-122"/>
                                          <a:cs typeface="Times New Roman" panose="02020603050405020304" pitchFamily="18" charset="0"/>
                                        </a:rPr>
                                        <m:t>𝑗</m:t>
                                      </m:r>
                                    </m:sub>
                                  </m:sSub>
                                  <m:d>
                                    <m:dPr>
                                      <m:ctrlPr>
                                        <a:rPr lang="zh-CN" altLang="zh-CN" i="1"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sSub>
                                        <m:sSubPr>
                                          <m:ctrlPr>
                                            <a:rPr lang="zh-CN" altLang="zh-CN" i="1">
                                              <a:effectLst/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altLang="zh-CN" sz="1600" i="1">
                                              <a:effectLst/>
                                              <a:latin typeface="Cambria Math" panose="02040503050406030204" pitchFamily="18" charset="0"/>
                                              <a:ea typeface="等线" panose="02010600030101010101" pitchFamily="2" charset="-122"/>
                                              <a:cs typeface="Times New Roman" panose="02020603050405020304" pitchFamily="18" charset="0"/>
                                            </a:rPr>
                                            <m:t>𝐼</m:t>
                                          </m:r>
                                        </m:e>
                                        <m:sub>
                                          <m:r>
                                            <a:rPr lang="en-US" altLang="zh-CN" sz="1600" i="1">
                                              <a:effectLst/>
                                              <a:latin typeface="Cambria Math" panose="02040503050406030204" pitchFamily="18" charset="0"/>
                                              <a:ea typeface="等线" panose="02010600030101010101" pitchFamily="2" charset="-122"/>
                                              <a:cs typeface="Times New Roman" panose="02020603050405020304" pitchFamily="18" charset="0"/>
                                            </a:rPr>
                                            <m:t>0</m:t>
                                          </m:r>
                                        </m:sub>
                                      </m:sSub>
                                    </m:e>
                                  </m:d>
                                </m:e>
                              </m:d>
                            </m:e>
                            <m:e>
                              <m:r>
                                <a:rPr lang="en-US" altLang="zh-CN" sz="1600" i="1">
                                  <a:effectLst/>
                                  <a:latin typeface="Cambria Math" panose="02040503050406030204" pitchFamily="18" charset="0"/>
                                  <a:ea typeface="等线" panose="02010600030101010101" pitchFamily="2" charset="-122"/>
                                  <a:cs typeface="Times New Roman" panose="02020603050405020304" pitchFamily="18" charset="0"/>
                                </a:rPr>
                                <m:t>0, </m:t>
                              </m:r>
                              <m:r>
                                <m:rPr>
                                  <m:nor/>
                                </m:rPr>
                                <a:rPr lang="en-US" altLang="zh-CN" sz="1600">
                                  <a:effectLst/>
                                  <a:latin typeface="Cambria Math" panose="02040503050406030204" pitchFamily="18" charset="0"/>
                                  <a:ea typeface="等线" panose="02010600030101010101" pitchFamily="2" charset="-122"/>
                                  <a:cs typeface="Times New Roman" panose="02020603050405020304" pitchFamily="18" charset="0"/>
                                </a:rPr>
                                <m:t>otherwise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zh-CN" altLang="en-US" sz="1600" dirty="0"/>
              </a:p>
            </p:txBody>
          </p:sp>
        </mc:Choice>
        <mc:Fallback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BFA9603E-23FF-5F73-26E2-A7623BEF1F3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11624" y="5030113"/>
                <a:ext cx="5268923" cy="972895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3" name="文本框 22">
            <a:extLst>
              <a:ext uri="{FF2B5EF4-FFF2-40B4-BE49-F238E27FC236}">
                <a16:creationId xmlns:a16="http://schemas.microsoft.com/office/drawing/2014/main" id="{F479C3DE-AD2E-BECC-1BAD-A583A4C9A221}"/>
              </a:ext>
            </a:extLst>
          </p:cNvPr>
          <p:cNvSpPr txBox="1"/>
          <p:nvPr/>
        </p:nvSpPr>
        <p:spPr>
          <a:xfrm>
            <a:off x="1504401" y="5054896"/>
            <a:ext cx="133813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/>
              <a:t>Satisfaction score function:</a:t>
            </a:r>
            <a:endParaRPr lang="zh-CN" altLang="en-US" dirty="0"/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F4EBCEC5-D99F-A38E-9B93-141AD2490877}"/>
              </a:ext>
            </a:extLst>
          </p:cNvPr>
          <p:cNvSpPr txBox="1"/>
          <p:nvPr/>
        </p:nvSpPr>
        <p:spPr>
          <a:xfrm>
            <a:off x="1487488" y="3655074"/>
            <a:ext cx="13381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/>
              <a:t>Definition:</a:t>
            </a:r>
            <a:endParaRPr lang="zh-CN" alt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6" name="文本框 25">
                <a:extLst>
                  <a:ext uri="{FF2B5EF4-FFF2-40B4-BE49-F238E27FC236}">
                    <a16:creationId xmlns:a16="http://schemas.microsoft.com/office/drawing/2014/main" id="{470F8F54-2D6E-4ECC-A860-66DE5933343F}"/>
                  </a:ext>
                </a:extLst>
              </p:cNvPr>
              <p:cNvSpPr txBox="1"/>
              <p:nvPr/>
            </p:nvSpPr>
            <p:spPr>
              <a:xfrm>
                <a:off x="7980546" y="3429789"/>
                <a:ext cx="3516053" cy="12953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1200" i="1" smtClean="0">
                            <a:solidFill>
                              <a:schemeClr val="tx1">
                                <a:lumMod val="50000"/>
                                <a:lumOff val="50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1200" i="1">
                            <a:solidFill>
                              <a:schemeClr val="tx1">
                                <a:lumMod val="50000"/>
                                <a:lumOff val="50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等线" panose="02010600030101010101" pitchFamily="2" charset="-122"/>
                          </a:rPr>
                          <m:t>𝑀</m:t>
                        </m:r>
                      </m:e>
                      <m:sub>
                        <m:r>
                          <a:rPr lang="en-US" altLang="zh-CN" sz="1200" i="1">
                            <a:solidFill>
                              <a:schemeClr val="tx1">
                                <a:lumMod val="50000"/>
                                <a:lumOff val="50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等线" panose="02010600030101010101" pitchFamily="2" charset="-122"/>
                          </a:rPr>
                          <m:t>𝑗</m:t>
                        </m:r>
                      </m:sub>
                    </m:sSub>
                  </m:oMath>
                </a14:m>
                <a:r>
                  <a:rPr lang="en-US" altLang="zh-CN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: A model</a:t>
                </a: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1200" i="1" smtClean="0">
                            <a:solidFill>
                              <a:schemeClr val="tx1">
                                <a:lumMod val="50000"/>
                                <a:lumOff val="50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1200" i="1">
                            <a:solidFill>
                              <a:schemeClr val="tx1">
                                <a:lumMod val="50000"/>
                                <a:lumOff val="50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等线" panose="02010600030101010101" pitchFamily="2" charset="-122"/>
                          </a:rPr>
                          <m:t>𝐼</m:t>
                        </m:r>
                      </m:e>
                      <m:sub>
                        <m:sSub>
                          <m:sSubPr>
                            <m:ctrlPr>
                              <a:rPr lang="zh-CN" altLang="zh-CN" sz="1200" i="1">
                                <a:solidFill>
                                  <a:schemeClr val="tx1">
                                    <a:lumMod val="50000"/>
                                    <a:lumOff val="50000"/>
                                  </a:schemeClr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1200" i="1">
                                <a:solidFill>
                                  <a:schemeClr val="tx1">
                                    <a:lumMod val="50000"/>
                                    <a:lumOff val="50000"/>
                                  </a:schemeClr>
                                </a:solidFill>
                                <a:latin typeface="Cambria Math" panose="02040503050406030204" pitchFamily="18" charset="0"/>
                                <a:ea typeface="等线" panose="02010600030101010101" pitchFamily="2" charset="-122"/>
                              </a:rPr>
                              <m:t>𝑞</m:t>
                            </m:r>
                          </m:e>
                          <m:sub>
                            <m:r>
                              <a:rPr lang="en-US" altLang="zh-CN" sz="1200" i="1">
                                <a:solidFill>
                                  <a:schemeClr val="tx1">
                                    <a:lumMod val="50000"/>
                                    <a:lumOff val="50000"/>
                                  </a:schemeClr>
                                </a:solidFill>
                                <a:latin typeface="Cambria Math" panose="02040503050406030204" pitchFamily="18" charset="0"/>
                                <a:ea typeface="等线" panose="02010600030101010101" pitchFamily="2" charset="-122"/>
                              </a:rPr>
                              <m:t>𝑖</m:t>
                            </m:r>
                          </m:sub>
                        </m:sSub>
                      </m:sub>
                    </m:sSub>
                  </m:oMath>
                </a14:m>
                <a:r>
                  <a:rPr lang="en-US" altLang="zh-CN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: Compressed image/video frame in quality level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1200" i="1">
                            <a:solidFill>
                              <a:schemeClr val="tx1">
                                <a:lumMod val="50000"/>
                                <a:lumOff val="50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1200" i="1">
                            <a:solidFill>
                              <a:schemeClr val="tx1">
                                <a:lumMod val="50000"/>
                                <a:lumOff val="50000"/>
                              </a:schemeClr>
                            </a:solidFill>
                            <a:latin typeface="Cambria Math" panose="02040503050406030204" pitchFamily="18" charset="0"/>
                            <a:ea typeface="等线" panose="02010600030101010101" pitchFamily="2" charset="-122"/>
                          </a:rPr>
                          <m:t>𝑞</m:t>
                        </m:r>
                      </m:e>
                      <m:sub>
                        <m:r>
                          <a:rPr lang="en-US" altLang="zh-CN" sz="1200" i="1">
                            <a:solidFill>
                              <a:schemeClr val="tx1">
                                <a:lumMod val="50000"/>
                                <a:lumOff val="50000"/>
                              </a:schemeClr>
                            </a:solidFill>
                            <a:latin typeface="Cambria Math" panose="02040503050406030204" pitchFamily="18" charset="0"/>
                            <a:ea typeface="等线" panose="02010600030101010101" pitchFamily="2" charset="-122"/>
                          </a:rPr>
                          <m:t>𝑖</m:t>
                        </m:r>
                      </m:sub>
                    </m:sSub>
                  </m:oMath>
                </a14:m>
                <a:endPara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  <a:p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altLang="zh-CN" sz="1200" smtClean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Cambria Math" panose="02040503050406030204" pitchFamily="18" charset="0"/>
                        <a:ea typeface="等线" panose="02010600030101010101" pitchFamily="2" charset="-122"/>
                      </a:rPr>
                      <m:t>S</m:t>
                    </m:r>
                    <m:d>
                      <m:dPr>
                        <m:ctrlPr>
                          <a:rPr lang="zh-CN" altLang="zh-CN" sz="1200" i="1">
                            <a:solidFill>
                              <a:schemeClr val="tx1">
                                <a:lumMod val="50000"/>
                                <a:lumOff val="50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zh-CN" altLang="zh-CN" sz="1200" i="1">
                                <a:solidFill>
                                  <a:schemeClr val="tx1">
                                    <a:lumMod val="50000"/>
                                    <a:lumOff val="50000"/>
                                  </a:scheme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1200" i="1">
                                <a:solidFill>
                                  <a:schemeClr val="tx1">
                                    <a:lumMod val="50000"/>
                                    <a:lumOff val="50000"/>
                                  </a:schemeClr>
                                </a:solidFill>
                                <a:effectLst/>
                                <a:latin typeface="Cambria Math" panose="02040503050406030204" pitchFamily="18" charset="0"/>
                                <a:ea typeface="等线" panose="02010600030101010101" pitchFamily="2" charset="-122"/>
                              </a:rPr>
                              <m:t>𝑀</m:t>
                            </m:r>
                          </m:e>
                          <m:sub>
                            <m:r>
                              <a:rPr lang="en-US" altLang="zh-CN" sz="1200" i="1">
                                <a:solidFill>
                                  <a:schemeClr val="tx1">
                                    <a:lumMod val="50000"/>
                                    <a:lumOff val="50000"/>
                                  </a:schemeClr>
                                </a:solidFill>
                                <a:effectLst/>
                                <a:latin typeface="Cambria Math" panose="02040503050406030204" pitchFamily="18" charset="0"/>
                                <a:ea typeface="等线" panose="02010600030101010101" pitchFamily="2" charset="-122"/>
                              </a:rPr>
                              <m:t>𝑗</m:t>
                            </m:r>
                          </m:sub>
                        </m:sSub>
                        <m:r>
                          <a:rPr lang="en-US" altLang="zh-CN" sz="1200" i="1">
                            <a:solidFill>
                              <a:schemeClr val="tx1">
                                <a:lumMod val="50000"/>
                                <a:lumOff val="50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等线" panose="02010600030101010101" pitchFamily="2" charset="-122"/>
                          </a:rPr>
                          <m:t>;</m:t>
                        </m:r>
                        <m:sSub>
                          <m:sSubPr>
                            <m:ctrlPr>
                              <a:rPr lang="zh-CN" altLang="zh-CN" sz="1200" i="1">
                                <a:solidFill>
                                  <a:schemeClr val="tx1">
                                    <a:lumMod val="50000"/>
                                    <a:lumOff val="50000"/>
                                  </a:scheme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1200" i="1">
                                <a:solidFill>
                                  <a:schemeClr val="tx1">
                                    <a:lumMod val="50000"/>
                                    <a:lumOff val="50000"/>
                                  </a:schemeClr>
                                </a:solidFill>
                                <a:effectLst/>
                                <a:latin typeface="Cambria Math" panose="02040503050406030204" pitchFamily="18" charset="0"/>
                                <a:ea typeface="等线" panose="02010600030101010101" pitchFamily="2" charset="-122"/>
                              </a:rPr>
                              <m:t>𝐼</m:t>
                            </m:r>
                          </m:e>
                          <m:sub>
                            <m:sSub>
                              <m:sSubPr>
                                <m:ctrlPr>
                                  <a:rPr lang="zh-CN" altLang="zh-CN" sz="1200" i="1">
                                    <a:solidFill>
                                      <a:schemeClr val="tx1">
                                        <a:lumMod val="50000"/>
                                        <a:lumOff val="50000"/>
                                      </a:schemeClr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1200" i="1">
                                    <a:solidFill>
                                      <a:schemeClr val="tx1">
                                        <a:lumMod val="50000"/>
                                        <a:lumOff val="50000"/>
                                      </a:schemeClr>
                                    </a:solidFill>
                                    <a:latin typeface="Cambria Math" panose="02040503050406030204" pitchFamily="18" charset="0"/>
                                    <a:ea typeface="等线" panose="02010600030101010101" pitchFamily="2" charset="-122"/>
                                  </a:rPr>
                                  <m:t>𝑞</m:t>
                                </m:r>
                              </m:e>
                              <m:sub>
                                <m:r>
                                  <a:rPr lang="en-US" altLang="zh-CN" sz="1200" i="1">
                                    <a:solidFill>
                                      <a:schemeClr val="tx1">
                                        <a:lumMod val="50000"/>
                                        <a:lumOff val="50000"/>
                                      </a:schemeClr>
                                    </a:solidFill>
                                    <a:latin typeface="Cambria Math" panose="02040503050406030204" pitchFamily="18" charset="0"/>
                                    <a:ea typeface="等线" panose="02010600030101010101" pitchFamily="2" charset="-122"/>
                                  </a:rPr>
                                  <m:t>𝑖</m:t>
                                </m:r>
                              </m:sub>
                            </m:sSub>
                          </m:sub>
                        </m:sSub>
                      </m:e>
                    </m:d>
                  </m:oMath>
                </a14:m>
                <a:r>
                  <a:rPr lang="en-US" altLang="zh-CN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: Model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1200" i="1">
                            <a:solidFill>
                              <a:schemeClr val="tx1">
                                <a:lumMod val="50000"/>
                                <a:lumOff val="50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1200" i="1">
                            <a:solidFill>
                              <a:schemeClr val="tx1">
                                <a:lumMod val="50000"/>
                                <a:lumOff val="50000"/>
                              </a:schemeClr>
                            </a:solidFill>
                            <a:latin typeface="Cambria Math" panose="02040503050406030204" pitchFamily="18" charset="0"/>
                            <a:ea typeface="等线" panose="02010600030101010101" pitchFamily="2" charset="-122"/>
                          </a:rPr>
                          <m:t>𝑀</m:t>
                        </m:r>
                      </m:e>
                      <m:sub>
                        <m:r>
                          <a:rPr lang="en-US" altLang="zh-CN" sz="1200" i="1">
                            <a:solidFill>
                              <a:schemeClr val="tx1">
                                <a:lumMod val="50000"/>
                                <a:lumOff val="50000"/>
                              </a:schemeClr>
                            </a:solidFill>
                            <a:latin typeface="Cambria Math" panose="02040503050406030204" pitchFamily="18" charset="0"/>
                            <a:ea typeface="等线" panose="02010600030101010101" pitchFamily="2" charset="-122"/>
                          </a:rPr>
                          <m:t>𝑗</m:t>
                        </m:r>
                      </m:sub>
                    </m:sSub>
                  </m:oMath>
                </a14:m>
                <a:r>
                  <a:rPr lang="en-US" altLang="zh-CN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’s satisfaction score to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1200" i="1">
                            <a:solidFill>
                              <a:schemeClr val="tx1">
                                <a:lumMod val="50000"/>
                                <a:lumOff val="50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1200" i="1">
                            <a:solidFill>
                              <a:schemeClr val="tx1">
                                <a:lumMod val="50000"/>
                                <a:lumOff val="50000"/>
                              </a:schemeClr>
                            </a:solidFill>
                            <a:latin typeface="Cambria Math" panose="02040503050406030204" pitchFamily="18" charset="0"/>
                            <a:ea typeface="等线" panose="02010600030101010101" pitchFamily="2" charset="-122"/>
                          </a:rPr>
                          <m:t>𝐼</m:t>
                        </m:r>
                      </m:e>
                      <m:sub>
                        <m:sSub>
                          <m:sSubPr>
                            <m:ctrlPr>
                              <a:rPr lang="zh-CN" altLang="zh-CN" sz="1200" i="1">
                                <a:solidFill>
                                  <a:schemeClr val="tx1">
                                    <a:lumMod val="50000"/>
                                    <a:lumOff val="50000"/>
                                  </a:schemeClr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1200" i="1">
                                <a:solidFill>
                                  <a:schemeClr val="tx1">
                                    <a:lumMod val="50000"/>
                                    <a:lumOff val="50000"/>
                                  </a:schemeClr>
                                </a:solidFill>
                                <a:latin typeface="Cambria Math" panose="02040503050406030204" pitchFamily="18" charset="0"/>
                                <a:ea typeface="等线" panose="02010600030101010101" pitchFamily="2" charset="-122"/>
                              </a:rPr>
                              <m:t>𝑞</m:t>
                            </m:r>
                          </m:e>
                          <m:sub>
                            <m:r>
                              <a:rPr lang="en-US" altLang="zh-CN" sz="1200" i="1">
                                <a:solidFill>
                                  <a:schemeClr val="tx1">
                                    <a:lumMod val="50000"/>
                                    <a:lumOff val="50000"/>
                                  </a:schemeClr>
                                </a:solidFill>
                                <a:latin typeface="Cambria Math" panose="02040503050406030204" pitchFamily="18" charset="0"/>
                                <a:ea typeface="等线" panose="02010600030101010101" pitchFamily="2" charset="-122"/>
                              </a:rPr>
                              <m:t>𝑖</m:t>
                            </m:r>
                          </m:sub>
                        </m:sSub>
                      </m:sub>
                    </m:sSub>
                  </m:oMath>
                </a14:m>
                <a:endPara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1200" i="1" smtClean="0">
                            <a:solidFill>
                              <a:schemeClr val="tx1">
                                <a:lumMod val="50000"/>
                                <a:lumOff val="50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1200" i="1">
                            <a:solidFill>
                              <a:schemeClr val="tx1">
                                <a:lumMod val="50000"/>
                                <a:lumOff val="50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等线" panose="02010600030101010101" pitchFamily="2" charset="-122"/>
                          </a:rPr>
                          <m:t>𝑇</m:t>
                        </m:r>
                      </m:e>
                      <m:sub>
                        <m:r>
                          <a:rPr lang="en-US" altLang="zh-CN" sz="1200" i="1">
                            <a:solidFill>
                              <a:schemeClr val="tx1">
                                <a:lumMod val="50000"/>
                                <a:lumOff val="50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等线" panose="02010600030101010101" pitchFamily="2" charset="-122"/>
                          </a:rPr>
                          <m:t>𝑆</m:t>
                        </m:r>
                      </m:sub>
                    </m:sSub>
                  </m:oMath>
                </a14:m>
                <a:r>
                  <a:rPr lang="en-US" altLang="zh-CN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: Satisfaction score threshold</a:t>
                </a:r>
              </a:p>
              <a:p>
                <a:r>
                  <a:rPr lang="en-US" altLang="zh-CN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L: A model library containing enough models</a:t>
                </a:r>
              </a:p>
              <a:p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zh-CN" altLang="zh-CN" sz="1200" i="1" smtClean="0">
                            <a:solidFill>
                              <a:schemeClr val="tx1">
                                <a:lumMod val="50000"/>
                                <a:lumOff val="50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zh-CN" sz="1600" i="1">
                            <a:solidFill>
                              <a:schemeClr val="tx1">
                                <a:lumMod val="50000"/>
                                <a:lumOff val="50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等线" panose="02010600030101010101" pitchFamily="2" charset="-122"/>
                            <a:cs typeface="Times New Roman" panose="02020603050405020304" pitchFamily="18" charset="0"/>
                          </a:rPr>
                          <m:t>∙</m:t>
                        </m:r>
                      </m:e>
                    </m:d>
                  </m:oMath>
                </a14:m>
                <a:r>
                  <a:rPr lang="en-US" altLang="zh-CN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: Element counting operation</a:t>
                </a:r>
                <a:endPara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mc:Choice>
        <mc:Fallback>
          <p:sp>
            <p:nvSpPr>
              <p:cNvPr id="26" name="文本框 25">
                <a:extLst>
                  <a:ext uri="{FF2B5EF4-FFF2-40B4-BE49-F238E27FC236}">
                    <a16:creationId xmlns:a16="http://schemas.microsoft.com/office/drawing/2014/main" id="{470F8F54-2D6E-4ECC-A860-66DE5933343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80546" y="3429789"/>
                <a:ext cx="3516053" cy="1295355"/>
              </a:xfrm>
              <a:prstGeom prst="rect">
                <a:avLst/>
              </a:prstGeom>
              <a:blipFill>
                <a:blip r:embed="rId4"/>
                <a:stretch>
                  <a:fillRect t="-472" b="-9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7" name="文本框 26">
                <a:extLst>
                  <a:ext uri="{FF2B5EF4-FFF2-40B4-BE49-F238E27FC236}">
                    <a16:creationId xmlns:a16="http://schemas.microsoft.com/office/drawing/2014/main" id="{62498094-4647-DFBD-6AAB-18F78C05DCA9}"/>
                  </a:ext>
                </a:extLst>
              </p:cNvPr>
              <p:cNvSpPr txBox="1"/>
              <p:nvPr/>
            </p:nvSpPr>
            <p:spPr>
              <a:xfrm>
                <a:off x="7980546" y="5107694"/>
                <a:ext cx="3732078" cy="6612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1200" i="1" smtClean="0">
                            <a:solidFill>
                              <a:schemeClr val="tx1">
                                <a:lumMod val="50000"/>
                                <a:lumOff val="50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1200" i="1">
                            <a:solidFill>
                              <a:schemeClr val="tx1">
                                <a:lumMod val="50000"/>
                                <a:lumOff val="50000"/>
                              </a:schemeClr>
                            </a:solidFill>
                            <a:latin typeface="Cambria Math" panose="02040503050406030204" pitchFamily="18" charset="0"/>
                            <a:ea typeface="等线" panose="02010600030101010101" pitchFamily="2" charset="-122"/>
                            <a:cs typeface="Times New Roman" panose="02020603050405020304" pitchFamily="18" charset="0"/>
                          </a:rPr>
                          <m:t>𝐼</m:t>
                        </m:r>
                      </m:e>
                      <m:sub>
                        <m:r>
                          <a:rPr lang="en-US" altLang="zh-CN" sz="1200" i="1">
                            <a:solidFill>
                              <a:schemeClr val="tx1">
                                <a:lumMod val="50000"/>
                                <a:lumOff val="50000"/>
                              </a:schemeClr>
                            </a:solidFill>
                            <a:latin typeface="Cambria Math" panose="02040503050406030204" pitchFamily="18" charset="0"/>
                            <a:ea typeface="等线" panose="02010600030101010101" pitchFamily="2" charset="-122"/>
                            <a:cs typeface="Times New Roman" panose="02020603050405020304" pitchFamily="18" charset="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altLang="zh-CN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: Pristine image/video frame</a:t>
                </a: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1200" i="1" smtClean="0">
                            <a:solidFill>
                              <a:schemeClr val="tx1">
                                <a:lumMod val="50000"/>
                                <a:lumOff val="50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1200" i="1">
                            <a:solidFill>
                              <a:schemeClr val="tx1">
                                <a:lumMod val="50000"/>
                                <a:lumOff val="50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等线" panose="02010600030101010101" pitchFamily="2" charset="-122"/>
                            <a:cs typeface="Times New Roman" panose="02020603050405020304" pitchFamily="18" charset="0"/>
                          </a:rPr>
                          <m:t>𝑀</m:t>
                        </m:r>
                      </m:e>
                      <m:sub>
                        <m:r>
                          <a:rPr lang="en-US" altLang="zh-CN" sz="1200" i="1">
                            <a:solidFill>
                              <a:schemeClr val="tx1">
                                <a:lumMod val="50000"/>
                                <a:lumOff val="50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等线" panose="02010600030101010101" pitchFamily="2" charset="-122"/>
                            <a:cs typeface="Times New Roman" panose="02020603050405020304" pitchFamily="18" charset="0"/>
                          </a:rPr>
                          <m:t>𝑗</m:t>
                        </m:r>
                      </m:sub>
                    </m:sSub>
                    <m:d>
                      <m:dPr>
                        <m:ctrlPr>
                          <a:rPr lang="zh-CN" altLang="zh-CN" sz="1200" i="1">
                            <a:solidFill>
                              <a:schemeClr val="tx1">
                                <a:lumMod val="50000"/>
                                <a:lumOff val="50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zh-CN" altLang="zh-CN" sz="1200" i="1">
                                <a:solidFill>
                                  <a:schemeClr val="tx1">
                                    <a:lumMod val="50000"/>
                                    <a:lumOff val="50000"/>
                                  </a:scheme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1200" i="1">
                                <a:solidFill>
                                  <a:schemeClr val="tx1">
                                    <a:lumMod val="50000"/>
                                    <a:lumOff val="50000"/>
                                  </a:schemeClr>
                                </a:solidFill>
                                <a:effectLst/>
                                <a:latin typeface="Cambria Math" panose="02040503050406030204" pitchFamily="18" charset="0"/>
                                <a:ea typeface="等线" panose="02010600030101010101" pitchFamily="2" charset="-122"/>
                                <a:cs typeface="Times New Roman" panose="02020603050405020304" pitchFamily="18" charset="0"/>
                              </a:rPr>
                              <m:t>𝐼</m:t>
                            </m:r>
                          </m:e>
                          <m:sub>
                            <m:r>
                              <a:rPr lang="en-US" altLang="zh-CN" sz="1200" b="0" i="1" smtClean="0">
                                <a:solidFill>
                                  <a:schemeClr val="tx1">
                                    <a:lumMod val="50000"/>
                                    <a:lumOff val="50000"/>
                                  </a:schemeClr>
                                </a:solidFill>
                                <a:effectLst/>
                                <a:latin typeface="Cambria Math" panose="02040503050406030204" pitchFamily="18" charset="0"/>
                                <a:ea typeface="等线" panose="02010600030101010101" pitchFamily="2" charset="-122"/>
                                <a:cs typeface="Times New Roman" panose="02020603050405020304" pitchFamily="18" charset="0"/>
                              </a:rPr>
                              <m:t>𝑥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altLang="zh-CN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: Model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1200" i="1">
                            <a:solidFill>
                              <a:schemeClr val="tx1">
                                <a:lumMod val="50000"/>
                                <a:lumOff val="50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1200" i="1">
                            <a:solidFill>
                              <a:schemeClr val="tx1">
                                <a:lumMod val="50000"/>
                                <a:lumOff val="50000"/>
                              </a:schemeClr>
                            </a:solidFill>
                            <a:latin typeface="Cambria Math" panose="02040503050406030204" pitchFamily="18" charset="0"/>
                            <a:ea typeface="等线" panose="02010600030101010101" pitchFamily="2" charset="-122"/>
                          </a:rPr>
                          <m:t>𝑀</m:t>
                        </m:r>
                      </m:e>
                      <m:sub>
                        <m:r>
                          <a:rPr lang="en-US" altLang="zh-CN" sz="1200" i="1">
                            <a:solidFill>
                              <a:schemeClr val="tx1">
                                <a:lumMod val="50000"/>
                                <a:lumOff val="50000"/>
                              </a:schemeClr>
                            </a:solidFill>
                            <a:latin typeface="Cambria Math" panose="02040503050406030204" pitchFamily="18" charset="0"/>
                            <a:ea typeface="等线" panose="02010600030101010101" pitchFamily="2" charset="-122"/>
                          </a:rPr>
                          <m:t>𝑗</m:t>
                        </m:r>
                      </m:sub>
                    </m:sSub>
                  </m:oMath>
                </a14:m>
                <a:r>
                  <a:rPr lang="en-US" altLang="zh-CN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’s inference results to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1200" i="1">
                            <a:solidFill>
                              <a:schemeClr val="tx1">
                                <a:lumMod val="50000"/>
                                <a:lumOff val="50000"/>
                              </a:schemeClr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1200" i="1">
                            <a:solidFill>
                              <a:schemeClr val="tx1">
                                <a:lumMod val="50000"/>
                                <a:lumOff val="50000"/>
                              </a:schemeClr>
                            </a:solidFill>
                            <a:latin typeface="Cambria Math" panose="02040503050406030204" pitchFamily="18" charset="0"/>
                            <a:ea typeface="等线" panose="02010600030101010101" pitchFamily="2" charset="-122"/>
                            <a:cs typeface="Times New Roman" panose="02020603050405020304" pitchFamily="18" charset="0"/>
                          </a:rPr>
                          <m:t>𝐼</m:t>
                        </m:r>
                      </m:e>
                      <m:sub>
                        <m:r>
                          <a:rPr lang="en-US" altLang="zh-CN" sz="1200" i="1">
                            <a:solidFill>
                              <a:schemeClr val="tx1">
                                <a:lumMod val="50000"/>
                                <a:lumOff val="50000"/>
                              </a:schemeClr>
                            </a:solidFill>
                            <a:latin typeface="Cambria Math" panose="02040503050406030204" pitchFamily="18" charset="0"/>
                            <a:ea typeface="等线" panose="02010600030101010101" pitchFamily="2" charset="-122"/>
                            <a:cs typeface="Times New Roman" panose="02020603050405020304" pitchFamily="18" charset="0"/>
                          </a:rPr>
                          <m:t>𝑥</m:t>
                        </m:r>
                      </m:sub>
                    </m:sSub>
                  </m:oMath>
                </a14:m>
                <a:endPara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  <a:p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altLang="zh-CN" sz="1200" smtClean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Cambria Math" panose="020405030504060302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rPr>
                      <m:t>Top</m:t>
                    </m:r>
                    <m:r>
                      <m:rPr>
                        <m:nor/>
                      </m:rPr>
                      <a:rPr lang="en-US" altLang="zh-CN" sz="1200" i="1" smtClean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Cambria Math" panose="020405030504060302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rPr>
                      <m:t>−</m:t>
                    </m:r>
                    <m:r>
                      <m:rPr>
                        <m:nor/>
                      </m:rPr>
                      <a:rPr lang="en-US" altLang="zh-CN" sz="1200" smtClean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Cambria Math" panose="020405030504060302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rPr>
                      <m:t>K</m:t>
                    </m:r>
                    <m:d>
                      <m:dPr>
                        <m:ctrlPr>
                          <a:rPr lang="zh-CN" altLang="zh-CN" sz="1200" i="1">
                            <a:solidFill>
                              <a:schemeClr val="tx1">
                                <a:lumMod val="50000"/>
                                <a:lumOff val="50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zh-CN" sz="1200" i="1">
                            <a:solidFill>
                              <a:schemeClr val="tx1">
                                <a:lumMod val="50000"/>
                                <a:lumOff val="50000"/>
                              </a:schemeClr>
                            </a:solidFill>
                            <a:effectLst/>
                            <a:latin typeface="Cambria Math" panose="02040503050406030204" pitchFamily="18" charset="0"/>
                            <a:ea typeface="等线" panose="02010600030101010101" pitchFamily="2" charset="-122"/>
                            <a:cs typeface="Times New Roman" panose="02020603050405020304" pitchFamily="18" charset="0"/>
                          </a:rPr>
                          <m:t>∙</m:t>
                        </m:r>
                      </m:e>
                    </m:d>
                  </m:oMath>
                </a14:m>
                <a:r>
                  <a:rPr lang="en-US" altLang="zh-CN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: Set of class indices with top-K probabilities</a:t>
                </a:r>
                <a:endPara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mc:Choice>
        <mc:Fallback>
          <p:sp>
            <p:nvSpPr>
              <p:cNvPr id="27" name="文本框 26">
                <a:extLst>
                  <a:ext uri="{FF2B5EF4-FFF2-40B4-BE49-F238E27FC236}">
                    <a16:creationId xmlns:a16="http://schemas.microsoft.com/office/drawing/2014/main" id="{62498094-4647-DFBD-6AAB-18F78C05DCA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80546" y="5107694"/>
                <a:ext cx="3732078" cy="661207"/>
              </a:xfrm>
              <a:prstGeom prst="rect">
                <a:avLst/>
              </a:prstGeom>
              <a:blipFill>
                <a:blip r:embed="rId5"/>
                <a:stretch>
                  <a:fillRect t="-926" b="-740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698787327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55AF938-83B4-3F73-BC38-C7533FCF6F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Methodology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DC12F80-FEF6-603F-EF03-BF669FBBB4F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5651" y="1341439"/>
            <a:ext cx="5772397" cy="4463825"/>
          </a:xfrm>
        </p:spPr>
        <p:txBody>
          <a:bodyPr/>
          <a:lstStyle/>
          <a:p>
            <a:r>
              <a:rPr lang="en-US" altLang="zh-CN" dirty="0"/>
              <a:t>SMR Model library construction</a:t>
            </a:r>
          </a:p>
          <a:p>
            <a:pPr lvl="1"/>
            <a:r>
              <a:rPr lang="en-US" altLang="zh-CN" dirty="0"/>
              <a:t>72 models from </a:t>
            </a:r>
            <a:r>
              <a:rPr lang="en-US" altLang="zh-CN" dirty="0" err="1"/>
              <a:t>PyTorch</a:t>
            </a:r>
            <a:r>
              <a:rPr lang="en-US" altLang="zh-CN" dirty="0"/>
              <a:t>/</a:t>
            </a:r>
            <a:r>
              <a:rPr lang="en-US" altLang="zh-CN" dirty="0" err="1"/>
              <a:t>Torchvision</a:t>
            </a:r>
            <a:r>
              <a:rPr lang="en-US" altLang="zh-CN" dirty="0"/>
              <a:t> library. Different in:</a:t>
            </a:r>
          </a:p>
          <a:p>
            <a:pPr lvl="2"/>
            <a:r>
              <a:rPr lang="en-US" altLang="zh-CN" b="1" dirty="0">
                <a:solidFill>
                  <a:schemeClr val="tx1"/>
                </a:solidFill>
              </a:rPr>
              <a:t>Capability: </a:t>
            </a:r>
            <a:r>
              <a:rPr lang="en-US" altLang="zh-CN" dirty="0">
                <a:solidFill>
                  <a:schemeClr val="tx1"/>
                </a:solidFill>
              </a:rPr>
              <a:t>60% to 82% top-1 accuracy on ImageNet</a:t>
            </a:r>
          </a:p>
          <a:p>
            <a:pPr lvl="2"/>
            <a:r>
              <a:rPr lang="en-US" altLang="zh-CN" b="1" dirty="0">
                <a:solidFill>
                  <a:schemeClr val="tx1"/>
                </a:solidFill>
              </a:rPr>
              <a:t>Size: </a:t>
            </a:r>
            <a:r>
              <a:rPr lang="en-US" altLang="zh-CN" dirty="0">
                <a:solidFill>
                  <a:schemeClr val="tx1"/>
                </a:solidFill>
              </a:rPr>
              <a:t>1.4M to 300M parameters</a:t>
            </a:r>
          </a:p>
          <a:p>
            <a:pPr lvl="2"/>
            <a:r>
              <a:rPr lang="en-US" altLang="zh-CN" b="1" dirty="0">
                <a:solidFill>
                  <a:schemeClr val="tx1"/>
                </a:solidFill>
              </a:rPr>
              <a:t>Structure: </a:t>
            </a:r>
            <a:r>
              <a:rPr lang="en-US" altLang="zh-CN" dirty="0">
                <a:solidFill>
                  <a:schemeClr val="tx1"/>
                </a:solidFill>
              </a:rPr>
              <a:t>CNN/NAS/Transformer/...</a:t>
            </a:r>
          </a:p>
          <a:p>
            <a:pPr lvl="2"/>
            <a:r>
              <a:rPr lang="en-US" altLang="zh-CN" b="1" dirty="0">
                <a:solidFill>
                  <a:schemeClr val="tx1"/>
                </a:solidFill>
              </a:rPr>
              <a:t>Network depth/width</a:t>
            </a:r>
          </a:p>
          <a:p>
            <a:pPr lvl="2"/>
            <a:r>
              <a:rPr lang="en-US" altLang="zh-CN" dirty="0">
                <a:solidFill>
                  <a:schemeClr val="tx1"/>
                </a:solidFill>
              </a:rPr>
              <a:t>...</a:t>
            </a:r>
          </a:p>
          <a:p>
            <a:pPr lvl="1"/>
            <a:r>
              <a:rPr lang="en-US" altLang="zh-CN" dirty="0"/>
              <a:t>Two versions</a:t>
            </a:r>
          </a:p>
          <a:p>
            <a:pPr lvl="2"/>
            <a:r>
              <a:rPr lang="en-US" altLang="zh-CN" dirty="0">
                <a:solidFill>
                  <a:schemeClr val="tx1"/>
                </a:solidFill>
              </a:rPr>
              <a:t>v1 (58 models)</a:t>
            </a:r>
          </a:p>
          <a:p>
            <a:pPr lvl="2"/>
            <a:r>
              <a:rPr lang="en-US" altLang="zh-CN" dirty="0">
                <a:solidFill>
                  <a:schemeClr val="tx1"/>
                </a:solidFill>
              </a:rPr>
              <a:t>v2 (58+14=72 models)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6C906793-307E-DBBF-BE9C-7553E92CFD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5</a:t>
            </a:fld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1DF0D6F0-38F4-4AC4-78DB-4C262C29CF7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0056" y="1491969"/>
            <a:ext cx="5040560" cy="38740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1512379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27B3082-0D10-D1D0-DFE8-4674D9E9AA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Methodology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CF50384-C7F3-5B40-846E-CBB6B647541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SMR dataset construction</a:t>
            </a:r>
          </a:p>
          <a:p>
            <a:pPr lvl="1"/>
            <a:r>
              <a:rPr lang="en-US" altLang="zh-CN" dirty="0"/>
              <a:t>For studying SMR characteristics and training SMR model</a:t>
            </a:r>
          </a:p>
          <a:p>
            <a:pPr lvl="1"/>
            <a:r>
              <a:rPr lang="en-US" altLang="zh-CN" dirty="0"/>
              <a:t>Based on MS COCO 2017</a:t>
            </a:r>
          </a:p>
          <a:p>
            <a:pPr lvl="2"/>
            <a:r>
              <a:rPr lang="en-US" altLang="zh-CN" dirty="0">
                <a:solidFill>
                  <a:schemeClr val="tx1"/>
                </a:solidFill>
              </a:rPr>
              <a:t>Encode with HM 16.16 (AI config)</a:t>
            </a:r>
          </a:p>
          <a:p>
            <a:pPr lvl="2"/>
            <a:r>
              <a:rPr lang="en-US" altLang="zh-CN" dirty="0">
                <a:solidFill>
                  <a:srgbClr val="C00000"/>
                </a:solidFill>
              </a:rPr>
              <a:t>36</a:t>
            </a:r>
            <a:r>
              <a:rPr lang="en-US" altLang="zh-CN" dirty="0">
                <a:solidFill>
                  <a:schemeClr val="tx1"/>
                </a:solidFill>
              </a:rPr>
              <a:t> QPs (11, 13, 15, 17, 19, 21, 22, ..., 51)</a:t>
            </a:r>
          </a:p>
          <a:p>
            <a:pPr lvl="2"/>
            <a:r>
              <a:rPr lang="en-US" altLang="zh-CN" dirty="0">
                <a:solidFill>
                  <a:schemeClr val="tx1"/>
                </a:solidFill>
              </a:rPr>
              <a:t>Annotate 3 types of SMR for object images with 2 versions of model library, resulting in 6 SMR annotations per object: </a:t>
            </a:r>
            <a:r>
              <a:rPr lang="en-US" altLang="zh-CN" dirty="0">
                <a:solidFill>
                  <a:srgbClr val="C00000"/>
                </a:solidFill>
              </a:rPr>
              <a:t>SMR-top1-v1, SMR-top3-v1, SMR-top5-v1, SMR-*-v2</a:t>
            </a:r>
          </a:p>
          <a:p>
            <a:pPr lvl="2"/>
            <a:r>
              <a:rPr lang="en-US" altLang="zh-CN" dirty="0">
                <a:solidFill>
                  <a:schemeClr val="tx1"/>
                </a:solidFill>
              </a:rPr>
              <a:t>More than </a:t>
            </a:r>
            <a:r>
              <a:rPr lang="en-US" altLang="zh-CN" dirty="0">
                <a:solidFill>
                  <a:srgbClr val="C00000"/>
                </a:solidFill>
              </a:rPr>
              <a:t>22M</a:t>
            </a:r>
            <a:r>
              <a:rPr lang="en-US" altLang="zh-CN" dirty="0">
                <a:solidFill>
                  <a:schemeClr val="tx1"/>
                </a:solidFill>
              </a:rPr>
              <a:t> annotated images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E51D97A9-0A44-E3F1-F655-F55F4085E6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3983347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711FF77-B515-C747-7E43-D638397308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Methodology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1B7B0AE-1F90-94C5-63FC-D08C77846B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5651" y="1341439"/>
            <a:ext cx="10668000" cy="575393"/>
          </a:xfrm>
        </p:spPr>
        <p:txBody>
          <a:bodyPr/>
          <a:lstStyle/>
          <a:p>
            <a:r>
              <a:rPr lang="en-US" altLang="zh-CN" dirty="0"/>
              <a:t>SMR dataset study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0AA26F76-D80A-64AF-3DCD-20068DC2B2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7</a:t>
            </a:fld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12D98B5C-7B0A-D1E1-B512-259E5E56D91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785" y="1916832"/>
            <a:ext cx="9984432" cy="1943792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E71AAF12-65A4-A15E-D5F3-3918B495D92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4145868"/>
            <a:ext cx="4824536" cy="2099822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id="{B5521621-B979-6126-4B53-51DB99C3401F}"/>
              </a:ext>
            </a:extLst>
          </p:cNvPr>
          <p:cNvSpPr txBox="1"/>
          <p:nvPr/>
        </p:nvSpPr>
        <p:spPr>
          <a:xfrm>
            <a:off x="5999023" y="4144852"/>
            <a:ext cx="540060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/>
              <a:t>Different models do have different satisfaction scores.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/>
              <a:t>Different images have different SMR curves.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/>
              <a:t>SMR is likely to decrease as QP increases, but the relationship is non-monotonic.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10147868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AE7E683-DCB7-C2A7-B74D-AC5A43A908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Methodology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CD54222-3FC1-EDB5-7477-24FA4D797B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5651" y="1341439"/>
            <a:ext cx="10668000" cy="1007441"/>
          </a:xfrm>
        </p:spPr>
        <p:txBody>
          <a:bodyPr/>
          <a:lstStyle/>
          <a:p>
            <a:r>
              <a:rPr lang="en-US" altLang="zh-CN" dirty="0"/>
              <a:t>SMR dataset study</a:t>
            </a:r>
          </a:p>
          <a:p>
            <a:pPr lvl="1"/>
            <a:r>
              <a:rPr lang="en-US" altLang="zh-CN" dirty="0"/>
              <a:t>SMR differences using different number of models to annotate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8FC65AC1-8134-FF18-0AD4-B077ACA683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8</a:t>
            </a:fld>
            <a:endParaRPr lang="zh-CN" altLang="en-US"/>
          </a:p>
        </p:txBody>
      </p:sp>
      <p:graphicFrame>
        <p:nvGraphicFramePr>
          <p:cNvPr id="5" name="表格 5">
            <a:extLst>
              <a:ext uri="{FF2B5EF4-FFF2-40B4-BE49-F238E27FC236}">
                <a16:creationId xmlns:a16="http://schemas.microsoft.com/office/drawing/2014/main" id="{BA79C101-BCB2-185D-99AB-A553B90C3A7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5730737"/>
              </p:ext>
            </p:extLst>
          </p:nvPr>
        </p:nvGraphicFramePr>
        <p:xfrm>
          <a:off x="479376" y="2420888"/>
          <a:ext cx="11233250" cy="2743200"/>
        </p:xfrm>
        <a:graphic>
          <a:graphicData uri="http://schemas.openxmlformats.org/drawingml/2006/table">
            <a:tbl>
              <a:tblPr firstRow="1" bandRow="1">
                <a:tableStyleId>{BDBED569-4797-4DF1-A0F4-6AAB3CD982D8}</a:tableStyleId>
              </a:tblPr>
              <a:tblGrid>
                <a:gridCol w="1123325">
                  <a:extLst>
                    <a:ext uri="{9D8B030D-6E8A-4147-A177-3AD203B41FA5}">
                      <a16:colId xmlns:a16="http://schemas.microsoft.com/office/drawing/2014/main" val="352394266"/>
                    </a:ext>
                  </a:extLst>
                </a:gridCol>
                <a:gridCol w="1123325">
                  <a:extLst>
                    <a:ext uri="{9D8B030D-6E8A-4147-A177-3AD203B41FA5}">
                      <a16:colId xmlns:a16="http://schemas.microsoft.com/office/drawing/2014/main" val="2145885266"/>
                    </a:ext>
                  </a:extLst>
                </a:gridCol>
                <a:gridCol w="1123325">
                  <a:extLst>
                    <a:ext uri="{9D8B030D-6E8A-4147-A177-3AD203B41FA5}">
                      <a16:colId xmlns:a16="http://schemas.microsoft.com/office/drawing/2014/main" val="2015992685"/>
                    </a:ext>
                  </a:extLst>
                </a:gridCol>
                <a:gridCol w="1123325">
                  <a:extLst>
                    <a:ext uri="{9D8B030D-6E8A-4147-A177-3AD203B41FA5}">
                      <a16:colId xmlns:a16="http://schemas.microsoft.com/office/drawing/2014/main" val="1509336008"/>
                    </a:ext>
                  </a:extLst>
                </a:gridCol>
                <a:gridCol w="1123325">
                  <a:extLst>
                    <a:ext uri="{9D8B030D-6E8A-4147-A177-3AD203B41FA5}">
                      <a16:colId xmlns:a16="http://schemas.microsoft.com/office/drawing/2014/main" val="2009736825"/>
                    </a:ext>
                  </a:extLst>
                </a:gridCol>
                <a:gridCol w="1123325">
                  <a:extLst>
                    <a:ext uri="{9D8B030D-6E8A-4147-A177-3AD203B41FA5}">
                      <a16:colId xmlns:a16="http://schemas.microsoft.com/office/drawing/2014/main" val="225853272"/>
                    </a:ext>
                  </a:extLst>
                </a:gridCol>
                <a:gridCol w="1123325">
                  <a:extLst>
                    <a:ext uri="{9D8B030D-6E8A-4147-A177-3AD203B41FA5}">
                      <a16:colId xmlns:a16="http://schemas.microsoft.com/office/drawing/2014/main" val="1381702510"/>
                    </a:ext>
                  </a:extLst>
                </a:gridCol>
                <a:gridCol w="1123325">
                  <a:extLst>
                    <a:ext uri="{9D8B030D-6E8A-4147-A177-3AD203B41FA5}">
                      <a16:colId xmlns:a16="http://schemas.microsoft.com/office/drawing/2014/main" val="3079977824"/>
                    </a:ext>
                  </a:extLst>
                </a:gridCol>
                <a:gridCol w="1123325">
                  <a:extLst>
                    <a:ext uri="{9D8B030D-6E8A-4147-A177-3AD203B41FA5}">
                      <a16:colId xmlns:a16="http://schemas.microsoft.com/office/drawing/2014/main" val="3438740997"/>
                    </a:ext>
                  </a:extLst>
                </a:gridCol>
                <a:gridCol w="1123325">
                  <a:extLst>
                    <a:ext uri="{9D8B030D-6E8A-4147-A177-3AD203B41FA5}">
                      <a16:colId xmlns:a16="http://schemas.microsoft.com/office/drawing/2014/main" val="342503926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Amount of models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Rand 10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Rand 20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Rand 30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Rand 40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58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72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Selected</a:t>
                      </a:r>
                      <a:r>
                        <a:rPr lang="zh-CN" altLang="en-US" dirty="0"/>
                        <a:t> </a:t>
                      </a:r>
                      <a:r>
                        <a:rPr lang="en-US" altLang="zh-CN" dirty="0"/>
                        <a:t>10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Selected</a:t>
                      </a:r>
                      <a:r>
                        <a:rPr lang="zh-CN" altLang="en-US" dirty="0"/>
                        <a:t> </a:t>
                      </a:r>
                      <a:r>
                        <a:rPr lang="en-US" altLang="zh-CN" dirty="0"/>
                        <a:t>20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Selected 20 powerful</a:t>
                      </a:r>
                      <a:endParaRPr lang="zh-CN" alt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911673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/>
                        <a:t>MAE with SMR</a:t>
                      </a:r>
                      <a:r>
                        <a:rPr lang="en-US" altLang="zh-CN" b="1" baseline="-25000" dirty="0"/>
                        <a:t>58</a:t>
                      </a:r>
                      <a:endParaRPr lang="zh-CN" altLang="en-US" b="1" baseline="-25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0.0537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0.0317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0.0244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0.0171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0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0.0110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0.0537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0.0320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0.0409</a:t>
                      </a:r>
                      <a:endParaRPr lang="zh-CN" alt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77019761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b="1" dirty="0"/>
                        <a:t>MAE</a:t>
                      </a:r>
                      <a:r>
                        <a:rPr lang="zh-CN" altLang="en-US" b="1" dirty="0"/>
                        <a:t> </a:t>
                      </a:r>
                      <a:r>
                        <a:rPr lang="en-US" altLang="zh-CN" b="1" dirty="0"/>
                        <a:t>with</a:t>
                      </a:r>
                      <a:r>
                        <a:rPr lang="zh-CN" altLang="en-US" b="1" dirty="0"/>
                        <a:t> </a:t>
                      </a:r>
                      <a:r>
                        <a:rPr lang="en-US" altLang="zh-CN" b="1" dirty="0"/>
                        <a:t>SMR</a:t>
                      </a:r>
                      <a:r>
                        <a:rPr lang="en-US" altLang="zh-CN" b="1" baseline="-25000" dirty="0"/>
                        <a:t>72</a:t>
                      </a:r>
                      <a:endParaRPr lang="zh-CN" altLang="en-US" b="1" baseline="-25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0.0569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0.0321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0.0269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0.0197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0.0110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0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0.0551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0.0352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0.0387</a:t>
                      </a:r>
                      <a:endParaRPr lang="zh-CN" alt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59206230"/>
                  </a:ext>
                </a:extLst>
              </a:tr>
            </a:tbl>
          </a:graphicData>
        </a:graphic>
      </p:graphicFrame>
      <p:sp>
        <p:nvSpPr>
          <p:cNvPr id="6" name="文本框 5">
            <a:extLst>
              <a:ext uri="{FF2B5EF4-FFF2-40B4-BE49-F238E27FC236}">
                <a16:creationId xmlns:a16="http://schemas.microsoft.com/office/drawing/2014/main" id="{FE9BB608-D01A-4392-0A3C-668CD8AF1473}"/>
              </a:ext>
            </a:extLst>
          </p:cNvPr>
          <p:cNvSpPr txBox="1"/>
          <p:nvPr/>
        </p:nvSpPr>
        <p:spPr>
          <a:xfrm>
            <a:off x="911424" y="5531503"/>
            <a:ext cx="106325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C00000"/>
                </a:solidFill>
              </a:rPr>
              <a:t>72 models may be enough to model general image classification model behavior</a:t>
            </a:r>
            <a:endParaRPr lang="zh-CN" altLang="en-US" sz="24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0017194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F8B944A-8860-E8F9-C479-DC1876E6DD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Methodology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E0AAD33-FFDD-8019-E575-BD6A320E1FC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5650" y="1341439"/>
            <a:ext cx="10956973" cy="935433"/>
          </a:xfrm>
        </p:spPr>
        <p:txBody>
          <a:bodyPr/>
          <a:lstStyle/>
          <a:p>
            <a:r>
              <a:rPr lang="en-US" altLang="zh-CN" dirty="0"/>
              <a:t>SMR prediction model</a:t>
            </a:r>
          </a:p>
          <a:p>
            <a:pPr lvl="1"/>
            <a:r>
              <a:rPr lang="en-US" altLang="zh-CN" dirty="0"/>
              <a:t>Get actual SMR requires running inference on 72 models, which is not acceptable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F82C99AA-78FA-8266-AF70-6E253E987D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9</a:t>
            </a:fld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F19DDCED-7C08-E0B1-0F00-A5B3AFD225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2284048"/>
            <a:ext cx="9624392" cy="1324399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18C219EC-D17C-3BA1-1B2D-2F6BD08D50F7}"/>
              </a:ext>
            </a:extLst>
          </p:cNvPr>
          <p:cNvSpPr txBox="1"/>
          <p:nvPr/>
        </p:nvSpPr>
        <p:spPr>
          <a:xfrm>
            <a:off x="1991544" y="3608447"/>
            <a:ext cx="87405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C00000"/>
                </a:solidFill>
              </a:rPr>
              <a:t>Feature difference and SMR have non-linear negative correlation</a:t>
            </a:r>
            <a:endParaRPr lang="zh-CN" altLang="en-US" sz="2400" b="1" dirty="0">
              <a:solidFill>
                <a:srgbClr val="C00000"/>
              </a:solidFill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7BF56908-072B-F107-CD26-9F5E496BB86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1105" y="4572638"/>
            <a:ext cx="4429125" cy="2233295"/>
          </a:xfrm>
          <a:prstGeom prst="rect">
            <a:avLst/>
          </a:prstGeom>
        </p:spPr>
      </p:pic>
      <p:sp>
        <p:nvSpPr>
          <p:cNvPr id="9" name="箭头: 下 8">
            <a:extLst>
              <a:ext uri="{FF2B5EF4-FFF2-40B4-BE49-F238E27FC236}">
                <a16:creationId xmlns:a16="http://schemas.microsoft.com/office/drawing/2014/main" id="{DE8071FA-5418-00C3-E56B-E3988C82B5A5}"/>
              </a:ext>
            </a:extLst>
          </p:cNvPr>
          <p:cNvSpPr/>
          <p:nvPr/>
        </p:nvSpPr>
        <p:spPr bwMode="auto">
          <a:xfrm>
            <a:off x="5975647" y="4166013"/>
            <a:ext cx="360039" cy="342407"/>
          </a:xfrm>
          <a:prstGeom prst="downArrow">
            <a:avLst/>
          </a:prstGeom>
          <a:noFill/>
          <a:ln w="1905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1" i="1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51593470"/>
      </p:ext>
    </p:extLst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ODI0Mzk3Njc4NDI3NWUwZGIxYjM0MDRlYjkxYWZkNWMifQ=="/>
  <p:tag name="KSO_WPP_MARK_KEY" val="c5ff13b8-c412-4c9a-b30c-1f6ed399903c"/>
</p:tagLst>
</file>

<file path=ppt/theme/theme1.xml><?xml version="1.0" encoding="utf-8"?>
<a:theme xmlns:a="http://schemas.openxmlformats.org/drawingml/2006/main" name="主题1">
  <a:themeElements>
    <a:clrScheme name="Office 2007-20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1_Profile">
      <a:majorFont>
        <a:latin typeface="Book Antiqua"/>
        <a:ea typeface="黑体"/>
        <a:cs typeface=""/>
      </a:majorFont>
      <a:minorFont>
        <a:latin typeface="Times New Roman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rtlCol="0" anchor="t" anchorCtr="0" compatLnSpc="1"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defRPr kumimoji="0" sz="1800" b="1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defRPr kumimoji="0" lang="zh-CN" altLang="en-US" sz="1800" b="1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1_Profile 1">
        <a:dk1>
          <a:srgbClr val="A50021"/>
        </a:dk1>
        <a:lt1>
          <a:srgbClr val="FFFFFF"/>
        </a:lt1>
        <a:dk2>
          <a:srgbClr val="800000"/>
        </a:dk2>
        <a:lt2>
          <a:srgbClr val="FFFFFF"/>
        </a:lt2>
        <a:accent1>
          <a:srgbClr val="FF9900"/>
        </a:accent1>
        <a:accent2>
          <a:srgbClr val="FF33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E72D00"/>
        </a:accent6>
        <a:hlink>
          <a:srgbClr val="FFFFCC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rofile 2">
        <a:dk1>
          <a:srgbClr val="3C001E"/>
        </a:dk1>
        <a:lt1>
          <a:srgbClr val="FFFFFF"/>
        </a:lt1>
        <a:dk2>
          <a:srgbClr val="51072E"/>
        </a:dk2>
        <a:lt2>
          <a:srgbClr val="FFFFFF"/>
        </a:lt2>
        <a:accent1>
          <a:srgbClr val="89A38F"/>
        </a:accent1>
        <a:accent2>
          <a:srgbClr val="666699"/>
        </a:accent2>
        <a:accent3>
          <a:srgbClr val="B3AAAD"/>
        </a:accent3>
        <a:accent4>
          <a:srgbClr val="DADADA"/>
        </a:accent4>
        <a:accent5>
          <a:srgbClr val="C4CEC6"/>
        </a:accent5>
        <a:accent6>
          <a:srgbClr val="5C5C8A"/>
        </a:accent6>
        <a:hlink>
          <a:srgbClr val="80800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rofile 3">
        <a:dk1>
          <a:srgbClr val="333333"/>
        </a:dk1>
        <a:lt1>
          <a:srgbClr val="FFFFFF"/>
        </a:lt1>
        <a:dk2>
          <a:srgbClr val="000000"/>
        </a:dk2>
        <a:lt2>
          <a:srgbClr val="FFFFFF"/>
        </a:lt2>
        <a:accent1>
          <a:srgbClr val="3399FF"/>
        </a:accent1>
        <a:accent2>
          <a:srgbClr val="CC0000"/>
        </a:accent2>
        <a:accent3>
          <a:srgbClr val="AAAAAA"/>
        </a:accent3>
        <a:accent4>
          <a:srgbClr val="DADADA"/>
        </a:accent4>
        <a:accent5>
          <a:srgbClr val="ADCAFF"/>
        </a:accent5>
        <a:accent6>
          <a:srgbClr val="B90000"/>
        </a:accent6>
        <a:hlink>
          <a:srgbClr val="666699"/>
        </a:hlink>
        <a:folHlink>
          <a:srgbClr val="66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rofile 4">
        <a:dk1>
          <a:srgbClr val="4B3D1B"/>
        </a:dk1>
        <a:lt1>
          <a:srgbClr val="FFFFFF"/>
        </a:lt1>
        <a:dk2>
          <a:srgbClr val="330000"/>
        </a:dk2>
        <a:lt2>
          <a:srgbClr val="FFFFFF"/>
        </a:lt2>
        <a:accent1>
          <a:srgbClr val="CC9900"/>
        </a:accent1>
        <a:accent2>
          <a:srgbClr val="CC6600"/>
        </a:accent2>
        <a:accent3>
          <a:srgbClr val="ADAAAA"/>
        </a:accent3>
        <a:accent4>
          <a:srgbClr val="DADADA"/>
        </a:accent4>
        <a:accent5>
          <a:srgbClr val="E2CAAA"/>
        </a:accent5>
        <a:accent6>
          <a:srgbClr val="B95C00"/>
        </a:accent6>
        <a:hlink>
          <a:srgbClr val="666699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rofile 5">
        <a:dk1>
          <a:srgbClr val="006666"/>
        </a:dk1>
        <a:lt1>
          <a:srgbClr val="FFFFFF"/>
        </a:lt1>
        <a:dk2>
          <a:srgbClr val="003366"/>
        </a:dk2>
        <a:lt2>
          <a:srgbClr val="FFFFFF"/>
        </a:lt2>
        <a:accent1>
          <a:srgbClr val="0099CC"/>
        </a:accent1>
        <a:accent2>
          <a:srgbClr val="6666FF"/>
        </a:accent2>
        <a:accent3>
          <a:srgbClr val="AAADB8"/>
        </a:accent3>
        <a:accent4>
          <a:srgbClr val="DADADA"/>
        </a:accent4>
        <a:accent5>
          <a:srgbClr val="AACAE2"/>
        </a:accent5>
        <a:accent6>
          <a:srgbClr val="5C5CE7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rofile 6">
        <a:dk1>
          <a:srgbClr val="003366"/>
        </a:dk1>
        <a:lt1>
          <a:srgbClr val="FFFFFF"/>
        </a:lt1>
        <a:dk2>
          <a:srgbClr val="006666"/>
        </a:dk2>
        <a:lt2>
          <a:srgbClr val="FFFFFF"/>
        </a:lt2>
        <a:accent1>
          <a:srgbClr val="6699FF"/>
        </a:accent1>
        <a:accent2>
          <a:srgbClr val="00CCFF"/>
        </a:accent2>
        <a:accent3>
          <a:srgbClr val="AAB8B8"/>
        </a:accent3>
        <a:accent4>
          <a:srgbClr val="DADADA"/>
        </a:accent4>
        <a:accent5>
          <a:srgbClr val="B8CAFF"/>
        </a:accent5>
        <a:accent6>
          <a:srgbClr val="00B9E7"/>
        </a:accent6>
        <a:hlink>
          <a:srgbClr val="FFFFCC"/>
        </a:hlink>
        <a:folHlink>
          <a:srgbClr val="33CC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rofile 7">
        <a:dk1>
          <a:srgbClr val="000000"/>
        </a:dk1>
        <a:lt1>
          <a:srgbClr val="619CB1"/>
        </a:lt1>
        <a:dk2>
          <a:srgbClr val="FFFFFF"/>
        </a:dk2>
        <a:lt2>
          <a:srgbClr val="4E899E"/>
        </a:lt2>
        <a:accent1>
          <a:srgbClr val="FFCC00"/>
        </a:accent1>
        <a:accent2>
          <a:srgbClr val="B6523E"/>
        </a:accent2>
        <a:accent3>
          <a:srgbClr val="B7CBD5"/>
        </a:accent3>
        <a:accent4>
          <a:srgbClr val="000000"/>
        </a:accent4>
        <a:accent5>
          <a:srgbClr val="FFE2AA"/>
        </a:accent5>
        <a:accent6>
          <a:srgbClr val="A54937"/>
        </a:accent6>
        <a:hlink>
          <a:srgbClr val="99CC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rofile 8">
        <a:dk1>
          <a:srgbClr val="598600"/>
        </a:dk1>
        <a:lt1>
          <a:srgbClr val="FFFFFF"/>
        </a:lt1>
        <a:dk2>
          <a:srgbClr val="336600"/>
        </a:dk2>
        <a:lt2>
          <a:srgbClr val="FFFFFF"/>
        </a:lt2>
        <a:accent1>
          <a:srgbClr val="33CC33"/>
        </a:accent1>
        <a:accent2>
          <a:srgbClr val="99CC00"/>
        </a:accent2>
        <a:accent3>
          <a:srgbClr val="ADB8AA"/>
        </a:accent3>
        <a:accent4>
          <a:srgbClr val="DADADA"/>
        </a:accent4>
        <a:accent5>
          <a:srgbClr val="ADE2AD"/>
        </a:accent5>
        <a:accent6>
          <a:srgbClr val="8AB900"/>
        </a:accent6>
        <a:hlink>
          <a:srgbClr val="FFCC0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rofile 9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A3B2C1"/>
        </a:accent1>
        <a:accent2>
          <a:srgbClr val="CC0000"/>
        </a:accent2>
        <a:accent3>
          <a:srgbClr val="FFFFFF"/>
        </a:accent3>
        <a:accent4>
          <a:srgbClr val="000000"/>
        </a:accent4>
        <a:accent5>
          <a:srgbClr val="CED5DD"/>
        </a:accent5>
        <a:accent6>
          <a:srgbClr val="B90000"/>
        </a:accent6>
        <a:hlink>
          <a:srgbClr val="336699"/>
        </a:hlink>
        <a:folHlink>
          <a:srgbClr val="00336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6338</TotalTime>
  <Words>955</Words>
  <Application>Microsoft Office PowerPoint</Application>
  <PresentationFormat>宽屏</PresentationFormat>
  <Paragraphs>245</Paragraphs>
  <Slides>16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4" baseType="lpstr">
      <vt:lpstr>Arial</vt:lpstr>
      <vt:lpstr>Book Antiqua</vt:lpstr>
      <vt:lpstr>Calibri</vt:lpstr>
      <vt:lpstr>Cambria Math</vt:lpstr>
      <vt:lpstr>Times New Roman</vt:lpstr>
      <vt:lpstr>Verdana</vt:lpstr>
      <vt:lpstr>Wingdings</vt:lpstr>
      <vt:lpstr>主题1</vt:lpstr>
      <vt:lpstr>[AHG 8] Evaluating and Improving Coding Performance for General Image Classification Models [Information]</vt:lpstr>
      <vt:lpstr>Motivation</vt:lpstr>
      <vt:lpstr>Idea</vt:lpstr>
      <vt:lpstr>Methodology</vt:lpstr>
      <vt:lpstr>Methodology</vt:lpstr>
      <vt:lpstr>Methodology</vt:lpstr>
      <vt:lpstr>Methodology</vt:lpstr>
      <vt:lpstr>Methodology</vt:lpstr>
      <vt:lpstr>Methodology</vt:lpstr>
      <vt:lpstr>Preliminary Experiments</vt:lpstr>
      <vt:lpstr>Preliminary Experiments</vt:lpstr>
      <vt:lpstr>Preliminary Experiments</vt:lpstr>
      <vt:lpstr>Preliminary Experiments</vt:lpstr>
      <vt:lpstr>Conclusion</vt:lpstr>
      <vt:lpstr>What’s next?</vt:lpstr>
      <vt:lpstr>Q &amp; 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Huiwen Ren</dc:creator>
  <cp:lastModifiedBy>启 张</cp:lastModifiedBy>
  <cp:revision>6150</cp:revision>
  <dcterms:created xsi:type="dcterms:W3CDTF">2013-10-09T06:36:00Z</dcterms:created>
  <dcterms:modified xsi:type="dcterms:W3CDTF">2023-04-25T07:12:30Z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80B6540567CB498D96A30F062BE8981B</vt:lpwstr>
  </property>
  <property fmtid="{D5CDD505-2E9C-101B-9397-08002B2CF9AE}" pid="3" name="KSOProductBuildVer">
    <vt:lpwstr>2052-11.1.0.12763</vt:lpwstr>
  </property>
</Properties>
</file>