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0"/>
  </p:notesMasterIdLst>
  <p:sldIdLst>
    <p:sldId id="2134805286" r:id="rId2"/>
    <p:sldId id="2134805294" r:id="rId3"/>
    <p:sldId id="2134805295" r:id="rId4"/>
    <p:sldId id="2134805300" r:id="rId5"/>
    <p:sldId id="2134805296" r:id="rId6"/>
    <p:sldId id="2134805298" r:id="rId7"/>
    <p:sldId id="2134805299" r:id="rId8"/>
    <p:sldId id="213480528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1D47"/>
    <a:srgbClr val="0A0908"/>
    <a:srgbClr val="FF8B10"/>
    <a:srgbClr val="666666"/>
    <a:srgbClr val="333333"/>
    <a:srgbClr val="FFFFFF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97" d="100"/>
          <a:sy n="97" d="100"/>
        </p:scale>
        <p:origin x="413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2"/>
            <a:ext cx="4688119" cy="3147189"/>
          </a:xfrm>
        </p:spPr>
        <p:txBody>
          <a:bodyPr/>
          <a:lstStyle/>
          <a:p>
            <a:r>
              <a:rPr lang="en-US" dirty="0"/>
              <a:t>AHG12:</a:t>
            </a:r>
            <a:br>
              <a:rPr lang="en-US" dirty="0"/>
            </a:br>
            <a:r>
              <a:rPr lang="en-US" dirty="0"/>
              <a:t>Cross-component residual model (CCRM)</a:t>
            </a:r>
            <a:br>
              <a:rPr lang="en-US" dirty="0"/>
            </a:br>
            <a:br>
              <a:rPr lang="en-US" dirty="0"/>
            </a:br>
            <a:r>
              <a:rPr lang="en-US" sz="1800" dirty="0"/>
              <a:t>JVET-AD0108</a:t>
            </a:r>
            <a:br>
              <a:rPr lang="en-US" dirty="0"/>
            </a:br>
            <a:r>
              <a:rPr lang="en-US" sz="2000" dirty="0"/>
              <a:t>Pekka Astola, Jani Lainema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Overview of the 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99" y="1115999"/>
            <a:ext cx="7314689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Cross-component residual model (CCRM) is a cross-component prediction tool for inter slices.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cross-component filters are derived using the prediction signals of luma and chroma.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derived filters are applied to the reconstructed luma signal producing the final chroma prediction.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AD7C22-99C7-4DA4-F5AC-79BDCA2EB07B}"/>
              </a:ext>
            </a:extLst>
          </p:cNvPr>
          <p:cNvSpPr/>
          <p:nvPr/>
        </p:nvSpPr>
        <p:spPr>
          <a:xfrm>
            <a:off x="1399987" y="2586833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predY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57D8B6-AB49-CF1D-F71F-1D29125EE74C}"/>
              </a:ext>
            </a:extLst>
          </p:cNvPr>
          <p:cNvSpPr/>
          <p:nvPr/>
        </p:nvSpPr>
        <p:spPr>
          <a:xfrm>
            <a:off x="1399988" y="3325342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predCb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A3541-7DC4-1A23-FCD3-5EA712A27BD5}"/>
              </a:ext>
            </a:extLst>
          </p:cNvPr>
          <p:cNvSpPr/>
          <p:nvPr/>
        </p:nvSpPr>
        <p:spPr>
          <a:xfrm>
            <a:off x="1399987" y="3704742"/>
            <a:ext cx="830455" cy="3087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predCr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F54F16-1AEF-7932-C055-27751D92E2ED}"/>
              </a:ext>
            </a:extLst>
          </p:cNvPr>
          <p:cNvSpPr/>
          <p:nvPr/>
        </p:nvSpPr>
        <p:spPr>
          <a:xfrm>
            <a:off x="2622685" y="3325342"/>
            <a:ext cx="830455" cy="6881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Derive filters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5F8915-2EA0-582F-B97D-FB0D2A75DE39}"/>
              </a:ext>
            </a:extLst>
          </p:cNvPr>
          <p:cNvSpPr/>
          <p:nvPr/>
        </p:nvSpPr>
        <p:spPr>
          <a:xfrm>
            <a:off x="3865526" y="3325341"/>
            <a:ext cx="830455" cy="6881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Apply filters</a:t>
            </a:r>
            <a:endParaRPr lang="en-FI" sz="1200" dirty="0">
              <a:solidFill>
                <a:schemeClr val="tx2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2FC362A-0207-5E1D-3F82-F070D605040B}"/>
              </a:ext>
            </a:extLst>
          </p:cNvPr>
          <p:cNvCxnSpPr>
            <a:cxnSpLocks/>
            <a:stCxn id="6" idx="3"/>
            <a:endCxn id="44" idx="2"/>
          </p:cNvCxnSpPr>
          <p:nvPr/>
        </p:nvCxnSpPr>
        <p:spPr>
          <a:xfrm>
            <a:off x="2230442" y="2741232"/>
            <a:ext cx="139828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986AA0D-1BBF-2996-D765-7571FDBF9D8C}"/>
              </a:ext>
            </a:extLst>
          </p:cNvPr>
          <p:cNvCxnSpPr>
            <a:stCxn id="8" idx="3"/>
          </p:cNvCxnSpPr>
          <p:nvPr/>
        </p:nvCxnSpPr>
        <p:spPr>
          <a:xfrm>
            <a:off x="2230443" y="3479741"/>
            <a:ext cx="39224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B6F6EFE-8B62-3FC3-A616-183980F046FE}"/>
              </a:ext>
            </a:extLst>
          </p:cNvPr>
          <p:cNvCxnSpPr>
            <a:stCxn id="9" idx="3"/>
          </p:cNvCxnSpPr>
          <p:nvPr/>
        </p:nvCxnSpPr>
        <p:spPr>
          <a:xfrm>
            <a:off x="2230442" y="3859141"/>
            <a:ext cx="392243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B5B6557-534A-1F98-A5C6-80B2D3F07752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3037912" y="2741232"/>
            <a:ext cx="1" cy="58411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68C9DC9-F241-D3B6-F243-A397C4970D45}"/>
              </a:ext>
            </a:extLst>
          </p:cNvPr>
          <p:cNvCxnSpPr>
            <a:cxnSpLocks/>
            <a:stCxn id="44" idx="6"/>
          </p:cNvCxnSpPr>
          <p:nvPr/>
        </p:nvCxnSpPr>
        <p:spPr>
          <a:xfrm>
            <a:off x="3855273" y="2741232"/>
            <a:ext cx="2808195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6D3D97B-B302-00DC-D760-CFEA8B5D85C4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280754" y="2741232"/>
            <a:ext cx="0" cy="584109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3CA74C-975D-18C4-C395-BEE570EAA6F8}"/>
              </a:ext>
            </a:extLst>
          </p:cNvPr>
          <p:cNvCxnSpPr>
            <a:cxnSpLocks/>
            <a:endCxn id="54" idx="2"/>
          </p:cNvCxnSpPr>
          <p:nvPr/>
        </p:nvCxnSpPr>
        <p:spPr>
          <a:xfrm>
            <a:off x="4695981" y="3394013"/>
            <a:ext cx="531556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A6FF088-A85F-93A3-7A82-AA524624BC68}"/>
              </a:ext>
            </a:extLst>
          </p:cNvPr>
          <p:cNvCxnSpPr>
            <a:cxnSpLocks/>
            <a:endCxn id="55" idx="2"/>
          </p:cNvCxnSpPr>
          <p:nvPr/>
        </p:nvCxnSpPr>
        <p:spPr>
          <a:xfrm>
            <a:off x="4695981" y="3952253"/>
            <a:ext cx="884595" cy="1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E752358-95A2-1473-D96C-D6914C672692}"/>
              </a:ext>
            </a:extLst>
          </p:cNvPr>
          <p:cNvCxnSpPr>
            <a:cxnSpLocks/>
            <a:stCxn id="54" idx="6"/>
          </p:cNvCxnSpPr>
          <p:nvPr/>
        </p:nvCxnSpPr>
        <p:spPr>
          <a:xfrm>
            <a:off x="5454086" y="3394013"/>
            <a:ext cx="1209382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C802DBA-15D9-F05A-6348-291D45791827}"/>
              </a:ext>
            </a:extLst>
          </p:cNvPr>
          <p:cNvCxnSpPr>
            <a:cxnSpLocks/>
            <a:stCxn id="55" idx="6"/>
          </p:cNvCxnSpPr>
          <p:nvPr/>
        </p:nvCxnSpPr>
        <p:spPr>
          <a:xfrm>
            <a:off x="5807125" y="3952254"/>
            <a:ext cx="856343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10C34B39-E428-B9B2-BE91-F31189410B22}"/>
              </a:ext>
            </a:extLst>
          </p:cNvPr>
          <p:cNvSpPr/>
          <p:nvPr/>
        </p:nvSpPr>
        <p:spPr>
          <a:xfrm>
            <a:off x="3628724" y="2627957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DADB347-E6ED-DC9B-29F5-A245DC8D060E}"/>
              </a:ext>
            </a:extLst>
          </p:cNvPr>
          <p:cNvSpPr/>
          <p:nvPr/>
        </p:nvSpPr>
        <p:spPr>
          <a:xfrm>
            <a:off x="5227537" y="3280738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70290A7-E7BD-12FC-8FD7-394391225800}"/>
              </a:ext>
            </a:extLst>
          </p:cNvPr>
          <p:cNvSpPr/>
          <p:nvPr/>
        </p:nvSpPr>
        <p:spPr>
          <a:xfrm>
            <a:off x="5580576" y="3838979"/>
            <a:ext cx="226549" cy="22654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+</a:t>
            </a:r>
            <a:endParaRPr lang="en-FI" sz="1200" dirty="0">
              <a:solidFill>
                <a:schemeClr val="tx2"/>
              </a:solidFill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F337A10-67D5-22F3-4606-8AE4ADCD68A1}"/>
              </a:ext>
            </a:extLst>
          </p:cNvPr>
          <p:cNvCxnSpPr>
            <a:cxnSpLocks/>
          </p:cNvCxnSpPr>
          <p:nvPr/>
        </p:nvCxnSpPr>
        <p:spPr>
          <a:xfrm>
            <a:off x="3738173" y="2430379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5AAAC0B1-DE6B-413B-B3C7-76E282B10796}"/>
              </a:ext>
            </a:extLst>
          </p:cNvPr>
          <p:cNvCxnSpPr>
            <a:cxnSpLocks/>
          </p:cNvCxnSpPr>
          <p:nvPr/>
        </p:nvCxnSpPr>
        <p:spPr>
          <a:xfrm>
            <a:off x="5340811" y="3083160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BBEB509C-F017-EB6B-E1AF-FB320B55491C}"/>
              </a:ext>
            </a:extLst>
          </p:cNvPr>
          <p:cNvCxnSpPr>
            <a:cxnSpLocks/>
          </p:cNvCxnSpPr>
          <p:nvPr/>
        </p:nvCxnSpPr>
        <p:spPr>
          <a:xfrm>
            <a:off x="5693850" y="3634140"/>
            <a:ext cx="0" cy="197578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8F40236-BED7-E594-8E01-023043BE53A2}"/>
              </a:ext>
            </a:extLst>
          </p:cNvPr>
          <p:cNvSpPr txBox="1"/>
          <p:nvPr/>
        </p:nvSpPr>
        <p:spPr>
          <a:xfrm>
            <a:off x="3592123" y="2243174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resY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0DB4CB5-BB8F-344E-57BF-1C5D08AA67AC}"/>
              </a:ext>
            </a:extLst>
          </p:cNvPr>
          <p:cNvSpPr txBox="1"/>
          <p:nvPr/>
        </p:nvSpPr>
        <p:spPr>
          <a:xfrm>
            <a:off x="5185712" y="2880604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resCb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F84A013-43C6-F157-2C54-0235ADE14B3C}"/>
              </a:ext>
            </a:extLst>
          </p:cNvPr>
          <p:cNvSpPr txBox="1"/>
          <p:nvPr/>
        </p:nvSpPr>
        <p:spPr>
          <a:xfrm>
            <a:off x="5564152" y="3465199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resCr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806F454-2856-2090-6193-230E30F40EB5}"/>
              </a:ext>
            </a:extLst>
          </p:cNvPr>
          <p:cNvSpPr txBox="1"/>
          <p:nvPr/>
        </p:nvSpPr>
        <p:spPr>
          <a:xfrm>
            <a:off x="2622685" y="4283947"/>
            <a:ext cx="2923867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The proposed method on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the decoder.</a:t>
            </a:r>
            <a:endParaRPr kumimoji="0" lang="en-FI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58C3C3E-858E-B20E-8BF4-CDEE16D090C7}"/>
              </a:ext>
            </a:extLst>
          </p:cNvPr>
          <p:cNvSpPr txBox="1"/>
          <p:nvPr/>
        </p:nvSpPr>
        <p:spPr>
          <a:xfrm>
            <a:off x="6740253" y="2653041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Y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24D6CC5-055C-9195-6289-17AA3B0563F9}"/>
              </a:ext>
            </a:extLst>
          </p:cNvPr>
          <p:cNvSpPr txBox="1"/>
          <p:nvPr/>
        </p:nvSpPr>
        <p:spPr>
          <a:xfrm>
            <a:off x="6740252" y="3303361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200" dirty="0">
                <a:solidFill>
                  <a:schemeClr val="tx2"/>
                </a:solidFill>
                <a:latin typeface="Nokia Pure Text Light"/>
              </a:rPr>
              <a:t>Cb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3863590-389B-CAD3-3DC8-B360EA7B49B9}"/>
              </a:ext>
            </a:extLst>
          </p:cNvPr>
          <p:cNvSpPr txBox="1"/>
          <p:nvPr/>
        </p:nvSpPr>
        <p:spPr>
          <a:xfrm>
            <a:off x="6740251" y="3864063"/>
            <a:ext cx="338443" cy="1763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200" dirty="0">
                <a:solidFill>
                  <a:schemeClr val="tx2"/>
                </a:solidFill>
                <a:latin typeface="Nokia Pure Text Light"/>
              </a:rPr>
              <a:t>Cr</a:t>
            </a:r>
            <a:endParaRPr kumimoji="0" lang="en-FI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33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The cross-component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6" y="1116000"/>
            <a:ext cx="75778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proposed 8-tap filter consist of 6 spatial luma samples, a nonlinear term, and a bias term.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6 spatial luma samples (L0,…,L5) are obtained from the luma grid selecting the 6 luma samples closest  to the chroma position C without down sampling and the prediction model becomes </a:t>
            </a:r>
          </a:p>
          <a:p>
            <a:pPr lvl="1"/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predChromaVal =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L0+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L1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L2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L3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L4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L5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nonlinear((L0+L3+1) &gt;&gt; 1) + c</a:t>
            </a:r>
            <a:r>
              <a:rPr lang="en-CA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B,</a:t>
            </a:r>
            <a:endParaRPr lang="en-US" dirty="0"/>
          </a:p>
          <a:p>
            <a:pPr lvl="1"/>
            <a:r>
              <a:rPr lang="en-US" dirty="0"/>
              <a:t>where nonlinear is CCCM’s nonlinear operator and B is bias.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F31CB7-7852-A323-F2E9-2E24F95FC12D}"/>
              </a:ext>
            </a:extLst>
          </p:cNvPr>
          <p:cNvSpPr txBox="1"/>
          <p:nvPr/>
        </p:nvSpPr>
        <p:spPr>
          <a:xfrm>
            <a:off x="2122749" y="4313543"/>
            <a:ext cx="4220578" cy="29295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Luma samples L0,..,L5 in relation to the chroma sample C.</a:t>
            </a:r>
            <a:endParaRPr kumimoji="0" lang="en-FI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081957-E89D-72A0-F463-1CAF7255D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90" y="2537450"/>
            <a:ext cx="2585896" cy="168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5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The cross-component filter (continued)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6" y="1116000"/>
            <a:ext cx="75778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filter coefficients are derived using ECM’s division-free Gaussian elimination method and the necessary offsets are applied to samples prior to filter derivation.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Intra reference samples are used as additional input samples in filter derivation when the block has less than 64 chroma samples. 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dirty="0"/>
              <a:t>CCCM’s design of at most 6 rows and columns of intra reference samples is used.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Blocks having 256 chroma samples or more are divided into subblocks that have at most 256 chroma samples. 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dirty="0"/>
              <a:t>Subblocks containing zero luma residual are skipped.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1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Bitstream signalling and encoder operation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Usage of the mode is signalled with a CABAC coded TU level flag. One new CABAC context was included to support this.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CCRM flag is only signalled if the TU’s luma Cbf is non-zero and the CU’s predMode is either MODE_INTER or MODE_IBC.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encoder performs an RD decision in the transform selection loop for the chroma components when luma Cbf is non-zero and the CU’s predMode is either MODE_INTER or MODE_IBC.</a:t>
            </a:r>
          </a:p>
        </p:txBody>
      </p:sp>
    </p:spTree>
    <p:extLst>
      <p:ext uri="{BB962C8B-B14F-4D97-AF65-F5344CB8AC3E}">
        <p14:creationId xmlns:p14="http://schemas.microsoft.com/office/powerpoint/2010/main" val="28954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42C69F-F7FD-B3B0-2423-F79764452071}"/>
              </a:ext>
            </a:extLst>
          </p:cNvPr>
          <p:cNvSpPr txBox="1"/>
          <p:nvPr/>
        </p:nvSpPr>
        <p:spPr>
          <a:xfrm>
            <a:off x="417600" y="1133094"/>
            <a:ext cx="2220092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/>
                </a:solidFill>
              </a:rPr>
              <a:t>Run times not accurate.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0C58B1-E4B5-BE8F-FFD2-1C4350917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05832"/>
              </p:ext>
            </p:extLst>
          </p:nvPr>
        </p:nvGraphicFramePr>
        <p:xfrm>
          <a:off x="4799285" y="641214"/>
          <a:ext cx="4038602" cy="194310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2578805589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610989033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98763462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782212924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03711940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3911112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310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529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019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674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345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365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418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224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60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8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462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8495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DB2A3-FCBB-5104-2ED9-F28C7ACC1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473292"/>
              </p:ext>
            </p:extLst>
          </p:nvPr>
        </p:nvGraphicFramePr>
        <p:xfrm>
          <a:off x="417600" y="2761858"/>
          <a:ext cx="4038602" cy="194310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198094302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24648426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565753587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42557097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37571705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7165093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501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725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731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9593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15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158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237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034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21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049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272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86553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96C68FB-D85D-D08D-9B88-44685EFB4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28775"/>
              </p:ext>
            </p:extLst>
          </p:nvPr>
        </p:nvGraphicFramePr>
        <p:xfrm>
          <a:off x="4799285" y="2761858"/>
          <a:ext cx="4038602" cy="1933575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262221851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58018894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679718891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38798233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080821902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1473081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339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266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6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18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009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83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972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441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97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86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792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5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0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Proposing cross-component residual model for inter slices.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Provides improved coding efficiency for chroma coding.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It is suggested to include the method in the next round of EEs.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813</Words>
  <Application>Microsoft Office PowerPoint</Application>
  <PresentationFormat>On-screen Show (16:9)</PresentationFormat>
  <Paragraphs>229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Cross-component residual model (CCRM)  JVET-AD0108 Pekka Astola, Jani Lainema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2023-04-21T14:29:01Z</dcterms:modified>
</cp:coreProperties>
</file>