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9" r:id="rId2"/>
    <p:sldId id="256" r:id="rId3"/>
    <p:sldId id="260" r:id="rId4"/>
    <p:sldId id="261" r:id="rId5"/>
    <p:sldId id="257" r:id="rId6"/>
    <p:sldId id="258" r:id="rId7"/>
    <p:sldId id="265" r:id="rId8"/>
    <p:sldId id="264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16" autoAdjust="0"/>
    <p:restoredTop sz="86393" autoAdjust="0"/>
  </p:normalViewPr>
  <p:slideViewPr>
    <p:cSldViewPr snapToGrid="0">
      <p:cViewPr varScale="1">
        <p:scale>
          <a:sx n="64" d="100"/>
          <a:sy n="64" d="100"/>
        </p:scale>
        <p:origin x="27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9ACBC9-9F63-4B49-BB14-62796EE097CF}" type="datetimeFigureOut">
              <a:rPr kumimoji="1" lang="ja-JP" altLang="en-US" smtClean="0"/>
              <a:t>2023/4/23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9C77B-5228-4A0A-BDD9-BBF48F64030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1985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9C77B-5228-4A0A-BDD9-BBF48F640308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4001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9C77B-5228-4A0A-BDD9-BBF48F64030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422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9C77B-5228-4A0A-BDD9-BBF48F64030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8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9C77B-5228-4A0A-BDD9-BBF48F64030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3141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9C77B-5228-4A0A-BDD9-BBF48F64030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0727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page１（with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Arial" panose="020B0604020202020204" pitchFamily="34" charset="0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en-US" altLang="ja-JP" dirty="0"/>
              <a:t>Subtitle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  <a:prstGeom prst="rect">
            <a:avLst/>
          </a:prstGeo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  <a:prstGeom prst="rect">
            <a:avLst/>
          </a:prstGeo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Arial" panose="020B0604020202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89456387-FFE4-4F40-89F4-301FE9BAA514}" type="datetimeFigureOut">
              <a:rPr kumimoji="1" lang="ja-JP" altLang="en-US" smtClean="0"/>
              <a:t>2023/4/23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61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（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18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pa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252000" y="6639667"/>
            <a:ext cx="2743200" cy="184666"/>
          </a:xfrm>
        </p:spPr>
        <p:txBody>
          <a:bodyPr/>
          <a:lstStyle>
            <a:lvl1pPr>
              <a:defRPr baseline="0">
                <a:latin typeface="(日本語用のフォントを使用)"/>
                <a:ea typeface="源ノ角ゴシック JP Regular" panose="020B0500000000000000" pitchFamily="34" charset="-128"/>
              </a:defRPr>
            </a:lvl1pPr>
          </a:lstStyle>
          <a:p>
            <a:fld id="{89456387-FFE4-4F40-89F4-301FE9BAA514}" type="datetimeFigureOut">
              <a:rPr kumimoji="1" lang="ja-JP" altLang="en-US" smtClean="0"/>
              <a:t>2023/4/23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5A124-2B17-4D30-BAB6-412843E157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9012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56387-FFE4-4F40-89F4-301FE9BAA514}" type="datetimeFigureOut">
              <a:rPr kumimoji="1" lang="ja-JP" altLang="en-US" smtClean="0"/>
              <a:t>2023/4/23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5A124-2B17-4D30-BAB6-412843E1576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10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615640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d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56387-FFE4-4F40-89F4-301FE9BAA514}" type="datetimeFigureOut">
              <a:rPr kumimoji="1" lang="ja-JP" altLang="en-US" smtClean="0"/>
              <a:t>2023/4/23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5A124-2B17-4D30-BAB6-412843E1576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12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アイコンをクリックして図を追加</a:t>
            </a:r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0305960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BA02DE-F8EF-9D1F-EEF4-28426643DC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2C4FDED-5D6B-6410-9847-FC0C153970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03C010-A334-4716-6671-D99322CC3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56387-FFE4-4F40-89F4-301FE9BAA514}" type="datetimeFigureOut">
              <a:rPr kumimoji="1" lang="ja-JP" altLang="en-US" smtClean="0"/>
              <a:t>2023/4/23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CFAD67-42BC-DB90-E6EA-1A6A9CA18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00330C2-8EF1-8551-9CAE-2259A4863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5A124-2B17-4D30-BAB6-412843E157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4587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page2（no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Arial" panose="020B0604020202020204" pitchFamily="34" charset="0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  <a:prstGeom prst="rect">
            <a:avLst/>
          </a:prstGeo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  <a:prstGeom prst="rect">
            <a:avLst/>
          </a:prstGeo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Arial" panose="020B0604020202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89456387-FFE4-4F40-89F4-301FE9BAA514}" type="datetimeFigureOut">
              <a:rPr kumimoji="1" lang="ja-JP" altLang="en-US" smtClean="0"/>
              <a:t>2023/4/23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397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56387-FFE4-4F40-89F4-301FE9BAA514}" type="datetimeFigureOut">
              <a:rPr kumimoji="1" lang="ja-JP" altLang="en-US" smtClean="0"/>
              <a:t>2023/4/23</a:t>
            </a:fld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5A124-2B17-4D30-BAB6-412843E1576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5778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n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(日本語用のフォントを使用)"/>
                <a:ea typeface="源ノ角ゴシック JP Regular" panose="020B0500000000000000" pitchFamily="34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1276323" y="6606000"/>
            <a:ext cx="540000" cy="252000"/>
          </a:xfrm>
        </p:spPr>
        <p:txBody>
          <a:bodyPr/>
          <a:lstStyle/>
          <a:p>
            <a:fld id="{DCE5A124-2B17-4D30-BAB6-412843E1576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6" name="グループ化 5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9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56387-FFE4-4F40-89F4-301FE9BAA514}" type="datetimeFigureOut">
              <a:rPr kumimoji="1" lang="ja-JP" altLang="en-US" smtClean="0"/>
              <a:t>2023/4/23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9269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56387-FFE4-4F40-89F4-301FE9BAA514}" type="datetimeFigureOut">
              <a:rPr kumimoji="1" lang="ja-JP" altLang="en-US" smtClean="0"/>
              <a:t>2023/4/23</a:t>
            </a:fld>
            <a:endParaRPr kumimoji="1"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fld id="{DCE5A124-2B17-4D30-BAB6-412843E1576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10" name="グループ化 9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61938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_03(Two Conten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56387-FFE4-4F40-89F4-301FE9BAA514}" type="datetimeFigureOut">
              <a:rPr kumimoji="1" lang="ja-JP" altLang="en-US" smtClean="0"/>
              <a:t>2023/4/23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5A124-2B17-4D30-BAB6-412843E1576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8" name="グループ化 7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12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821190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_04(Compar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56387-FFE4-4F40-89F4-301FE9BAA514}" type="datetimeFigureOut">
              <a:rPr kumimoji="1" lang="ja-JP" altLang="en-US" smtClean="0"/>
              <a:t>2023/4/23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5A124-2B17-4D30-BAB6-412843E1576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10" name="グループ化 9"/>
          <p:cNvGrpSpPr/>
          <p:nvPr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1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655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（Basic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988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Slide（New_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56" y="2772000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04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9456387-FFE4-4F40-89F4-301FE9BAA514}" type="datetimeFigureOut">
              <a:rPr kumimoji="1" lang="ja-JP" altLang="en-US" smtClean="0"/>
              <a:t>2023/4/23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fld id="{DCE5A124-2B17-4D30-BAB6-412843E1576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フッター プレースホルダー 4"/>
          <p:cNvSpPr txBox="1">
            <a:spLocks/>
          </p:cNvSpPr>
          <p:nvPr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/>
          </a:p>
        </p:txBody>
      </p:sp>
      <p:sp>
        <p:nvSpPr>
          <p:cNvPr id="8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6369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Arial" panose="020B0604020202020204" pitchFamily="34" charset="0"/>
          <a:ea typeface="源ノ角ゴシック JP Regular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Arial" panose="020B0604020202020204" pitchFamily="34" charset="0"/>
          <a:ea typeface="源ノ角ゴシック JP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" panose="020B0604020202020204" pitchFamily="34" charset="0"/>
          <a:ea typeface="源ノ角ゴシック JP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Arial" panose="020B0604020202020204" pitchFamily="34" charset="0"/>
          <a:ea typeface="源ノ角ゴシック JP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" panose="020B0604020202020204" pitchFamily="34" charset="0"/>
          <a:ea typeface="源ノ角ゴシック JP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" panose="020B0604020202020204" pitchFamily="34" charset="0"/>
          <a:ea typeface="源ノ角ゴシック JP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D83ACCC9-C641-3A7C-A50A-D40EC52907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Modifications of common test condition</a:t>
            </a:r>
            <a:br>
              <a:rPr lang="en-US" altLang="ja-JP" dirty="0"/>
            </a:br>
            <a:r>
              <a:rPr lang="en-US" altLang="ja-JP" dirty="0"/>
              <a:t> and ECM software</a:t>
            </a:r>
            <a:endParaRPr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9383C4FD-DE48-40A7-7A67-F9B3685E44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dirty="0"/>
              <a:t>JVET-AD0105</a:t>
            </a:r>
            <a:endParaRPr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0BDCDB3E-F1E0-57BC-E0AD-DBD95BEDA0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sz="2800" dirty="0"/>
              <a:t>Sharp Corporation</a:t>
            </a:r>
            <a:endParaRPr lang="ja-JP" altLang="en-US" sz="2800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563CBB59-D0A9-6E22-162E-820FCE9BB4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sz="2800" dirty="0"/>
              <a:t>Y. Yasugi and T. Ikai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21785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8CC1A914-B972-355E-1B2D-A2EDECEF7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082" y="918166"/>
            <a:ext cx="7318917" cy="5939833"/>
          </a:xfrm>
          <a:prstGeom prst="rect">
            <a:avLst/>
          </a:prstGeom>
        </p:spPr>
      </p:pic>
      <p:sp>
        <p:nvSpPr>
          <p:cNvPr id="4" name="タイトル 3">
            <a:extLst>
              <a:ext uri="{FF2B5EF4-FFF2-40B4-BE49-F238E27FC236}">
                <a16:creationId xmlns:a16="http://schemas.microsoft.com/office/drawing/2014/main" id="{EFE0C190-3AC1-1646-9A77-C40C2B893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Motivation</a:t>
            </a:r>
            <a:endParaRPr lang="ja-JP" altLang="en-US" dirty="0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4290FE9C-4F50-F7DA-E2CC-C03269FEBE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295" y="828000"/>
            <a:ext cx="5844706" cy="57708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altLang="ja-JP" dirty="0"/>
              <a:t>Speed up encoder and decoder for</a:t>
            </a:r>
            <a:br>
              <a:rPr lang="en-US" altLang="ja-JP" dirty="0"/>
            </a:br>
            <a:r>
              <a:rPr lang="en-US" altLang="ja-JP" dirty="0"/>
              <a:t> accelerated development cycle</a:t>
            </a:r>
            <a:br>
              <a:rPr lang="en-US" altLang="ja-JP" dirty="0"/>
            </a:br>
            <a:r>
              <a:rPr lang="en-US" altLang="ja-JP" dirty="0"/>
              <a:t> </a:t>
            </a:r>
          </a:p>
          <a:p>
            <a:pPr lvl="2">
              <a:lnSpc>
                <a:spcPct val="110000"/>
              </a:lnSpc>
            </a:pPr>
            <a:r>
              <a:rPr lang="en-US" altLang="ja-JP" dirty="0"/>
              <a:t>QP22 DaylightRoad2 takes </a:t>
            </a:r>
            <a:br>
              <a:rPr lang="en-US" altLang="ja-JP" dirty="0"/>
            </a:br>
            <a:r>
              <a:rPr lang="en-US" altLang="ja-JP" dirty="0"/>
              <a:t>229 hours in</a:t>
            </a:r>
            <a:r>
              <a:rPr lang="ja-JP" altLang="en-US" dirty="0"/>
              <a:t> </a:t>
            </a:r>
            <a:r>
              <a:rPr lang="en-US" altLang="ja-JP" dirty="0"/>
              <a:t>total </a:t>
            </a:r>
            <a:br>
              <a:rPr lang="en-US" altLang="ja-JP" dirty="0"/>
            </a:br>
            <a:r>
              <a:rPr lang="en-US" altLang="ja-JP" dirty="0"/>
              <a:t>under AI condition</a:t>
            </a:r>
          </a:p>
          <a:p>
            <a:pPr marL="0" indent="0">
              <a:lnSpc>
                <a:spcPct val="110000"/>
              </a:lnSpc>
              <a:buNone/>
            </a:pPr>
            <a:endParaRPr lang="en-US" altLang="ja-JP" dirty="0"/>
          </a:p>
        </p:txBody>
      </p:sp>
      <p:sp>
        <p:nvSpPr>
          <p:cNvPr id="2" name="矢印: 下 1">
            <a:extLst>
              <a:ext uri="{FF2B5EF4-FFF2-40B4-BE49-F238E27FC236}">
                <a16:creationId xmlns:a16="http://schemas.microsoft.com/office/drawing/2014/main" id="{829F910F-4B52-F000-DB41-BE14456460E7}"/>
              </a:ext>
            </a:extLst>
          </p:cNvPr>
          <p:cNvSpPr/>
          <p:nvPr/>
        </p:nvSpPr>
        <p:spPr>
          <a:xfrm rot="10800000">
            <a:off x="11240430" y="2742629"/>
            <a:ext cx="391468" cy="374137"/>
          </a:xfrm>
          <a:prstGeom prst="downArrow">
            <a:avLst/>
          </a:prstGeom>
          <a:solidFill>
            <a:srgbClr val="FF0000"/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rgbClr val="FF0000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7176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EFE0C190-3AC1-1646-9A77-C40C2B893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Problem statements and proposals</a:t>
            </a:r>
            <a:endParaRPr lang="ja-JP" altLang="en-US" dirty="0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4290FE9C-4F50-F7DA-E2CC-C03269FEBE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ja-JP" dirty="0"/>
              <a:t>1) CTC: parameter for sign prediction</a:t>
            </a:r>
          </a:p>
          <a:p>
            <a:pPr lvl="1">
              <a:lnSpc>
                <a:spcPct val="110000"/>
              </a:lnSpc>
            </a:pPr>
            <a:r>
              <a:rPr lang="en-US" altLang="ja-JP" dirty="0"/>
              <a:t>The maximum number of sign prediction is controlled by “</a:t>
            </a:r>
            <a:r>
              <a:rPr lang="en-US" altLang="ja-JP" dirty="0" err="1"/>
              <a:t>NumSignPred</a:t>
            </a:r>
            <a:r>
              <a:rPr lang="en-US" altLang="ja-JP" dirty="0"/>
              <a:t>”</a:t>
            </a:r>
          </a:p>
          <a:p>
            <a:pPr lvl="2">
              <a:lnSpc>
                <a:spcPct val="110000"/>
              </a:lnSpc>
            </a:pPr>
            <a:r>
              <a:rPr lang="en-US" altLang="ja-JP" dirty="0"/>
              <a:t>Default is </a:t>
            </a:r>
            <a:r>
              <a:rPr lang="en-US" altLang="ja-JP" dirty="0" err="1"/>
              <a:t>NumSignPred</a:t>
            </a:r>
            <a:r>
              <a:rPr lang="en-US" altLang="ja-JP" dirty="0"/>
              <a:t>=8 for all QPs</a:t>
            </a:r>
          </a:p>
          <a:p>
            <a:pPr lvl="2">
              <a:lnSpc>
                <a:spcPct val="110000"/>
              </a:lnSpc>
            </a:pPr>
            <a:r>
              <a:rPr lang="en-US" altLang="ja-JP" dirty="0" err="1"/>
              <a:t>NumSignPred</a:t>
            </a:r>
            <a:r>
              <a:rPr lang="en-US" altLang="ja-JP" dirty="0"/>
              <a:t>=4 is enough for QP22.</a:t>
            </a:r>
          </a:p>
          <a:p>
            <a:pPr lvl="1">
              <a:lnSpc>
                <a:spcPct val="110000"/>
              </a:lnSpc>
            </a:pPr>
            <a:r>
              <a:rPr lang="en-US" altLang="ja-JP" dirty="0"/>
              <a:t>Proposal: Use </a:t>
            </a:r>
            <a:r>
              <a:rPr lang="en-US" altLang="ja-JP" dirty="0" err="1"/>
              <a:t>NumSignPred</a:t>
            </a:r>
            <a:r>
              <a:rPr lang="en-US" altLang="ja-JP" dirty="0"/>
              <a:t>=4 for QP22</a:t>
            </a:r>
          </a:p>
          <a:p>
            <a:pPr>
              <a:lnSpc>
                <a:spcPct val="110000"/>
              </a:lnSpc>
            </a:pPr>
            <a:endParaRPr lang="en-US" altLang="ja-JP" dirty="0"/>
          </a:p>
          <a:p>
            <a:pPr marL="0" indent="0">
              <a:lnSpc>
                <a:spcPct val="110000"/>
              </a:lnSpc>
              <a:buNone/>
            </a:pPr>
            <a:r>
              <a:rPr lang="en-US" altLang="ja-JP" dirty="0"/>
              <a:t>2) ECM: buffer initializations</a:t>
            </a:r>
          </a:p>
          <a:p>
            <a:pPr lvl="1">
              <a:lnSpc>
                <a:spcPct val="110000"/>
              </a:lnSpc>
            </a:pPr>
            <a:r>
              <a:rPr lang="en-US" altLang="ja-JP" dirty="0"/>
              <a:t>Some buffer initializations take a lot of CPU time but are logically not needed.</a:t>
            </a:r>
          </a:p>
          <a:p>
            <a:pPr lvl="1">
              <a:lnSpc>
                <a:spcPct val="110000"/>
              </a:lnSpc>
            </a:pPr>
            <a:r>
              <a:rPr lang="en-US" altLang="ja-JP" dirty="0"/>
              <a:t>Proposal: Disable some unnecessary initializations in release builds</a:t>
            </a:r>
          </a:p>
          <a:p>
            <a:pPr lvl="2">
              <a:lnSpc>
                <a:spcPct val="110000"/>
              </a:lnSpc>
            </a:pPr>
            <a:r>
              <a:rPr lang="en-US" altLang="ja-JP" dirty="0"/>
              <a:t>9 </a:t>
            </a:r>
            <a:r>
              <a:rPr lang="en-US" altLang="ja-JP" dirty="0" err="1"/>
              <a:t>memset</a:t>
            </a:r>
            <a:r>
              <a:rPr lang="en-US" altLang="ja-JP" dirty="0"/>
              <a:t> functions in IntraPrediction.cpp</a:t>
            </a:r>
          </a:p>
        </p:txBody>
      </p:sp>
    </p:spTree>
    <p:extLst>
      <p:ext uri="{BB962C8B-B14F-4D97-AF65-F5344CB8AC3E}">
        <p14:creationId xmlns:p14="http://schemas.microsoft.com/office/powerpoint/2010/main" val="1429096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E1CA736C-74A2-4AFC-9ABC-AC975D5BD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Experimental results</a:t>
            </a:r>
            <a:endParaRPr lang="ja-JP" altLang="en-US" dirty="0"/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896C1545-6E1C-8D20-EA93-737D68653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Test 1: (CTC) </a:t>
            </a:r>
            <a:r>
              <a:rPr lang="en-US" altLang="ja-JP" dirty="0" err="1"/>
              <a:t>NumSignPred</a:t>
            </a:r>
            <a:r>
              <a:rPr lang="en-US" altLang="ja-JP" dirty="0"/>
              <a:t>=4 for QP22</a:t>
            </a:r>
          </a:p>
          <a:p>
            <a:endParaRPr lang="en-US" altLang="ja-JP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5AA66AA-D42B-993F-AC92-14D7E24010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106" y="4395342"/>
            <a:ext cx="5400000" cy="232371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F98D024-E711-3048-BDAC-1144F8A58BDD}"/>
              </a:ext>
            </a:extLst>
          </p:cNvPr>
          <p:cNvSpPr txBox="1"/>
          <p:nvPr/>
        </p:nvSpPr>
        <p:spPr>
          <a:xfrm>
            <a:off x="7093184" y="4026010"/>
            <a:ext cx="4015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err="1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EncT</a:t>
            </a:r>
            <a:r>
              <a:rPr kumimoji="1" lang="en-US" altLang="ja-JP" b="1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 and </a:t>
            </a:r>
            <a:r>
              <a:rPr kumimoji="1" lang="en-US" altLang="ja-JP" b="1" dirty="0" err="1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DecT</a:t>
            </a:r>
            <a:r>
              <a:rPr kumimoji="1" lang="en-US" altLang="ja-JP" b="1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 for QP22 over ECM-8.0</a:t>
            </a:r>
            <a:r>
              <a:rPr lang="en-US" altLang="ja-JP" b="1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 </a:t>
            </a:r>
            <a:endParaRPr kumimoji="1" lang="ja-JP" altLang="en-US" b="1" dirty="0" err="1"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A3EAA58-F528-367F-259B-E9CDF8417B6A}"/>
              </a:ext>
            </a:extLst>
          </p:cNvPr>
          <p:cNvSpPr txBox="1"/>
          <p:nvPr/>
        </p:nvSpPr>
        <p:spPr>
          <a:xfrm>
            <a:off x="6085446" y="1837028"/>
            <a:ext cx="56024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Except for QP22, </a:t>
            </a:r>
            <a:r>
              <a:rPr lang="en-US" altLang="ja-JP" sz="2000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results are identical to the anchor.</a:t>
            </a:r>
          </a:p>
          <a:p>
            <a:endParaRPr kumimoji="1" lang="en-US" altLang="ja-JP" sz="2000" dirty="0"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D40C2DAF-43F4-E4AF-32A5-66751AE8BC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753" y="1327155"/>
            <a:ext cx="5400000" cy="539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018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E1CA736C-74A2-4AFC-9ABC-AC975D5BD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Experimental results</a:t>
            </a:r>
            <a:endParaRPr lang="ja-JP" altLang="en-US" dirty="0"/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896C1545-6E1C-8D20-EA93-737D68653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Test 2 (ECM) </a:t>
            </a:r>
            <a:r>
              <a:rPr lang="en-US" altLang="ja-JP" dirty="0" err="1"/>
              <a:t>memset</a:t>
            </a:r>
            <a:r>
              <a:rPr lang="en-US" altLang="ja-JP" dirty="0"/>
              <a:t> reduction</a:t>
            </a:r>
          </a:p>
          <a:p>
            <a:endParaRPr lang="en-US" altLang="ja-JP" dirty="0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27AB2E3E-752C-B196-9561-DD95FBF9BE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198" y="1292709"/>
            <a:ext cx="5400000" cy="5391904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5C3964C-33F2-55DD-7F73-A9C83892091C}"/>
              </a:ext>
            </a:extLst>
          </p:cNvPr>
          <p:cNvSpPr txBox="1"/>
          <p:nvPr/>
        </p:nvSpPr>
        <p:spPr>
          <a:xfrm>
            <a:off x="6096000" y="1680337"/>
            <a:ext cx="59585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No change in BD-rates.</a:t>
            </a:r>
          </a:p>
          <a:p>
            <a:endParaRPr kumimoji="1" lang="en-US" altLang="ja-JP" sz="2400" dirty="0"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  <a:p>
            <a:r>
              <a:rPr lang="en-US" altLang="ja-JP" sz="2400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The changes are only in IntraPrediction.cpp</a:t>
            </a:r>
          </a:p>
        </p:txBody>
      </p:sp>
    </p:spTree>
    <p:extLst>
      <p:ext uri="{BB962C8B-B14F-4D97-AF65-F5344CB8AC3E}">
        <p14:creationId xmlns:p14="http://schemas.microsoft.com/office/powerpoint/2010/main" val="3132137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38BCC4-BA86-753F-F2CB-AD17DA1D4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1800" kern="1200" baseline="0" dirty="0">
                <a:solidFill>
                  <a:srgbClr val="59574C"/>
                </a:solidFill>
                <a:effectLst/>
                <a:cs typeface="Arial" panose="020B0604020202020204" pitchFamily="34" charset="0"/>
              </a:rPr>
              <a:t>Experimental results</a:t>
            </a:r>
            <a:endParaRPr kumimoji="1" lang="ja-JP" altLang="en-US" dirty="0">
              <a:cs typeface="Arial" panose="020B0604020202020204" pitchFamily="34" charset="0"/>
            </a:endParaRP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5091A61-A9EC-72E1-1386-0DFD998FF7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Test 1+2 (combined)</a:t>
            </a:r>
            <a:endParaRPr lang="ja-JP" altLang="en-US" dirty="0"/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066B5DCA-E523-B8AE-A0C9-B52944724F2B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467475" y="1122363"/>
            <a:ext cx="5724525" cy="2698750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BD-rate values are identical to Test 1.</a:t>
            </a:r>
          </a:p>
          <a:p>
            <a:r>
              <a:rPr lang="en-US" altLang="ja-JP" sz="2000" dirty="0"/>
              <a:t>The effect of runtime reductions appears to be additive.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0876466-6460-49DA-CCB3-E731C45F9E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69" y="1319351"/>
            <a:ext cx="5400000" cy="539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4CC1C2A8-1705-935F-7481-54110886BE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233" y="4382284"/>
            <a:ext cx="5400000" cy="23236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2073EE8-0F0E-CD91-E8DE-FE3D152E1D33}"/>
              </a:ext>
            </a:extLst>
          </p:cNvPr>
          <p:cNvSpPr txBox="1"/>
          <p:nvPr/>
        </p:nvSpPr>
        <p:spPr>
          <a:xfrm>
            <a:off x="7010513" y="4035381"/>
            <a:ext cx="415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 err="1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EncT</a:t>
            </a:r>
            <a:r>
              <a:rPr kumimoji="1" lang="en-US" altLang="ja-JP" b="1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 and </a:t>
            </a:r>
            <a:r>
              <a:rPr kumimoji="1" lang="en-US" altLang="ja-JP" b="1" dirty="0" err="1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DecT</a:t>
            </a:r>
            <a:r>
              <a:rPr kumimoji="1" lang="en-US" altLang="ja-JP" b="1" dirty="0">
                <a:latin typeface="Source Sans Pro" panose="020B0503030403020204" pitchFamily="34" charset="0"/>
                <a:ea typeface="Source Han Sans CN Regular" panose="020B0500000000000000" pitchFamily="34" charset="-128"/>
              </a:rPr>
              <a:t> for QP22 over ECM-8.0</a:t>
            </a:r>
            <a:endParaRPr kumimoji="1" lang="ja-JP" altLang="en-US" b="1" dirty="0" err="1"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5C473FBC-A576-1660-66C0-46A98AB6BDAF}"/>
              </a:ext>
            </a:extLst>
          </p:cNvPr>
          <p:cNvSpPr/>
          <p:nvPr/>
        </p:nvSpPr>
        <p:spPr>
          <a:xfrm>
            <a:off x="7436748" y="6431358"/>
            <a:ext cx="4351483" cy="30616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 err="1">
              <a:solidFill>
                <a:schemeClr val="tx1"/>
              </a:solidFill>
              <a:latin typeface="Source Sans Pro" panose="020B0503030403020204" pitchFamily="34" charset="0"/>
              <a:ea typeface="Source Han Sans CN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4050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コンテンツ プレースホルダー 7">
            <a:extLst>
              <a:ext uri="{FF2B5EF4-FFF2-40B4-BE49-F238E27FC236}">
                <a16:creationId xmlns:a16="http://schemas.microsoft.com/office/drawing/2014/main" id="{007E1E83-9219-5BD7-4395-89797F3520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0871" y="0"/>
            <a:ext cx="8450258" cy="685799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77B28BE8-61A2-E606-C250-36783E8F6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cs typeface="Arial" panose="020B0604020202020204" pitchFamily="34" charset="0"/>
              </a:rPr>
              <a:t>Experimental results</a:t>
            </a:r>
            <a:endParaRPr kumimoji="1" lang="ja-JP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158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8DE069-D4A6-41C6-71F6-26EFC3D55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EF5C72-441C-AC06-6F4A-63C853081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We suggest the followings:</a:t>
            </a:r>
          </a:p>
          <a:p>
            <a:pPr lvl="1"/>
            <a:endParaRPr kumimoji="1" lang="en-US" altLang="ja-JP" dirty="0"/>
          </a:p>
          <a:p>
            <a:pPr lvl="1"/>
            <a:r>
              <a:rPr kumimoji="1" lang="en-US" altLang="ja-JP" dirty="0"/>
              <a:t>Modify the CTC to use </a:t>
            </a:r>
            <a:r>
              <a:rPr kumimoji="1" lang="en-US" altLang="ja-JP" dirty="0" err="1"/>
              <a:t>NumSignPred</a:t>
            </a:r>
            <a:r>
              <a:rPr kumimoji="1" lang="en-US" altLang="ja-JP" dirty="0"/>
              <a:t>=4 for QP22.</a:t>
            </a:r>
          </a:p>
          <a:p>
            <a:pPr lvl="1"/>
            <a:endParaRPr kumimoji="1" lang="en-US" altLang="ja-JP" dirty="0"/>
          </a:p>
          <a:p>
            <a:pPr lvl="1"/>
            <a:r>
              <a:rPr kumimoji="1" lang="en-US" altLang="ja-JP" dirty="0"/>
              <a:t>Make changes to the ECM software to disable unnecessary </a:t>
            </a:r>
            <a:r>
              <a:rPr kumimoji="1" lang="en-US" altLang="ja-JP" dirty="0" err="1"/>
              <a:t>memset</a:t>
            </a:r>
            <a:r>
              <a:rPr kumimoji="1" lang="en-US" altLang="ja-JP" dirty="0"/>
              <a:t> functions in release builds.</a:t>
            </a:r>
          </a:p>
          <a:p>
            <a:pPr lvl="1"/>
            <a:endParaRPr lang="en-US" altLang="ja-JP" dirty="0"/>
          </a:p>
          <a:p>
            <a:pPr lvl="1"/>
            <a:endParaRPr kumimoji="1" lang="en-US" altLang="ja-JP" dirty="0"/>
          </a:p>
          <a:p>
            <a:pPr lvl="1"/>
            <a:endParaRPr lang="en-US" altLang="ja-JP" dirty="0"/>
          </a:p>
          <a:p>
            <a:r>
              <a:rPr kumimoji="1" lang="en-US" altLang="ja-JP" dirty="0"/>
              <a:t>Thanks to Qualcomm for cross-checking.</a:t>
            </a:r>
          </a:p>
        </p:txBody>
      </p:sp>
    </p:spTree>
    <p:extLst>
      <p:ext uri="{BB962C8B-B14F-4D97-AF65-F5344CB8AC3E}">
        <p14:creationId xmlns:p14="http://schemas.microsoft.com/office/powerpoint/2010/main" val="164353298"/>
      </p:ext>
    </p:extLst>
  </p:cSld>
  <p:clrMapOvr>
    <a:masterClrMapping/>
  </p:clrMapOvr>
</p:sld>
</file>

<file path=ppt/theme/theme1.xml><?xml version="1.0" encoding="utf-8"?>
<a:theme xmlns:a="http://schemas.openxmlformats.org/drawingml/2006/main" name="SHARP_16_9_universal_font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  <a:latin typeface="Source Sans Pro" panose="020B0503030403020204" pitchFamily="34" charset="0"/>
            <a:ea typeface="Source Han Sans CN Regular" panose="020B0500000000000000" pitchFamily="34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err="1" smtClean="0">
            <a:latin typeface="Source Sans Pro" panose="020B0503030403020204" pitchFamily="34" charset="0"/>
            <a:ea typeface="Source Han Sans CN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HARP_16_9_universal_font" id="{BA2C8BE9-03EA-4F68-8DEB-7040B028D22D}" vid="{C9BA275C-349D-4BA0-9578-620CC1E7BE71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SHARP_16_9_universal_font</Template>
  <TotalTime>444</TotalTime>
  <Words>261</Words>
  <Application>Microsoft Office PowerPoint</Application>
  <PresentationFormat>ワイド画面</PresentationFormat>
  <Paragraphs>48</Paragraphs>
  <Slides>8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5" baseType="lpstr">
      <vt:lpstr>メイリオ</vt:lpstr>
      <vt:lpstr>源ノ角ゴシック JP Regular</vt:lpstr>
      <vt:lpstr>游ゴシック</vt:lpstr>
      <vt:lpstr>Arial</vt:lpstr>
      <vt:lpstr>Source Sans Pro</vt:lpstr>
      <vt:lpstr>Source Sans Pro Black</vt:lpstr>
      <vt:lpstr>SHARP_16_9_universal_font</vt:lpstr>
      <vt:lpstr>Modifications of common test condition  and ECM software</vt:lpstr>
      <vt:lpstr>Motivation</vt:lpstr>
      <vt:lpstr>Problem statements and proposals</vt:lpstr>
      <vt:lpstr>Experimental results</vt:lpstr>
      <vt:lpstr>Experimental results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Modification of CTC and ECM software</dc:title>
  <dc:creator>Y.Yasugi</dc:creator>
  <cp:lastModifiedBy>Y.Yasugi</cp:lastModifiedBy>
  <cp:revision>31</cp:revision>
  <dcterms:created xsi:type="dcterms:W3CDTF">2023-04-12T04:13:24Z</dcterms:created>
  <dcterms:modified xsi:type="dcterms:W3CDTF">2023-04-23T11:19:34Z</dcterms:modified>
</cp:coreProperties>
</file>