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63" r:id="rId2"/>
  </p:sldMasterIdLst>
  <p:sldIdLst>
    <p:sldId id="256" r:id="rId3"/>
    <p:sldId id="1138" r:id="rId4"/>
    <p:sldId id="1170" r:id="rId5"/>
    <p:sldId id="1179" r:id="rId6"/>
    <p:sldId id="1180" r:id="rId7"/>
    <p:sldId id="1171" r:id="rId8"/>
    <p:sldId id="1177" r:id="rId9"/>
    <p:sldId id="1172" r:id="rId10"/>
    <p:sldId id="1173" r:id="rId11"/>
    <p:sldId id="1174" r:id="rId12"/>
    <p:sldId id="1178" r:id="rId13"/>
    <p:sldId id="1168" r:id="rId14"/>
    <p:sldId id="269" r:id="rId15"/>
    <p:sldId id="1176" r:id="rId16"/>
    <p:sldId id="1175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2CB"/>
    <a:srgbClr val="FBFBFB"/>
    <a:srgbClr val="008E40"/>
    <a:srgbClr val="1EE5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53" autoAdjust="0"/>
    <p:restoredTop sz="95970"/>
  </p:normalViewPr>
  <p:slideViewPr>
    <p:cSldViewPr snapToGrid="0">
      <p:cViewPr varScale="1">
        <p:scale>
          <a:sx n="116" d="100"/>
          <a:sy n="116" d="100"/>
        </p:scale>
        <p:origin x="27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2290" y="4076700"/>
            <a:ext cx="10342033" cy="1600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95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cxnSp>
        <p:nvCxnSpPr>
          <p:cNvPr id="14" name="Straight Connector 8"/>
          <p:cNvCxnSpPr/>
          <p:nvPr/>
        </p:nvCxnSpPr>
        <p:spPr>
          <a:xfrm>
            <a:off x="1207660" y="3556432"/>
            <a:ext cx="9875520" cy="0"/>
          </a:xfrm>
          <a:prstGeom prst="line">
            <a:avLst/>
          </a:prstGeom>
          <a:ln w="730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11420" y="2538852"/>
            <a:ext cx="10668000" cy="676276"/>
          </a:xfrm>
        </p:spPr>
        <p:txBody>
          <a:bodyPr/>
          <a:lstStyle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049072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450"/>
              </a:spcBef>
              <a:defRPr sz="2640"/>
            </a:lvl1pPr>
            <a:lvl2pPr>
              <a:spcBef>
                <a:spcPts val="450"/>
              </a:spcBef>
              <a:defRPr sz="2160"/>
            </a:lvl2pPr>
            <a:lvl3pPr>
              <a:spcBef>
                <a:spcPts val="450"/>
              </a:spcBef>
              <a:defRPr sz="2160"/>
            </a:lvl3pPr>
            <a:lvl4pPr marL="1270254" indent="-290322">
              <a:spcBef>
                <a:spcPts val="450"/>
              </a:spcBef>
              <a:buFont typeface="Wingdings" panose="05000000000000000000" pitchFamily="2" charset="2"/>
              <a:buChar char="Ø"/>
              <a:defRPr sz="1500"/>
            </a:lvl4pPr>
            <a:lvl5pPr>
              <a:spcBef>
                <a:spcPts val="450"/>
              </a:spcBef>
              <a:defRPr sz="15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3" y="6381753"/>
            <a:ext cx="2603501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66234" y="304808"/>
            <a:ext cx="10668000" cy="676276"/>
          </a:xfrm>
        </p:spPr>
        <p:txBody>
          <a:bodyPr/>
          <a:lstStyle>
            <a:lvl1pPr>
              <a:defRPr sz="3360" b="1">
                <a:latin typeface="+mn-lt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8306932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0123468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79186411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1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</a:ln>
        </p:spPr>
      </p:pic>
      <p:sp>
        <p:nvSpPr>
          <p:cNvPr id="2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81755352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科技感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7920473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6798592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6234" y="304808"/>
            <a:ext cx="10668000" cy="67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1" y="1341444"/>
            <a:ext cx="106680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814923" y="1125547"/>
            <a:ext cx="10610850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zh-CN" sz="1800">
              <a:solidFill>
                <a:srgbClr val="0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476" y="6434208"/>
            <a:ext cx="2166047" cy="42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246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9pPr>
    </p:titleStyle>
    <p:bodyStyle>
      <a:lvl1pPr marL="352044" indent="-35204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681228" indent="-32766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>
          <a:solidFill>
            <a:srgbClr val="0033CC"/>
          </a:solidFill>
          <a:latin typeface="+mn-lt"/>
          <a:ea typeface="+mn-ea"/>
        </a:defRPr>
      </a:lvl2pPr>
      <a:lvl3pPr marL="978408" indent="-296418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p"/>
        <a:defRPr sz="1500">
          <a:solidFill>
            <a:srgbClr val="009900"/>
          </a:solidFill>
          <a:latin typeface="+mn-lt"/>
          <a:ea typeface="+mn-ea"/>
        </a:defRPr>
      </a:lvl3pPr>
      <a:lvl4pPr marL="1270254" indent="-290322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500">
          <a:solidFill>
            <a:schemeClr val="tx1"/>
          </a:solidFill>
          <a:latin typeface="+mn-lt"/>
          <a:ea typeface="+mn-ea"/>
        </a:defRPr>
      </a:lvl4pPr>
      <a:lvl5pPr marL="1570482" indent="-29870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500">
          <a:solidFill>
            <a:schemeClr val="tx1"/>
          </a:solidFill>
          <a:latin typeface="+mn-lt"/>
          <a:ea typeface="+mn-ea"/>
        </a:defRPr>
      </a:lvl5pPr>
      <a:lvl6pPr marL="1913382" indent="-29870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256282" indent="-29870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2599182" indent="-29870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2942082" indent="-29870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03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292" y="458939"/>
            <a:ext cx="1206124" cy="561322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0101261" y="5173778"/>
            <a:ext cx="10414001" cy="2324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889000" y="3536950"/>
            <a:ext cx="10414000" cy="793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79516" y="6540500"/>
            <a:ext cx="267702" cy="28725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2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57208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177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355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533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711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hyperlink" Target="https://vcgit.hhi.fraunhofer.de/jvet-ahg-ofm/vtm-ofm/-/tree/JVET-AC0086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像" descr="图像">
            <a:extLst>
              <a:ext uri="{FF2B5EF4-FFF2-40B4-BE49-F238E27FC236}">
                <a16:creationId xmlns:a16="http://schemas.microsoft.com/office/drawing/2014/main" id="{D51E281A-F69C-F34A-A6D7-795236644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文本框 2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B80E5BE-C58D-C721-F53A-57ED2BB7EBE5}"/>
              </a:ext>
            </a:extLst>
          </p:cNvPr>
          <p:cNvSpPr txBox="1">
            <a:spLocks/>
          </p:cNvSpPr>
          <p:nvPr/>
        </p:nvSpPr>
        <p:spPr bwMode="auto">
          <a:xfrm>
            <a:off x="523663" y="1935332"/>
            <a:ext cx="11144670" cy="1123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AHG 8: A preprocessing software implementation for OFM</a:t>
            </a:r>
            <a:endParaRPr lang="en-US" sz="36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F764EB8-D42F-3008-3EB5-AEFB2513F464}"/>
              </a:ext>
            </a:extLst>
          </p:cNvPr>
          <p:cNvSpPr txBox="1">
            <a:spLocks/>
          </p:cNvSpPr>
          <p:nvPr/>
        </p:nvSpPr>
        <p:spPr>
          <a:xfrm>
            <a:off x="1257775" y="3365653"/>
            <a:ext cx="9676450" cy="676276"/>
          </a:xfrm>
          <a:prstGeom prst="rect">
            <a:avLst/>
          </a:prstGeom>
        </p:spPr>
        <p:txBody>
          <a:bodyPr anchor="ctr"/>
          <a:lstStyle>
            <a:lvl1pPr marL="0" marR="0" indent="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1pPr>
            <a:lvl2pPr marL="0" marR="0" indent="228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2pPr>
            <a:lvl3pPr marL="0" marR="0" indent="457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3pPr>
            <a:lvl4pPr marL="0" marR="0" indent="685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4pPr>
            <a:lvl5pPr marL="0" marR="0" indent="9144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5pPr>
            <a:lvl6pPr marL="0" marR="0" indent="11430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6pPr>
            <a:lvl7pPr marL="0" marR="0" indent="1371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7pPr>
            <a:lvl8pPr marL="0" marR="0" indent="1600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8pPr>
            <a:lvl9pPr marL="0" marR="0" indent="1828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/>
              </a:defRPr>
            </a:lvl9pPr>
          </a:lstStyle>
          <a:p>
            <a:endParaRPr lang="en-US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D3137B3-2048-AB25-F7D9-ACA7875A6710}"/>
              </a:ext>
            </a:extLst>
          </p:cNvPr>
          <p:cNvSpPr txBox="1"/>
          <p:nvPr/>
        </p:nvSpPr>
        <p:spPr bwMode="auto">
          <a:xfrm>
            <a:off x="1519485" y="3711318"/>
            <a:ext cx="9153025" cy="127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728" tIns="54864" rIns="109728" bIns="54864" numCol="1" anchor="ctr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2857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5715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8572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1430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 defTabSz="1097280"/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Binzhe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Shurun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Jie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Chen, Yan Ye,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Shiqi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07823CB7-9E60-996A-F24D-88063A0C16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70000"/>
          </a:blip>
          <a:srcRect r="28361"/>
          <a:stretch/>
        </p:blipFill>
        <p:spPr>
          <a:xfrm>
            <a:off x="0" y="6424280"/>
            <a:ext cx="1619480" cy="433720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B6740EB-DDE2-45EA-A2E6-4B4A0C08458F}"/>
              </a:ext>
            </a:extLst>
          </p:cNvPr>
          <p:cNvSpPr/>
          <p:nvPr/>
        </p:nvSpPr>
        <p:spPr>
          <a:xfrm>
            <a:off x="5297062" y="4863772"/>
            <a:ext cx="12250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Apr. 2023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TVD dataset, object tracking task</a:t>
            </a:r>
            <a:endParaRPr kumimoji="1" lang="zh-CN" altLang="en-US" sz="32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193176"/>
            <a:ext cx="10668000" cy="1129610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480" dirty="0"/>
              <a:t>The overall Pareto BD-rate savings over VVC are </a:t>
            </a:r>
            <a:r>
              <a:rPr lang="en-US" altLang="zh-CN" sz="2480" dirty="0">
                <a:solidFill>
                  <a:srgbClr val="C00000"/>
                </a:solidFill>
              </a:rPr>
              <a:t>57.61%</a:t>
            </a:r>
            <a:r>
              <a:rPr lang="en-US" altLang="zh-CN" sz="2480" dirty="0"/>
              <a:t>, </a:t>
            </a:r>
            <a:r>
              <a:rPr lang="en-US" altLang="zh-CN" sz="2480" dirty="0">
                <a:solidFill>
                  <a:srgbClr val="C00000"/>
                </a:solidFill>
              </a:rPr>
              <a:t>43.25%</a:t>
            </a:r>
            <a:r>
              <a:rPr lang="en-US" altLang="zh-CN" sz="2480" dirty="0"/>
              <a:t> and </a:t>
            </a:r>
            <a:r>
              <a:rPr lang="en-US" altLang="zh-CN" sz="2480" dirty="0">
                <a:solidFill>
                  <a:srgbClr val="C00000"/>
                </a:solidFill>
              </a:rPr>
              <a:t>63.82%</a:t>
            </a:r>
            <a:r>
              <a:rPr lang="zh-CN" altLang="en-US" sz="2480" dirty="0"/>
              <a:t> </a:t>
            </a:r>
            <a:r>
              <a:rPr lang="en-US" altLang="zh-CN" sz="2480" dirty="0"/>
              <a:t>under RA, LD and AI configurations, respectively.</a:t>
            </a:r>
          </a:p>
          <a:p>
            <a:r>
              <a:rPr kumimoji="1" lang="en-US" altLang="zh-CN" sz="2480" dirty="0">
                <a:solidFill>
                  <a:srgbClr val="C00000"/>
                </a:solidFill>
              </a:rPr>
              <a:t>Substantial rate savings for 1080p resolution </a:t>
            </a:r>
          </a:p>
          <a:p>
            <a:endParaRPr kumimoji="1" lang="en-US" altLang="zh-CN" sz="20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25EC31E-35A7-882A-53E7-9B08DC9AC6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3D9FFDD-BA2A-440B-94FC-BFF5505DA8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336880"/>
              </p:ext>
            </p:extLst>
          </p:nvPr>
        </p:nvGraphicFramePr>
        <p:xfrm>
          <a:off x="762000" y="2248517"/>
          <a:ext cx="10355279" cy="41136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3087">
                  <a:extLst>
                    <a:ext uri="{9D8B030D-6E8A-4147-A177-3AD203B41FA5}">
                      <a16:colId xmlns:a16="http://schemas.microsoft.com/office/drawing/2014/main" val="1416672445"/>
                    </a:ext>
                  </a:extLst>
                </a:gridCol>
                <a:gridCol w="1026668">
                  <a:extLst>
                    <a:ext uri="{9D8B030D-6E8A-4147-A177-3AD203B41FA5}">
                      <a16:colId xmlns:a16="http://schemas.microsoft.com/office/drawing/2014/main" val="1229363893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198654688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768316011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709246972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179665531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3830171898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3096065664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80602430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41686774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LD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AI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338175"/>
                  </a:ext>
                </a:extLst>
              </a:tr>
              <a:tr h="61456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9071684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TVD-01_1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-82.98%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12.78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-65.38%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14.33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-87.72%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-87.72%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24.79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3469853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TVD-01_2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-76.08%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-76.08%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9.06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-70.85%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8.54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-85.77%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-85.77%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22.67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1354890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TVD-01_3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-56.02%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-56.02%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8.25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-26.38%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4.10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-74.59%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-74.59%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14.26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1175868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TVD-02_1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0.00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0.00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0.00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79597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TVD-03_1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-51.21%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-51.21%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7.58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-29.32%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-29.32%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5.31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-56.68%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-56.68%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12.42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73115282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-68.08%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-68.08%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6.70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-45.67%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5.82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-65.84%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-65.84%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10.77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3677700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TVD-03_3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-68.89%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-68.89%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7.96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-65.14%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-65.14%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6.14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-76.10%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-76.10%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14.58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3933279"/>
                  </a:ext>
                </a:extLst>
              </a:tr>
              <a:tr h="40690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Average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C00000"/>
                          </a:solidFill>
                          <a:effectLst/>
                        </a:rPr>
                        <a:t>-57.61%</a:t>
                      </a:r>
                      <a:endParaRPr lang="zh-CN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7.48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C00000"/>
                          </a:solidFill>
                          <a:effectLst/>
                        </a:rPr>
                        <a:t>-43.25%</a:t>
                      </a:r>
                      <a:endParaRPr lang="zh-CN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6.32 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</a:rPr>
                        <a:t>-63.82%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C00000"/>
                          </a:solidFill>
                          <a:effectLst/>
                        </a:rPr>
                        <a:t>-63.82%</a:t>
                      </a:r>
                      <a:endParaRPr lang="zh-CN" sz="16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14.21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8418713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55702041-C8D2-4508-8291-950027639876}"/>
              </a:ext>
            </a:extLst>
          </p:cNvPr>
          <p:cNvSpPr/>
          <p:nvPr/>
        </p:nvSpPr>
        <p:spPr>
          <a:xfrm>
            <a:off x="8675203" y="6550223"/>
            <a:ext cx="3516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*The ‘/’ means non-monotonous performance.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53908379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>
            <a:extLst>
              <a:ext uri="{FF2B5EF4-FFF2-40B4-BE49-F238E27FC236}">
                <a16:creationId xmlns:a16="http://schemas.microsoft.com/office/drawing/2014/main" id="{799D59C7-EE34-5EED-6DBF-B50EE484B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Architecture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Analysis and Processing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Usage and Configuration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BEA01FB-D7B8-C0CF-A90E-8A77230BB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57062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A14BE434-913F-2706-0CC8-25AEB4147A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sz="2400" dirty="0"/>
              <a:t>Simulation shows that pre-processing is effective and </a:t>
            </a:r>
            <a:r>
              <a:rPr kumimoji="1" lang="en-US" altLang="zh-CN" sz="2400" dirty="0">
                <a:solidFill>
                  <a:srgbClr val="C00000"/>
                </a:solidFill>
              </a:rPr>
              <a:t>achieves superior performance to VVC</a:t>
            </a:r>
            <a:r>
              <a:rPr kumimoji="1" lang="en-US" altLang="zh-CN" sz="2400" dirty="0">
                <a:solidFill>
                  <a:srgbClr val="0032CB"/>
                </a:solidFill>
              </a:rPr>
              <a:t> </a:t>
            </a:r>
            <a:r>
              <a:rPr kumimoji="1" lang="en-US" altLang="zh-CN" sz="2400" dirty="0"/>
              <a:t>on various machine tasks, test datasets and coding configurations. </a:t>
            </a:r>
          </a:p>
          <a:p>
            <a:endParaRPr kumimoji="1" lang="en-US" altLang="zh-CN" sz="2400" dirty="0"/>
          </a:p>
          <a:p>
            <a:r>
              <a:rPr kumimoji="1" lang="en-US" altLang="zh-CN" sz="2400" dirty="0"/>
              <a:t>Based on the performance, it can be seen that the proposed method achieves </a:t>
            </a:r>
            <a:r>
              <a:rPr kumimoji="1" lang="en-US" altLang="zh-CN" sz="2400" dirty="0">
                <a:solidFill>
                  <a:srgbClr val="C00000"/>
                </a:solidFill>
              </a:rPr>
              <a:t>substantial compression efficiency improvement, especially for high resolution videos.</a:t>
            </a:r>
          </a:p>
          <a:p>
            <a:endParaRPr kumimoji="1" lang="en-US" altLang="zh-CN" sz="2400" dirty="0"/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It is suggested to include information about the software in the technical report for optimization of encoders and receiving systems for machine analysis of coded video content. </a:t>
            </a:r>
            <a:endParaRPr kumimoji="1" lang="zh-CN" altLang="en-US" sz="24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470AF15-7DD1-8B00-56E5-BF8562DA5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Conclusion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371379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成组">
            <a:extLst>
              <a:ext uri="{FF2B5EF4-FFF2-40B4-BE49-F238E27FC236}">
                <a16:creationId xmlns:a16="http://schemas.microsoft.com/office/drawing/2014/main" id="{7B13E09B-E088-3644-8C41-561A67BB7800}"/>
              </a:ext>
            </a:extLst>
          </p:cNvPr>
          <p:cNvGrpSpPr/>
          <p:nvPr/>
        </p:nvGrpSpPr>
        <p:grpSpPr>
          <a:xfrm>
            <a:off x="3817422" y="2787800"/>
            <a:ext cx="4294066" cy="1282402"/>
            <a:chOff x="21265" y="292989"/>
            <a:chExt cx="8588131" cy="2564802"/>
          </a:xfrm>
        </p:grpSpPr>
        <p:pic>
          <p:nvPicPr>
            <p:cNvPr id="6" name="图像" descr="图像">
              <a:extLst>
                <a:ext uri="{FF2B5EF4-FFF2-40B4-BE49-F238E27FC236}">
                  <a16:creationId xmlns:a16="http://schemas.microsoft.com/office/drawing/2014/main" id="{C7638CF3-4372-2E4B-A41F-247978429C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5508" y="1116561"/>
              <a:ext cx="913888" cy="111779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" name="thanks">
              <a:extLst>
                <a:ext uri="{FF2B5EF4-FFF2-40B4-BE49-F238E27FC236}">
                  <a16:creationId xmlns:a16="http://schemas.microsoft.com/office/drawing/2014/main" id="{0DCDDACA-948C-D143-BC8F-4BCD86D92FA5}"/>
                </a:ext>
              </a:extLst>
            </p:cNvPr>
            <p:cNvSpPr txBox="1"/>
            <p:nvPr/>
          </p:nvSpPr>
          <p:spPr>
            <a:xfrm>
              <a:off x="21265" y="292989"/>
              <a:ext cx="7287251" cy="25648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25400" tIns="25400" rIns="25400" bIns="25400" numCol="1" anchor="ctr">
              <a:spAutoFit/>
            </a:bodyPr>
            <a:lstStyle>
              <a:lvl1pPr algn="l" defTabSz="457200">
                <a:defRPr sz="16000" b="1">
                  <a:solidFill>
                    <a:srgbClr val="FFFFFF"/>
                  </a:solidFill>
                  <a:latin typeface="Alibaba-PuHuiTi-R"/>
                  <a:ea typeface="Alibaba-PuHuiTi-R"/>
                  <a:cs typeface="Alibaba-PuHuiTi-R"/>
                  <a:sym typeface="Alibaba-PuHuiTi-R"/>
                </a:defRPr>
              </a:lvl1pPr>
            </a:lstStyle>
            <a:p>
              <a:pPr defTabSz="228600" hangingPunct="0"/>
              <a:r>
                <a:rPr lang="en-US" altLang="zh-CN" sz="8000" kern="0" dirty="0">
                  <a:solidFill>
                    <a:srgbClr val="000000"/>
                  </a:solidFill>
                </a:rPr>
                <a:t>T</a:t>
              </a:r>
              <a:r>
                <a:rPr sz="8000" kern="0" dirty="0">
                  <a:solidFill>
                    <a:srgbClr val="000000"/>
                  </a:solidFill>
                </a:rPr>
                <a:t>hanks</a:t>
              </a:r>
            </a:p>
          </p:txBody>
        </p:sp>
      </p:grpSp>
      <p:sp>
        <p:nvSpPr>
          <p:cNvPr id="8" name="文本框 1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A3D1564E-14FC-5C93-3377-4363D29D88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70000"/>
          </a:blip>
          <a:srcRect r="27300"/>
          <a:stretch/>
        </p:blipFill>
        <p:spPr>
          <a:xfrm>
            <a:off x="0" y="6424280"/>
            <a:ext cx="1643449" cy="43372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</a:t>
            </a:r>
            <a:endParaRPr kumimoji="1" lang="zh-CN" altLang="en-US" sz="32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193175"/>
            <a:ext cx="10668000" cy="4967287"/>
          </a:xfrm>
        </p:spPr>
        <p:txBody>
          <a:bodyPr/>
          <a:lstStyle/>
          <a:p>
            <a:r>
              <a:rPr kumimoji="1" lang="en-US" altLang="zh-CN" sz="2000" dirty="0"/>
              <a:t>Performance comparison on SFU-HW Dataset. </a:t>
            </a:r>
          </a:p>
          <a:p>
            <a:pPr lvl="1"/>
            <a:r>
              <a:rPr lang="en-US" altLang="zh-CN" sz="1800" dirty="0"/>
              <a:t>The proposed preprocessing software is more effective at high resolution.</a:t>
            </a:r>
            <a:endParaRPr kumimoji="1" lang="en-US" altLang="zh-CN" sz="18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25EC31E-35A7-882A-53E7-9B08DC9AC6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85407A8-456E-42B3-AE1D-8096422857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742313"/>
              </p:ext>
            </p:extLst>
          </p:nvPr>
        </p:nvGraphicFramePr>
        <p:xfrm>
          <a:off x="936597" y="2265065"/>
          <a:ext cx="9681097" cy="1950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1457">
                  <a:extLst>
                    <a:ext uri="{9D8B030D-6E8A-4147-A177-3AD203B41FA5}">
                      <a16:colId xmlns:a16="http://schemas.microsoft.com/office/drawing/2014/main" val="1804183624"/>
                    </a:ext>
                  </a:extLst>
                </a:gridCol>
                <a:gridCol w="957320">
                  <a:extLst>
                    <a:ext uri="{9D8B030D-6E8A-4147-A177-3AD203B41FA5}">
                      <a16:colId xmlns:a16="http://schemas.microsoft.com/office/drawing/2014/main" val="2828384596"/>
                    </a:ext>
                  </a:extLst>
                </a:gridCol>
                <a:gridCol w="957790">
                  <a:extLst>
                    <a:ext uri="{9D8B030D-6E8A-4147-A177-3AD203B41FA5}">
                      <a16:colId xmlns:a16="http://schemas.microsoft.com/office/drawing/2014/main" val="2260309197"/>
                    </a:ext>
                  </a:extLst>
                </a:gridCol>
                <a:gridCol w="957790">
                  <a:extLst>
                    <a:ext uri="{9D8B030D-6E8A-4147-A177-3AD203B41FA5}">
                      <a16:colId xmlns:a16="http://schemas.microsoft.com/office/drawing/2014/main" val="4207647532"/>
                    </a:ext>
                  </a:extLst>
                </a:gridCol>
                <a:gridCol w="957790">
                  <a:extLst>
                    <a:ext uri="{9D8B030D-6E8A-4147-A177-3AD203B41FA5}">
                      <a16:colId xmlns:a16="http://schemas.microsoft.com/office/drawing/2014/main" val="1467668565"/>
                    </a:ext>
                  </a:extLst>
                </a:gridCol>
                <a:gridCol w="957790">
                  <a:extLst>
                    <a:ext uri="{9D8B030D-6E8A-4147-A177-3AD203B41FA5}">
                      <a16:colId xmlns:a16="http://schemas.microsoft.com/office/drawing/2014/main" val="2585649195"/>
                    </a:ext>
                  </a:extLst>
                </a:gridCol>
                <a:gridCol w="957790">
                  <a:extLst>
                    <a:ext uri="{9D8B030D-6E8A-4147-A177-3AD203B41FA5}">
                      <a16:colId xmlns:a16="http://schemas.microsoft.com/office/drawing/2014/main" val="2790871799"/>
                    </a:ext>
                  </a:extLst>
                </a:gridCol>
                <a:gridCol w="957790">
                  <a:extLst>
                    <a:ext uri="{9D8B030D-6E8A-4147-A177-3AD203B41FA5}">
                      <a16:colId xmlns:a16="http://schemas.microsoft.com/office/drawing/2014/main" val="2257657733"/>
                    </a:ext>
                  </a:extLst>
                </a:gridCol>
                <a:gridCol w="957790">
                  <a:extLst>
                    <a:ext uri="{9D8B030D-6E8A-4147-A177-3AD203B41FA5}">
                      <a16:colId xmlns:a16="http://schemas.microsoft.com/office/drawing/2014/main" val="1597598774"/>
                    </a:ext>
                  </a:extLst>
                </a:gridCol>
                <a:gridCol w="957790">
                  <a:extLst>
                    <a:ext uri="{9D8B030D-6E8A-4147-A177-3AD203B41FA5}">
                      <a16:colId xmlns:a16="http://schemas.microsoft.com/office/drawing/2014/main" val="2486135693"/>
                    </a:ext>
                  </a:extLst>
                </a:gridCol>
              </a:tblGrid>
              <a:tr h="12213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LD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AI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4154796"/>
                  </a:ext>
                </a:extLst>
              </a:tr>
              <a:tr h="24426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mAP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466798"/>
                  </a:ext>
                </a:extLst>
              </a:tr>
              <a:tr h="2212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/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-52.07%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3.35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-13.83%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-13.83%</a:t>
                      </a:r>
                      <a:endParaRPr lang="zh-CN" sz="1600" dirty="0">
                        <a:solidFill>
                          <a:srgbClr val="C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2.14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/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-39.33%</a:t>
                      </a:r>
                      <a:endParaRPr lang="zh-CN" altLang="en-US" sz="16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6.56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9187278"/>
                  </a:ext>
                </a:extLst>
              </a:tr>
              <a:tr h="2212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B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/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-29.59%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4.71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-24.95%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-24.95%</a:t>
                      </a:r>
                      <a:endParaRPr lang="zh-CN" sz="1600" dirty="0">
                        <a:solidFill>
                          <a:srgbClr val="C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3.84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-33.96%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-33.96%</a:t>
                      </a:r>
                      <a:endParaRPr lang="zh-CN" altLang="en-US" sz="16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6.74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0758532"/>
                  </a:ext>
                </a:extLst>
              </a:tr>
              <a:tr h="2212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C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0.77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/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-6.49%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0.19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-16.47%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-16.47%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2.49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74588773"/>
                  </a:ext>
                </a:extLst>
              </a:tr>
              <a:tr h="2212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-0.55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-2.60%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-2.6</a:t>
                      </a: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-13.78%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-13.78%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2.33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3464742"/>
                  </a:ext>
                </a:extLst>
              </a:tr>
              <a:tr h="2212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Average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/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-14.64%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1.78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/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-11.59%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1.34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/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-22.78%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4.06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34568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74132DA1-CB11-4226-B592-FF60A25FDA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910647"/>
              </p:ext>
            </p:extLst>
          </p:nvPr>
        </p:nvGraphicFramePr>
        <p:xfrm>
          <a:off x="936597" y="4473560"/>
          <a:ext cx="9681097" cy="1950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1457">
                  <a:extLst>
                    <a:ext uri="{9D8B030D-6E8A-4147-A177-3AD203B41FA5}">
                      <a16:colId xmlns:a16="http://schemas.microsoft.com/office/drawing/2014/main" val="1804183624"/>
                    </a:ext>
                  </a:extLst>
                </a:gridCol>
                <a:gridCol w="957320">
                  <a:extLst>
                    <a:ext uri="{9D8B030D-6E8A-4147-A177-3AD203B41FA5}">
                      <a16:colId xmlns:a16="http://schemas.microsoft.com/office/drawing/2014/main" val="2828384596"/>
                    </a:ext>
                  </a:extLst>
                </a:gridCol>
                <a:gridCol w="957790">
                  <a:extLst>
                    <a:ext uri="{9D8B030D-6E8A-4147-A177-3AD203B41FA5}">
                      <a16:colId xmlns:a16="http://schemas.microsoft.com/office/drawing/2014/main" val="2260309197"/>
                    </a:ext>
                  </a:extLst>
                </a:gridCol>
                <a:gridCol w="957790">
                  <a:extLst>
                    <a:ext uri="{9D8B030D-6E8A-4147-A177-3AD203B41FA5}">
                      <a16:colId xmlns:a16="http://schemas.microsoft.com/office/drawing/2014/main" val="4207647532"/>
                    </a:ext>
                  </a:extLst>
                </a:gridCol>
                <a:gridCol w="957790">
                  <a:extLst>
                    <a:ext uri="{9D8B030D-6E8A-4147-A177-3AD203B41FA5}">
                      <a16:colId xmlns:a16="http://schemas.microsoft.com/office/drawing/2014/main" val="1467668565"/>
                    </a:ext>
                  </a:extLst>
                </a:gridCol>
                <a:gridCol w="957790">
                  <a:extLst>
                    <a:ext uri="{9D8B030D-6E8A-4147-A177-3AD203B41FA5}">
                      <a16:colId xmlns:a16="http://schemas.microsoft.com/office/drawing/2014/main" val="2585649195"/>
                    </a:ext>
                  </a:extLst>
                </a:gridCol>
                <a:gridCol w="957790">
                  <a:extLst>
                    <a:ext uri="{9D8B030D-6E8A-4147-A177-3AD203B41FA5}">
                      <a16:colId xmlns:a16="http://schemas.microsoft.com/office/drawing/2014/main" val="2790871799"/>
                    </a:ext>
                  </a:extLst>
                </a:gridCol>
                <a:gridCol w="957790">
                  <a:extLst>
                    <a:ext uri="{9D8B030D-6E8A-4147-A177-3AD203B41FA5}">
                      <a16:colId xmlns:a16="http://schemas.microsoft.com/office/drawing/2014/main" val="2257657733"/>
                    </a:ext>
                  </a:extLst>
                </a:gridCol>
                <a:gridCol w="957790">
                  <a:extLst>
                    <a:ext uri="{9D8B030D-6E8A-4147-A177-3AD203B41FA5}">
                      <a16:colId xmlns:a16="http://schemas.microsoft.com/office/drawing/2014/main" val="1597598774"/>
                    </a:ext>
                  </a:extLst>
                </a:gridCol>
                <a:gridCol w="957790">
                  <a:extLst>
                    <a:ext uri="{9D8B030D-6E8A-4147-A177-3AD203B41FA5}">
                      <a16:colId xmlns:a16="http://schemas.microsoft.com/office/drawing/2014/main" val="2486135693"/>
                    </a:ext>
                  </a:extLst>
                </a:gridCol>
              </a:tblGrid>
              <a:tr h="12213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AI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4154796"/>
                  </a:ext>
                </a:extLst>
              </a:tr>
              <a:tr h="24426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mAP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466798"/>
                  </a:ext>
                </a:extLst>
              </a:tr>
              <a:tr h="2212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-6.94%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-6.94%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-9.83%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-9.83%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1.08 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-20.74%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-20.74%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3.31 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extLst>
                  <a:ext uri="{0D108BD9-81ED-4DB2-BD59-A6C34878D82A}">
                    <a16:rowId xmlns:a16="http://schemas.microsoft.com/office/drawing/2014/main" val="3999187278"/>
                  </a:ext>
                </a:extLst>
              </a:tr>
              <a:tr h="2212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B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-18.58%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-18.58%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3.08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-17.22%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-17.33%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4.08 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-17.64%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-17.64%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3.66 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extLst>
                  <a:ext uri="{0D108BD9-81ED-4DB2-BD59-A6C34878D82A}">
                    <a16:rowId xmlns:a16="http://schemas.microsoft.com/office/drawing/2014/main" val="3430758532"/>
                  </a:ext>
                </a:extLst>
              </a:tr>
              <a:tr h="2212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C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-11.41%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-11.41%</a:t>
                      </a:r>
                      <a:endParaRPr lang="en-US" altLang="zh-CN" sz="14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1.49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-14.35%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-14.35%</a:t>
                      </a:r>
                      <a:endParaRPr lang="en-US" altLang="zh-CN" sz="14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2.17 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-11.68%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-11.68%</a:t>
                      </a:r>
                      <a:endParaRPr lang="en-US" altLang="zh-CN" sz="14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1.75 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extLst>
                  <a:ext uri="{0D108BD9-81ED-4DB2-BD59-A6C34878D82A}">
                    <a16:rowId xmlns:a16="http://schemas.microsoft.com/office/drawing/2014/main" val="674588773"/>
                  </a:ext>
                </a:extLst>
              </a:tr>
              <a:tr h="2212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-17.27%</a:t>
                      </a:r>
                      <a:endParaRPr lang="en-US" altLang="zh-CN" sz="14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1.46 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-17.41%</a:t>
                      </a:r>
                      <a:endParaRPr lang="en-US" altLang="zh-CN" sz="14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1.53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-1.33%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-1.33%</a:t>
                      </a:r>
                      <a:endParaRPr lang="en-US" altLang="zh-CN" sz="14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 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extLst>
                  <a:ext uri="{0D108BD9-81ED-4DB2-BD59-A6C34878D82A}">
                    <a16:rowId xmlns:a16="http://schemas.microsoft.com/office/drawing/2014/main" val="3953464742"/>
                  </a:ext>
                </a:extLst>
              </a:tr>
              <a:tr h="22126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Average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-15.07%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1.87 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-15.86%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2.48 </a:t>
                      </a:r>
                      <a:endParaRPr lang="en-US" altLang="zh-CN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-11.03%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-11.03%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1.96 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788" marR="5788" marT="5788" marB="0" anchor="b"/>
                </a:tc>
                <a:extLst>
                  <a:ext uri="{0D108BD9-81ED-4DB2-BD59-A6C34878D82A}">
                    <a16:rowId xmlns:a16="http://schemas.microsoft.com/office/drawing/2014/main" val="41034568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D5ECAE6B-DF27-404F-8EBD-E8032414E183}"/>
              </a:ext>
            </a:extLst>
          </p:cNvPr>
          <p:cNvSpPr txBox="1"/>
          <p:nvPr/>
        </p:nvSpPr>
        <p:spPr>
          <a:xfrm>
            <a:off x="936597" y="4172374"/>
            <a:ext cx="96810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/>
              <a:t>Table 2. JVET-AB0275-b (CE1.5–b) Result</a:t>
            </a:r>
            <a:endParaRPr lang="zh-CN" altLang="en-US" sz="16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670D8D0-CC26-45E5-B684-A48946E55945}"/>
              </a:ext>
            </a:extLst>
          </p:cNvPr>
          <p:cNvSpPr txBox="1"/>
          <p:nvPr/>
        </p:nvSpPr>
        <p:spPr>
          <a:xfrm>
            <a:off x="936598" y="1963879"/>
            <a:ext cx="9681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/>
              <a:t>Table 1. Proposed Result (JVET-AD0047)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060628005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</a:t>
            </a:r>
            <a:endParaRPr kumimoji="1" lang="zh-CN" altLang="en-US" sz="32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193175"/>
            <a:ext cx="10668000" cy="4967287"/>
          </a:xfrm>
        </p:spPr>
        <p:txBody>
          <a:bodyPr/>
          <a:lstStyle/>
          <a:p>
            <a:r>
              <a:rPr kumimoji="1" lang="en-US" altLang="zh-CN" sz="2000" dirty="0"/>
              <a:t>Performance comparison on TVD video Dataset.</a:t>
            </a:r>
          </a:p>
          <a:p>
            <a:pPr lvl="1"/>
            <a:r>
              <a:rPr lang="en-US" altLang="zh-CN" sz="1800" dirty="0"/>
              <a:t>The proposed preprocessing software is more effective.</a:t>
            </a:r>
            <a:endParaRPr kumimoji="1" lang="en-US" altLang="zh-CN" sz="1800" dirty="0"/>
          </a:p>
          <a:p>
            <a:endParaRPr kumimoji="1" lang="en-US" altLang="zh-CN" sz="20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25EC31E-35A7-882A-53E7-9B08DC9AC6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3D9FFDD-BA2A-440B-94FC-BFF5505DA8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794810"/>
              </p:ext>
            </p:extLst>
          </p:nvPr>
        </p:nvGraphicFramePr>
        <p:xfrm>
          <a:off x="762000" y="2075886"/>
          <a:ext cx="10355279" cy="2042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3087">
                  <a:extLst>
                    <a:ext uri="{9D8B030D-6E8A-4147-A177-3AD203B41FA5}">
                      <a16:colId xmlns:a16="http://schemas.microsoft.com/office/drawing/2014/main" val="1416672445"/>
                    </a:ext>
                  </a:extLst>
                </a:gridCol>
                <a:gridCol w="1026668">
                  <a:extLst>
                    <a:ext uri="{9D8B030D-6E8A-4147-A177-3AD203B41FA5}">
                      <a16:colId xmlns:a16="http://schemas.microsoft.com/office/drawing/2014/main" val="1229363893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198654688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768316011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709246972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179665531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3830171898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3096065664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80602430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4168677455"/>
                    </a:ext>
                  </a:extLst>
                </a:gridCol>
              </a:tblGrid>
              <a:tr h="157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RA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LD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AI</a:t>
                      </a:r>
                      <a:endParaRPr lang="zh-CN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338175"/>
                  </a:ext>
                </a:extLst>
              </a:tr>
              <a:tr h="31402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9071684"/>
                  </a:ext>
                </a:extLst>
              </a:tr>
              <a:tr h="157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TVD-01_1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-82.98%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12.78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-65.38%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14.33 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-87.72%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-87.72%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24.79 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3469853"/>
                  </a:ext>
                </a:extLst>
              </a:tr>
              <a:tr h="157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TVD-01_2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-76.08%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-76.08%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9.06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-70.85%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8.54 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-85.77%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-85.77%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22.67 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13548902"/>
                  </a:ext>
                </a:extLst>
              </a:tr>
              <a:tr h="157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TVD-01_3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-56.02%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-56.02%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8.25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-26.38%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4.10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-74.59%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-74.59%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14.26 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1175868"/>
                  </a:ext>
                </a:extLst>
              </a:tr>
              <a:tr h="157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TVD-02_1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0.00 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0.00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0.00%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0.00 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795972"/>
                  </a:ext>
                </a:extLst>
              </a:tr>
              <a:tr h="157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TVD-03_1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-51.21%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-51.21%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7.58 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-29.32%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-29.32%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5.31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-56.68%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-56.68%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12.42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73115282"/>
                  </a:ext>
                </a:extLst>
              </a:tr>
              <a:tr h="157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TVD-03_2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-68.08%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-68.08%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6.70 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-45.67%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5.82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-65.84%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-65.84%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10.77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3677700"/>
                  </a:ext>
                </a:extLst>
              </a:tr>
              <a:tr h="157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TVD-03_3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-68.89%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-68.89%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7.96 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-65.14%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-65.14%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6.14 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-76.10%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-76.10%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14.58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83933279"/>
                  </a:ext>
                </a:extLst>
              </a:tr>
              <a:tr h="15701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Average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C00000"/>
                          </a:solidFill>
                          <a:effectLst/>
                        </a:rPr>
                        <a:t>-57.61%</a:t>
                      </a:r>
                      <a:endParaRPr lang="zh-CN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7.48 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C00000"/>
                          </a:solidFill>
                          <a:effectLst/>
                        </a:rPr>
                        <a:t>-43.25%</a:t>
                      </a:r>
                      <a:endParaRPr lang="zh-CN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6.32 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-63.82%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C00000"/>
                          </a:solidFill>
                          <a:effectLst/>
                        </a:rPr>
                        <a:t>-63.82%</a:t>
                      </a:r>
                      <a:endParaRPr lang="zh-CN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14.21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8418713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F361ED42-712D-4ED8-8DFF-20B749FBC9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5968579"/>
              </p:ext>
            </p:extLst>
          </p:nvPr>
        </p:nvGraphicFramePr>
        <p:xfrm>
          <a:off x="762000" y="4419488"/>
          <a:ext cx="10355279" cy="21370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3087">
                  <a:extLst>
                    <a:ext uri="{9D8B030D-6E8A-4147-A177-3AD203B41FA5}">
                      <a16:colId xmlns:a16="http://schemas.microsoft.com/office/drawing/2014/main" val="1416672445"/>
                    </a:ext>
                  </a:extLst>
                </a:gridCol>
                <a:gridCol w="1026668">
                  <a:extLst>
                    <a:ext uri="{9D8B030D-6E8A-4147-A177-3AD203B41FA5}">
                      <a16:colId xmlns:a16="http://schemas.microsoft.com/office/drawing/2014/main" val="1229363893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198654688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768316011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709246972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179665531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3830171898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3096065664"/>
                    </a:ext>
                  </a:extLst>
                </a:gridCol>
                <a:gridCol w="1027775">
                  <a:extLst>
                    <a:ext uri="{9D8B030D-6E8A-4147-A177-3AD203B41FA5}">
                      <a16:colId xmlns:a16="http://schemas.microsoft.com/office/drawing/2014/main" val="2806024303"/>
                    </a:ext>
                  </a:extLst>
                </a:gridCol>
                <a:gridCol w="1028883">
                  <a:extLst>
                    <a:ext uri="{9D8B030D-6E8A-4147-A177-3AD203B41FA5}">
                      <a16:colId xmlns:a16="http://schemas.microsoft.com/office/drawing/2014/main" val="4168677455"/>
                    </a:ext>
                  </a:extLst>
                </a:gridCol>
              </a:tblGrid>
              <a:tr h="1703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RA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LD</a:t>
                      </a:r>
                      <a:endParaRPr lang="zh-CN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AI</a:t>
                      </a:r>
                      <a:endParaRPr lang="zh-CN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3338175"/>
                  </a:ext>
                </a:extLst>
              </a:tr>
              <a:tr h="3997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BD-Rate Pareto 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BD-MOTA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79071684"/>
                  </a:ext>
                </a:extLst>
              </a:tr>
              <a:tr h="1703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</a:rPr>
                        <a:t>TVD-01_1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-33.60%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-33.60%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3.29 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-44.54%</a:t>
                      </a: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9.34 </a:t>
                      </a: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-38.93%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-38.93%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5.86 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83469853"/>
                  </a:ext>
                </a:extLst>
              </a:tr>
              <a:tr h="1703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TVD-01_2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-34.19%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-34.19%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3.67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marR="0" lvl="0" indent="0" algn="ctr" defTabSz="685038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-39.73%</a:t>
                      </a: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-39.73%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4.94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-37.94%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-37.94%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6.00 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613548902"/>
                  </a:ext>
                </a:extLst>
              </a:tr>
              <a:tr h="1703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TVD-01_3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-37.26%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-37.26%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3.76 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-34.13%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-34.13%</a:t>
                      </a: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3.72 </a:t>
                      </a: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-42.14%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-42.14%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4.71 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401175868"/>
                  </a:ext>
                </a:extLst>
              </a:tr>
              <a:tr h="1703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TVD-02_1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-17.32%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-17.32%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1.44 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-33.93%</a:t>
                      </a: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0.89 </a:t>
                      </a: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-15.84%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-15.84%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1.10 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51795972"/>
                  </a:ext>
                </a:extLst>
              </a:tr>
              <a:tr h="1703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TVD-03_1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-20.32%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-20.32%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2.78 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-14.43%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-14.43%</a:t>
                      </a: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3.13 </a:t>
                      </a: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-37.29%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-37.29%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6.98 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73115282"/>
                  </a:ext>
                </a:extLst>
              </a:tr>
              <a:tr h="1703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TVD-03_2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-26.85%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-26.85%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1.96 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-13.12%</a:t>
                      </a: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3.40 </a:t>
                      </a: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-37.95%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-37.95%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5.26 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23677700"/>
                  </a:ext>
                </a:extLst>
              </a:tr>
              <a:tr h="1703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TVD-03_3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-32.45%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-32.45%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2.49 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-55.44%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-55.44%</a:t>
                      </a: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5.16 </a:t>
                      </a: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-40.52%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-40.52%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5.19 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183933279"/>
                  </a:ext>
                </a:extLst>
              </a:tr>
              <a:tr h="17035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</a:rPr>
                        <a:t>Average</a:t>
                      </a:r>
                      <a:endParaRPr lang="zh-CN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-28.86%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-28.86%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2.77 </a:t>
                      </a:r>
                      <a:endParaRPr lang="en-US" altLang="zh-CN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zh-CN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-33.62%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4.37 </a:t>
                      </a:r>
                    </a:p>
                  </a:txBody>
                  <a:tcPr marL="6762" marR="6762" marT="6762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-35.80%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-35.80%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marL="0" algn="ctr" defTabSz="685038" rtl="0" eaLnBrk="1" fontAlgn="b" latinLnBrk="0" hangingPunct="1"/>
                      <a:r>
                        <a:rPr lang="en-US" altLang="zh-CN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5.01 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348418713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EBC2860D-0E97-4755-976F-6E96F6EF03EA}"/>
              </a:ext>
            </a:extLst>
          </p:cNvPr>
          <p:cNvSpPr txBox="1"/>
          <p:nvPr/>
        </p:nvSpPr>
        <p:spPr>
          <a:xfrm>
            <a:off x="892210" y="1780859"/>
            <a:ext cx="9681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/>
              <a:t>Table 1. Proposed Result (JVET-AD0047)</a:t>
            </a:r>
            <a:endParaRPr lang="zh-CN" altLang="en-US" sz="16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78DF4C3-A294-4F9C-A6C0-CD7DD165B2B5}"/>
              </a:ext>
            </a:extLst>
          </p:cNvPr>
          <p:cNvSpPr txBox="1"/>
          <p:nvPr/>
        </p:nvSpPr>
        <p:spPr>
          <a:xfrm>
            <a:off x="892209" y="4133096"/>
            <a:ext cx="96810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/>
              <a:t>Table 2. JVET-AB0275-b (CE1.5–b) Result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84661589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>
            <a:extLst>
              <a:ext uri="{FF2B5EF4-FFF2-40B4-BE49-F238E27FC236}">
                <a16:creationId xmlns:a16="http://schemas.microsoft.com/office/drawing/2014/main" id="{799D59C7-EE34-5EED-6DBF-B50EE484B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Architecture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Analysis and Processing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Usage and Configuration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BEA01FB-D7B8-C0CF-A90E-8A77230BB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Architecture</a:t>
            </a:r>
            <a:endParaRPr kumimoji="1" lang="zh-CN" altLang="en-US" sz="32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193175"/>
            <a:ext cx="10668000" cy="4967287"/>
          </a:xfrm>
        </p:spPr>
        <p:txBody>
          <a:bodyPr/>
          <a:lstStyle/>
          <a:p>
            <a:r>
              <a:rPr kumimoji="1" lang="en-US" altLang="zh-CN" sz="2000" dirty="0"/>
              <a:t>The architecture of software implementation:</a:t>
            </a:r>
          </a:p>
          <a:p>
            <a:pPr lvl="1"/>
            <a:r>
              <a:rPr kumimoji="1" lang="en" altLang="zh-CN" sz="2000" dirty="0"/>
              <a:t>Machine-oriented analysis</a:t>
            </a:r>
          </a:p>
          <a:p>
            <a:pPr lvl="1"/>
            <a:r>
              <a:rPr kumimoji="1" lang="en" altLang="zh-CN" sz="2000" dirty="0"/>
              <a:t>Machine-oriented </a:t>
            </a:r>
            <a:r>
              <a:rPr kumimoji="1" lang="en-US" altLang="zh-CN" sz="2000" dirty="0"/>
              <a:t>pre-processing</a:t>
            </a:r>
          </a:p>
          <a:p>
            <a:pPr lvl="2"/>
            <a:r>
              <a:rPr kumimoji="1" lang="en-US" altLang="zh-CN" sz="2000" dirty="0"/>
              <a:t> Block-based processing </a:t>
            </a:r>
          </a:p>
          <a:p>
            <a:pPr lvl="2"/>
            <a:r>
              <a:rPr lang="en-CA" altLang="zh-CN" sz="2000" dirty="0"/>
              <a:t> Feature-based blurring</a:t>
            </a:r>
          </a:p>
          <a:p>
            <a:pPr lvl="1"/>
            <a:r>
              <a:rPr kumimoji="1" lang="en-US" altLang="zh-CN" sz="2000" dirty="0"/>
              <a:t>Encoder and Decoder (VTM)</a:t>
            </a:r>
          </a:p>
          <a:p>
            <a:pPr lvl="1"/>
            <a:r>
              <a:rPr kumimoji="1" lang="en-US" altLang="zh-CN" sz="2000" dirty="0"/>
              <a:t>Machine consumption</a:t>
            </a:r>
          </a:p>
          <a:p>
            <a:endParaRPr kumimoji="1" lang="en-US" altLang="zh-CN" sz="200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25EC31E-35A7-882A-53E7-9B08DC9AC6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5DCAE3D-8F29-4F12-BB58-60D6F5367E94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15800" y="4220480"/>
            <a:ext cx="9960400" cy="207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02233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>
            <a:extLst>
              <a:ext uri="{FF2B5EF4-FFF2-40B4-BE49-F238E27FC236}">
                <a16:creationId xmlns:a16="http://schemas.microsoft.com/office/drawing/2014/main" id="{799D59C7-EE34-5EED-6DBF-B50EE484B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Architecture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Analysis and Pre-processing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Usage and Configuration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BEA01FB-D7B8-C0CF-A90E-8A77230BB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08391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Analysis and Preprocessing</a:t>
            </a:r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9324" y="1219038"/>
            <a:ext cx="11492676" cy="4967287"/>
          </a:xfrm>
        </p:spPr>
        <p:txBody>
          <a:bodyPr/>
          <a:lstStyle/>
          <a:p>
            <a:r>
              <a:rPr kumimoji="1" lang="en-US" altLang="zh-CN" sz="2000" dirty="0"/>
              <a:t>Analysis: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distinguish videos with different characteristics and use corresponding pre-processing methods.</a:t>
            </a:r>
          </a:p>
          <a:p>
            <a:pPr lvl="1"/>
            <a:r>
              <a:rPr kumimoji="1" lang="en-US" altLang="zh-CN" sz="2000" dirty="0"/>
              <a:t>Characteristics :</a:t>
            </a:r>
          </a:p>
          <a:p>
            <a:pPr lvl="2"/>
            <a:r>
              <a:rPr kumimoji="1" lang="en-US" altLang="zh-CN" sz="2000" dirty="0"/>
              <a:t> Average object ratio: object ratio at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picture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level-measuring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the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machine-oriented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spatial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complexity</a:t>
            </a:r>
          </a:p>
          <a:p>
            <a:pPr lvl="2"/>
            <a:r>
              <a:rPr kumimoji="1" lang="en-CA" altLang="zh-CN" sz="2000" dirty="0"/>
              <a:t> </a:t>
            </a:r>
            <a:r>
              <a:rPr kumimoji="1" lang="en-US" altLang="zh-CN" sz="2000" dirty="0"/>
              <a:t>Temporal complexity: video temporal variation-measuring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the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temporal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complexity</a:t>
            </a:r>
          </a:p>
          <a:p>
            <a:r>
              <a:rPr kumimoji="1" lang="en-US" altLang="zh-CN" sz="2000" dirty="0"/>
              <a:t>Pre-processing</a:t>
            </a:r>
          </a:p>
          <a:p>
            <a:pPr lvl="1"/>
            <a:r>
              <a:rPr kumimoji="1" lang="en-US" altLang="zh-CN" sz="2000" dirty="0"/>
              <a:t>Block-based pre-processing</a:t>
            </a:r>
          </a:p>
          <a:p>
            <a:pPr lvl="1"/>
            <a:r>
              <a:rPr kumimoji="1" lang="en-US" altLang="zh-CN" sz="2000" dirty="0"/>
              <a:t>Blurring-based pre-processing</a:t>
            </a:r>
          </a:p>
          <a:p>
            <a:r>
              <a:rPr kumimoji="1" lang="en-CA" altLang="zh-CN" sz="2000" dirty="0"/>
              <a:t>An example </a:t>
            </a:r>
            <a:r>
              <a:rPr kumimoji="1" lang="en-US" altLang="zh-CN" sz="2000" dirty="0"/>
              <a:t>pipeline of the ROI based pre-processing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25EC31E-35A7-882A-53E7-9B08DC9AC6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5FBC507-C0F2-4EC1-B202-ED00695131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554280" y="4298869"/>
            <a:ext cx="7637719" cy="255913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36ECEC1-24EB-0152-4F1A-6D8C978D7A02}"/>
              </a:ext>
            </a:extLst>
          </p:cNvPr>
          <p:cNvSpPr txBox="1"/>
          <p:nvPr/>
        </p:nvSpPr>
        <p:spPr>
          <a:xfrm>
            <a:off x="596642" y="4149283"/>
            <a:ext cx="560227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lvl="1" indent="-285750">
              <a:buClr>
                <a:srgbClr val="C00000"/>
              </a:buClr>
              <a:buFont typeface="Wingdings" pitchFamily="2" charset="2"/>
              <a:buChar char="n"/>
            </a:pPr>
            <a:r>
              <a:rPr kumimoji="1" lang="en-US" altLang="zh-CN" sz="2000" dirty="0">
                <a:solidFill>
                  <a:srgbClr val="0032CB"/>
                </a:solidFill>
              </a:rPr>
              <a:t>Basically</a:t>
            </a:r>
            <a:r>
              <a:rPr kumimoji="1" lang="zh-CN" altLang="en-US" sz="2000" dirty="0">
                <a:solidFill>
                  <a:srgbClr val="0032CB"/>
                </a:solidFill>
              </a:rPr>
              <a:t> </a:t>
            </a:r>
            <a:r>
              <a:rPr kumimoji="1" lang="en-US" altLang="zh-CN" sz="2000" dirty="0">
                <a:solidFill>
                  <a:srgbClr val="0032CB"/>
                </a:solidFill>
              </a:rPr>
              <a:t>same</a:t>
            </a:r>
            <a:r>
              <a:rPr kumimoji="1" lang="zh-CN" altLang="en-US" sz="2000" dirty="0">
                <a:solidFill>
                  <a:srgbClr val="0032CB"/>
                </a:solidFill>
              </a:rPr>
              <a:t> </a:t>
            </a:r>
            <a:r>
              <a:rPr kumimoji="1" lang="en-US" altLang="zh-CN" sz="2000" dirty="0">
                <a:solidFill>
                  <a:srgbClr val="0032CB"/>
                </a:solidFill>
              </a:rPr>
              <a:t>as</a:t>
            </a:r>
            <a:r>
              <a:rPr kumimoji="1" lang="zh-CN" altLang="en-US" sz="2000" dirty="0">
                <a:solidFill>
                  <a:srgbClr val="0032CB"/>
                </a:solidFill>
              </a:rPr>
              <a:t> </a:t>
            </a:r>
            <a:r>
              <a:rPr kumimoji="1" lang="en-US" altLang="zh-CN" sz="2000" dirty="0">
                <a:solidFill>
                  <a:srgbClr val="0032CB"/>
                </a:solidFill>
              </a:rPr>
              <a:t>JVET-AC0086</a:t>
            </a:r>
            <a:r>
              <a:rPr kumimoji="1" lang="zh-CN" altLang="en-US" sz="2000" dirty="0">
                <a:solidFill>
                  <a:srgbClr val="0032CB"/>
                </a:solidFill>
              </a:rPr>
              <a:t> </a:t>
            </a:r>
            <a:r>
              <a:rPr kumimoji="1" lang="en-US" altLang="zh-CN" sz="2000" dirty="0">
                <a:solidFill>
                  <a:srgbClr val="0032CB"/>
                </a:solidFill>
              </a:rPr>
              <a:t>and</a:t>
            </a:r>
            <a:r>
              <a:rPr kumimoji="1" lang="zh-CN" altLang="en-US" sz="2000" dirty="0">
                <a:solidFill>
                  <a:srgbClr val="0032CB"/>
                </a:solidFill>
              </a:rPr>
              <a:t> </a:t>
            </a:r>
            <a:r>
              <a:rPr kumimoji="1" lang="en-US" altLang="zh-CN" sz="2000" dirty="0">
                <a:solidFill>
                  <a:srgbClr val="0032CB"/>
                </a:solidFill>
              </a:rPr>
              <a:t>current</a:t>
            </a:r>
            <a:r>
              <a:rPr kumimoji="1" lang="zh-CN" altLang="en-US" sz="2000" dirty="0">
                <a:solidFill>
                  <a:srgbClr val="0032CB"/>
                </a:solidFill>
              </a:rPr>
              <a:t> </a:t>
            </a:r>
            <a:r>
              <a:rPr kumimoji="1" lang="en-US" altLang="zh-CN" sz="2000" dirty="0">
                <a:solidFill>
                  <a:srgbClr val="0032CB"/>
                </a:solidFill>
              </a:rPr>
              <a:t>CE1.2</a:t>
            </a:r>
            <a:r>
              <a:rPr kumimoji="1" lang="zh-CN" altLang="en-US" sz="2000" dirty="0">
                <a:solidFill>
                  <a:srgbClr val="0032CB"/>
                </a:solidFill>
              </a:rPr>
              <a:t> </a:t>
            </a:r>
            <a:r>
              <a:rPr kumimoji="1" lang="en-US" altLang="zh-CN" sz="2000" dirty="0">
                <a:solidFill>
                  <a:srgbClr val="0032CB"/>
                </a:solidFill>
              </a:rPr>
              <a:t>in</a:t>
            </a:r>
            <a:r>
              <a:rPr kumimoji="1" lang="zh-CN" altLang="en-US" sz="2000" dirty="0">
                <a:solidFill>
                  <a:srgbClr val="0032CB"/>
                </a:solidFill>
              </a:rPr>
              <a:t> </a:t>
            </a:r>
            <a:r>
              <a:rPr kumimoji="1" lang="en-US" altLang="zh-CN" sz="2000" dirty="0">
                <a:solidFill>
                  <a:srgbClr val="0032CB"/>
                </a:solidFill>
              </a:rPr>
              <a:t>VCM</a:t>
            </a:r>
            <a:r>
              <a:rPr kumimoji="1" lang="zh-CN" altLang="en-US" sz="2000" dirty="0">
                <a:solidFill>
                  <a:srgbClr val="0032CB"/>
                </a:solidFill>
              </a:rPr>
              <a:t> </a:t>
            </a:r>
            <a:r>
              <a:rPr kumimoji="1" lang="en-US" altLang="zh-CN" sz="2000" dirty="0">
                <a:solidFill>
                  <a:srgbClr val="0032CB"/>
                </a:solidFill>
              </a:rPr>
              <a:t>of</a:t>
            </a:r>
            <a:r>
              <a:rPr kumimoji="1" lang="zh-CN" altLang="en-US" sz="2000" dirty="0">
                <a:solidFill>
                  <a:srgbClr val="0032CB"/>
                </a:solidFill>
              </a:rPr>
              <a:t> </a:t>
            </a:r>
            <a:r>
              <a:rPr kumimoji="1" lang="en-US" altLang="zh-CN" sz="2000" dirty="0">
                <a:solidFill>
                  <a:srgbClr val="0032CB"/>
                </a:solidFill>
              </a:rPr>
              <a:t>MPEG4</a:t>
            </a:r>
            <a:r>
              <a:rPr kumimoji="1" lang="zh-CN" altLang="en-US" sz="2000" dirty="0">
                <a:solidFill>
                  <a:srgbClr val="0032CB"/>
                </a:solidFill>
              </a:rPr>
              <a:t> </a:t>
            </a:r>
            <a:endParaRPr kumimoji="1" lang="en-US" altLang="zh-CN" sz="2000" dirty="0">
              <a:solidFill>
                <a:srgbClr val="0032C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34168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>
            <a:extLst>
              <a:ext uri="{FF2B5EF4-FFF2-40B4-BE49-F238E27FC236}">
                <a16:creationId xmlns:a16="http://schemas.microsoft.com/office/drawing/2014/main" id="{799D59C7-EE34-5EED-6DBF-B50EE484B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Architecture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Analysis and Processing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Usage and Configuration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BEA01FB-D7B8-C0CF-A90E-8A77230BB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84763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Usage and Configuration</a:t>
            </a:r>
          </a:p>
        </p:txBody>
      </p:sp>
      <p:sp>
        <p:nvSpPr>
          <p:cNvPr id="88" name="内容占位符 1">
            <a:extLst>
              <a:ext uri="{FF2B5EF4-FFF2-40B4-BE49-F238E27FC236}">
                <a16:creationId xmlns:a16="http://schemas.microsoft.com/office/drawing/2014/main" id="{799D59C7-EE34-5EED-6DBF-B50EE484B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Repository:</a:t>
            </a:r>
          </a:p>
          <a:p>
            <a:pPr lvl="1"/>
            <a:r>
              <a:rPr kumimoji="1" lang="en-US" altLang="zh-CN" sz="20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https://vcgit.hhi.fraunhofer.de/jvet-ahg-ofm/vtm-ofm/-/tree/JVET-AC0086</a:t>
            </a:r>
            <a:r>
              <a:rPr kumimoji="1" lang="en-US" altLang="zh-CN" sz="2000" dirty="0"/>
              <a:t>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Installation: </a:t>
            </a:r>
          </a:p>
          <a:p>
            <a:pPr lvl="1"/>
            <a:r>
              <a:rPr kumimoji="1" lang="en-US" altLang="zh-CN" sz="2000" dirty="0"/>
              <a:t>Detectron2 is also required in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analysis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and pre-processing. </a:t>
            </a:r>
          </a:p>
          <a:p>
            <a:pPr lvl="1"/>
            <a:r>
              <a:rPr kumimoji="1" lang="en-US" altLang="zh-CN" sz="2000" dirty="0"/>
              <a:t>An installation file, </a:t>
            </a:r>
            <a:r>
              <a:rPr kumimoji="1" lang="en-US" altLang="zh-CN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“install.sh”</a:t>
            </a:r>
            <a:r>
              <a:rPr kumimoji="1" lang="en-US" altLang="zh-CN" sz="2000" dirty="0"/>
              <a:t>, is prepared for the virtual environment setup and the software installation.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Configuration</a:t>
            </a:r>
          </a:p>
          <a:p>
            <a:pPr lvl="1"/>
            <a:r>
              <a:rPr kumimoji="1" lang="en-US" altLang="zh-CN" sz="19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default preprocess is </a:t>
            </a:r>
            <a:r>
              <a:rPr kumimoji="1" lang="en-GB" altLang="zh-CN" sz="19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kumimoji="1" lang="en-GB" altLang="zh-CN" sz="19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Process_Blur</a:t>
            </a:r>
            <a:r>
              <a:rPr kumimoji="1" lang="en-GB" altLang="zh-CN" sz="19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r>
              <a:rPr kumimoji="1" lang="en-US" altLang="zh-CN" sz="19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input argument </a:t>
            </a:r>
            <a:r>
              <a:rPr kumimoji="1" lang="en-US" altLang="zh-CN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“--Preprocess” </a:t>
            </a:r>
            <a:r>
              <a:rPr kumimoji="1" lang="en-US" altLang="zh-CN" sz="19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be specified to invoke the pre-processing method.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Scripts</a:t>
            </a:r>
          </a:p>
          <a:p>
            <a:pPr lvl="1"/>
            <a:r>
              <a:rPr kumimoji="1" lang="en-US" altLang="zh-CN" sz="19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 scripts (</a:t>
            </a:r>
            <a:r>
              <a:rPr kumimoji="1" lang="en-US" altLang="zh-CN" sz="1920" dirty="0" err="1">
                <a:solidFill>
                  <a:srgbClr val="0032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batch_run_JVET</a:t>
            </a:r>
            <a:r>
              <a:rPr kumimoji="1" lang="en-US" altLang="zh-CN" sz="1920" dirty="0">
                <a:solidFill>
                  <a:srgbClr val="0032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_(</a:t>
            </a:r>
            <a:r>
              <a:rPr kumimoji="1" lang="en-US" altLang="zh-CN" sz="1920" dirty="0" err="1">
                <a:solidFill>
                  <a:srgbClr val="0032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SFU_yuv</a:t>
            </a:r>
            <a:r>
              <a:rPr kumimoji="1" lang="en-US" altLang="zh-CN" sz="1920" dirty="0">
                <a:solidFill>
                  <a:srgbClr val="0032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/track).</a:t>
            </a:r>
            <a:r>
              <a:rPr kumimoji="1" lang="en-US" altLang="zh-CN" sz="1920" dirty="0" err="1">
                <a:solidFill>
                  <a:srgbClr val="0032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py</a:t>
            </a:r>
            <a:r>
              <a:rPr kumimoji="1" lang="en-US" altLang="zh-CN" sz="19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of SFU-HW</a:t>
            </a:r>
            <a:r>
              <a:rPr kumimoji="1" lang="zh-CN" altLang="en-US" sz="19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19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kumimoji="1" lang="zh-CN" altLang="en-US" sz="19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19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TVD</a:t>
            </a:r>
            <a:r>
              <a:rPr kumimoji="1" lang="zh-CN" altLang="en-US" sz="19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19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datasets</a:t>
            </a:r>
            <a:r>
              <a:rPr kumimoji="1" lang="zh-CN" altLang="en-US" sz="19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19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provided in the source code.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BEA01FB-D7B8-C0CF-A90E-8A77230BBC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72388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>
            <a:extLst>
              <a:ext uri="{FF2B5EF4-FFF2-40B4-BE49-F238E27FC236}">
                <a16:creationId xmlns:a16="http://schemas.microsoft.com/office/drawing/2014/main" id="{799D59C7-EE34-5EED-6DBF-B50EE484B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Architecture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Analysis and Processing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Usage and Configuration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Performance</a:t>
            </a:r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BEA01FB-D7B8-C0CF-A90E-8A77230BB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05147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ECFC30B-F457-D7FB-688D-6923BA48C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Times New Roman" panose="02020603050405020304" pitchFamily="18" charset="0"/>
                <a:ea typeface="Yu Mincho" panose="02020400000000000000" pitchFamily="18" charset="-128"/>
              </a:rPr>
              <a:t>Performance: </a:t>
            </a:r>
            <a:r>
              <a:rPr kumimoji="1" lang="en-US" altLang="zh-CN" sz="3200" dirty="0"/>
              <a:t>SFU-HW dataset, object detection task</a:t>
            </a:r>
            <a:endParaRPr kumimoji="1" lang="zh-CN" altLang="en-US" sz="3200" dirty="0"/>
          </a:p>
        </p:txBody>
      </p: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61171039-45BE-C2CA-DD4F-A84DDA258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216925"/>
            <a:ext cx="10668000" cy="1098236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480" dirty="0"/>
              <a:t>The overall Pareto BD-rate savings over VVC are </a:t>
            </a:r>
            <a:r>
              <a:rPr lang="en-US" altLang="zh-CN" sz="2480" dirty="0">
                <a:solidFill>
                  <a:srgbClr val="C00000"/>
                </a:solidFill>
              </a:rPr>
              <a:t>14.64%</a:t>
            </a:r>
            <a:r>
              <a:rPr lang="en-US" altLang="zh-CN" sz="2480" dirty="0"/>
              <a:t>, </a:t>
            </a:r>
            <a:r>
              <a:rPr lang="en-US" altLang="zh-CN" sz="2480" dirty="0">
                <a:solidFill>
                  <a:srgbClr val="C00000"/>
                </a:solidFill>
              </a:rPr>
              <a:t>11.59%</a:t>
            </a:r>
            <a:r>
              <a:rPr lang="en-US" altLang="zh-CN" sz="2480" dirty="0"/>
              <a:t> and </a:t>
            </a:r>
            <a:r>
              <a:rPr lang="en-US" altLang="zh-CN" sz="2480" dirty="0">
                <a:solidFill>
                  <a:srgbClr val="C00000"/>
                </a:solidFill>
              </a:rPr>
              <a:t>22.78%</a:t>
            </a:r>
            <a:r>
              <a:rPr lang="en-US" altLang="zh-CN" sz="2480" dirty="0"/>
              <a:t> under random access</a:t>
            </a:r>
            <a:r>
              <a:rPr lang="zh-CN" altLang="en-US" sz="2480" dirty="0"/>
              <a:t> </a:t>
            </a:r>
            <a:r>
              <a:rPr lang="en-US" altLang="zh-CN" sz="2480" dirty="0"/>
              <a:t>(RA), low delay</a:t>
            </a:r>
            <a:r>
              <a:rPr lang="zh-CN" altLang="en-US" sz="2480" dirty="0"/>
              <a:t> </a:t>
            </a:r>
            <a:r>
              <a:rPr lang="en-US" altLang="zh-CN" sz="2480" dirty="0"/>
              <a:t>(LD) and all intra</a:t>
            </a:r>
            <a:r>
              <a:rPr lang="zh-CN" altLang="en-US" sz="2480" dirty="0"/>
              <a:t> </a:t>
            </a:r>
            <a:r>
              <a:rPr lang="en-US" altLang="zh-CN" sz="2480" dirty="0"/>
              <a:t>(AI) configurations, respectively.</a:t>
            </a:r>
          </a:p>
          <a:p>
            <a:r>
              <a:rPr lang="en-US" altLang="zh-CN" sz="2480" dirty="0">
                <a:solidFill>
                  <a:srgbClr val="C00000"/>
                </a:solidFill>
              </a:rPr>
              <a:t>Coding efficiency especially high for Class A and Class B</a:t>
            </a:r>
          </a:p>
          <a:p>
            <a:endParaRPr kumimoji="1" lang="en-US" altLang="zh-CN" sz="2280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25EC31E-35A7-882A-53E7-9B08DC9AC6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4280"/>
            <a:ext cx="2260600" cy="433720"/>
          </a:xfrm>
          <a:prstGeom prst="rect">
            <a:avLst/>
          </a:prstGeom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85407A8-456E-42B3-AE1D-8096422857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597967"/>
              </p:ext>
            </p:extLst>
          </p:nvPr>
        </p:nvGraphicFramePr>
        <p:xfrm>
          <a:off x="688023" y="2291411"/>
          <a:ext cx="10741977" cy="38690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7775">
                  <a:extLst>
                    <a:ext uri="{9D8B030D-6E8A-4147-A177-3AD203B41FA5}">
                      <a16:colId xmlns:a16="http://schemas.microsoft.com/office/drawing/2014/main" val="1804183624"/>
                    </a:ext>
                  </a:extLst>
                </a:gridCol>
                <a:gridCol w="1062226">
                  <a:extLst>
                    <a:ext uri="{9D8B030D-6E8A-4147-A177-3AD203B41FA5}">
                      <a16:colId xmlns:a16="http://schemas.microsoft.com/office/drawing/2014/main" val="2828384596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60309197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4207647532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46766856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585649195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790871799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257657733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1597598774"/>
                    </a:ext>
                  </a:extLst>
                </a:gridCol>
                <a:gridCol w="1062747">
                  <a:extLst>
                    <a:ext uri="{9D8B030D-6E8A-4147-A177-3AD203B41FA5}">
                      <a16:colId xmlns:a16="http://schemas.microsoft.com/office/drawing/2014/main" val="2486135693"/>
                    </a:ext>
                  </a:extLst>
                </a:gridCol>
              </a:tblGrid>
              <a:tr h="2505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LD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AI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4154796"/>
                  </a:ext>
                </a:extLst>
              </a:tr>
              <a:tr h="62800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</a:t>
                      </a: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mAP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</a:t>
                      </a: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(6 points)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BD-Rate Pareto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BD-mAP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946679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A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/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-52.07%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3.35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-13.83%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-13.83%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2.14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/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-39.33%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6.56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9187278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B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/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-29.59%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4.71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-24.95%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-24.95%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3.84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-33.96%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-33.96%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6.74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075853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C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-4.97%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0.77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/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-6.49%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0.19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-16.47%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-16.47%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2.49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74588773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Class D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fontAlgn="ctr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-0.55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-2.60%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-2.6</a:t>
                      </a:r>
                      <a:r>
                        <a:rPr lang="en-US" altLang="zh-CN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-0.22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-13.78%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-13.78%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2.33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3464742"/>
                  </a:ext>
                </a:extLst>
              </a:tr>
              <a:tr h="59810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Average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/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-14.64%</a:t>
                      </a:r>
                      <a:endParaRPr lang="zh-CN" sz="1600" dirty="0">
                        <a:solidFill>
                          <a:srgbClr val="C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1.78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/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-11.59%</a:t>
                      </a:r>
                      <a:endParaRPr lang="zh-CN" sz="1600" dirty="0">
                        <a:solidFill>
                          <a:srgbClr val="C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1.34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/</a:t>
                      </a:r>
                      <a:endParaRPr lang="zh-CN" sz="160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685038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-22.78%</a:t>
                      </a:r>
                      <a:endParaRPr lang="zh-CN" altLang="en-US" sz="16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4.06 </a:t>
                      </a:r>
                      <a:endParaRPr lang="zh-CN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34568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0E6D3F65-C594-4FD7-82A2-AB172BFF2815}"/>
              </a:ext>
            </a:extLst>
          </p:cNvPr>
          <p:cNvSpPr/>
          <p:nvPr/>
        </p:nvSpPr>
        <p:spPr>
          <a:xfrm>
            <a:off x="7987180" y="6160462"/>
            <a:ext cx="35167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*The ‘/’ means non-monotonous performance.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73091644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自定义 2">
      <a:majorFont>
        <a:latin typeface="Book Antiqua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5540</TotalTime>
  <Words>1494</Words>
  <Application>Microsoft Macintosh PowerPoint</Application>
  <PresentationFormat>宽屏</PresentationFormat>
  <Paragraphs>564</Paragraphs>
  <Slides>15</Slides>
  <Notes>0</Notes>
  <HiddenSlides>2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楷体</vt:lpstr>
      <vt:lpstr>Alibaba-PuHuiTi-R</vt:lpstr>
      <vt:lpstr>Book Antiqua</vt:lpstr>
      <vt:lpstr>Courier New</vt:lpstr>
      <vt:lpstr>Helvetica Neue</vt:lpstr>
      <vt:lpstr>Helvetica Neue Light</vt:lpstr>
      <vt:lpstr>Helvetica Neue Medium</vt:lpstr>
      <vt:lpstr>Times New Roman</vt:lpstr>
      <vt:lpstr>Wingdings</vt:lpstr>
      <vt:lpstr>主题1</vt:lpstr>
      <vt:lpstr>White</vt:lpstr>
      <vt:lpstr>PowerPoint 演示文稿</vt:lpstr>
      <vt:lpstr>Outline</vt:lpstr>
      <vt:lpstr>Architecture</vt:lpstr>
      <vt:lpstr>Outline</vt:lpstr>
      <vt:lpstr>Analysis and Preprocessing</vt:lpstr>
      <vt:lpstr>Outline</vt:lpstr>
      <vt:lpstr>Usage and Configuration</vt:lpstr>
      <vt:lpstr>Outline</vt:lpstr>
      <vt:lpstr>Performance: SFU-HW dataset, object detection task</vt:lpstr>
      <vt:lpstr>Performance: TVD dataset, object tracking task</vt:lpstr>
      <vt:lpstr>Outline</vt:lpstr>
      <vt:lpstr>Conclusion</vt:lpstr>
      <vt:lpstr>PowerPoint 演示文稿</vt:lpstr>
      <vt:lpstr>Performance</vt:lpstr>
      <vt:lpstr>Performance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Report</dc:title>
  <dc:creator>WANG Shurun</dc:creator>
  <cp:lastModifiedBy>srwang</cp:lastModifiedBy>
  <cp:revision>525</cp:revision>
  <dcterms:created xsi:type="dcterms:W3CDTF">2022-10-15T08:49:38Z</dcterms:created>
  <dcterms:modified xsi:type="dcterms:W3CDTF">2023-04-21T21:12:32Z</dcterms:modified>
</cp:coreProperties>
</file>