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0"/>
  </p:notesMasterIdLst>
  <p:sldIdLst>
    <p:sldId id="256" r:id="rId3"/>
    <p:sldId id="276" r:id="rId4"/>
    <p:sldId id="273" r:id="rId5"/>
    <p:sldId id="274" r:id="rId6"/>
    <p:sldId id="278" r:id="rId7"/>
    <p:sldId id="275" r:id="rId8"/>
    <p:sldId id="269"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76"/>
            <p14:sldId id="273"/>
            <p14:sldId id="274"/>
            <p14:sldId id="278"/>
            <p14:sldId id="275"/>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2DC84D"/>
    <a:srgbClr val="5E5E5E"/>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80"/>
    <p:restoredTop sz="94082" autoAdjust="0"/>
  </p:normalViewPr>
  <p:slideViewPr>
    <p:cSldViewPr snapToGrid="0" snapToObjects="1">
      <p:cViewPr varScale="1">
        <p:scale>
          <a:sx n="60" d="100"/>
          <a:sy n="60" d="100"/>
        </p:scale>
        <p:origin x="14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91702834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432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2023/1/19</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52" r:id="rId4"/>
    <p:sldLayoutId id="2147483661" r:id="rId5"/>
    <p:sldLayoutId id="2147483664" r:id="rId6"/>
    <p:sldLayoutId id="2147483660" r:id="rId7"/>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39124" y="2501916"/>
            <a:ext cx="23084132" cy="1607674"/>
          </a:xfrm>
        </p:spPr>
        <p:txBody>
          <a:bodyPr/>
          <a:lstStyle/>
          <a:p>
            <a:r>
              <a:rPr lang="en-US" altLang="zh-CN" sz="4600" dirty="0"/>
              <a:t>JVET-AC0355 EE1-related: Improvement over combination of EE1-1.5 and EE1-1.7</a:t>
            </a:r>
            <a:endParaRPr lang="zh-CN" altLang="en-US" sz="4600" dirty="0"/>
          </a:p>
        </p:txBody>
      </p:sp>
      <p:sp>
        <p:nvSpPr>
          <p:cNvPr id="2" name="文本框 1"/>
          <p:cNvSpPr txBox="1"/>
          <p:nvPr/>
        </p:nvSpPr>
        <p:spPr>
          <a:xfrm>
            <a:off x="964171" y="4903620"/>
            <a:ext cx="1201629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just" defTabSz="825500" rtl="0" fontAlgn="auto" latinLnBrk="0" hangingPunct="0">
              <a:lnSpc>
                <a:spcPct val="100000"/>
              </a:lnSpc>
              <a:spcBef>
                <a:spcPts val="0"/>
              </a:spcBef>
              <a:spcAft>
                <a:spcPts val="0"/>
              </a:spcAft>
              <a:buClrTx/>
              <a:buSzTx/>
              <a:buFontTx/>
              <a:buNone/>
              <a:tabLst/>
            </a:pPr>
            <a:r>
              <a:rPr lang="en-US" altLang="zh-CN" sz="3200" dirty="0">
                <a:solidFill>
                  <a:schemeClr val="accent2">
                    <a:lumMod val="75000"/>
                  </a:schemeClr>
                </a:solidFill>
                <a:latin typeface="OPPOSans M" panose="00020600040101010101" pitchFamily="18" charset="-122"/>
                <a:ea typeface="OPPOSans M" panose="00020600040101010101" pitchFamily="18" charset="-122"/>
              </a:rPr>
              <a:t>Zhihuang Xie, Yue Yu, Haoping Yu, Dong Wang</a:t>
            </a:r>
            <a:endParaRPr kumimoji="0" lang="zh-CN" altLang="en-US" sz="3200" i="0" u="none" strike="noStrike" cap="none" spc="0" normalizeH="0" baseline="0" dirty="0">
              <a:ln>
                <a:noFill/>
              </a:ln>
              <a:solidFill>
                <a:schemeClr val="accent2">
                  <a:lumMod val="75000"/>
                </a:schemeClr>
              </a:solidFill>
              <a:effectLst/>
              <a:uFillTx/>
              <a:latin typeface="OPPOSans M" panose="00020600040101010101" pitchFamily="18" charset="-122"/>
              <a:ea typeface="OPPOSans M" panose="00020600040101010101" pitchFamily="18" charset="-122"/>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5600" y="661083"/>
            <a:ext cx="21124986" cy="1073683"/>
          </a:xfrm>
        </p:spPr>
        <p:txBody>
          <a:bodyPr/>
          <a:lstStyle/>
          <a:p>
            <a:r>
              <a:rPr kumimoji="1" lang="en-US" altLang="zh-CN" dirty="0"/>
              <a:t>Introduction</a:t>
            </a:r>
            <a:endParaRPr kumimoji="1" lang="zh-CN" altLang="en-US" dirty="0"/>
          </a:p>
        </p:txBody>
      </p:sp>
      <p:sp>
        <p:nvSpPr>
          <p:cNvPr id="2" name="矩形 1"/>
          <p:cNvSpPr/>
          <p:nvPr/>
        </p:nvSpPr>
        <p:spPr>
          <a:xfrm>
            <a:off x="1625599" y="2032458"/>
            <a:ext cx="21754353" cy="3580467"/>
          </a:xfrm>
          <a:prstGeom prst="rect">
            <a:avLst/>
          </a:prstGeom>
        </p:spPr>
        <p:txBody>
          <a:bodyPr wrap="square">
            <a:spAutoFit/>
          </a:bodyPr>
          <a:lstStyle/>
          <a:p>
            <a:pPr algn="just">
              <a:lnSpc>
                <a:spcPts val="4000"/>
              </a:lnSpc>
              <a:spcBef>
                <a:spcPts val="2400"/>
              </a:spcBef>
            </a:pPr>
            <a:r>
              <a:rPr lang="en-US" altLang="zh-CN" sz="3200" b="0" dirty="0">
                <a:latin typeface="Times New Roman" panose="02020603050405020304" pitchFamily="18" charset="0"/>
                <a:ea typeface="Times New Roman" panose="02020603050405020304" pitchFamily="18" charset="0"/>
              </a:rPr>
              <a:t>In JVET-AC0310, a combination of EE1-1.5 and EE1-1.7 is proposed to reduce the model memory and improve coding performance of NNVC-3.0 filter set #1.</a:t>
            </a:r>
          </a:p>
          <a:p>
            <a:pPr marL="457200" lvl="4" indent="-457200" algn="just">
              <a:lnSpc>
                <a:spcPts val="4000"/>
              </a:lnSpc>
              <a:spcBef>
                <a:spcPts val="2400"/>
              </a:spcBef>
              <a:buFont typeface="Wingdings" panose="05000000000000000000" pitchFamily="2" charset="2"/>
              <a:buChar char="Ø"/>
            </a:pPr>
            <a:r>
              <a:rPr lang="en-US" altLang="zh-CN" sz="3200" b="0" dirty="0">
                <a:latin typeface="Times New Roman" panose="02020603050405020304" pitchFamily="18" charset="0"/>
                <a:ea typeface="Times New Roman" panose="02020603050405020304" pitchFamily="18" charset="0"/>
              </a:rPr>
              <a:t>In EE1-1.5, a combined intra and inter model is designed to handle different type of slices. The luma network is shown in Fig.1.</a:t>
            </a:r>
          </a:p>
          <a:p>
            <a:pPr marL="457200" lvl="4" indent="-457200" algn="just">
              <a:lnSpc>
                <a:spcPts val="4000"/>
              </a:lnSpc>
              <a:spcBef>
                <a:spcPts val="2400"/>
              </a:spcBef>
              <a:buFont typeface="Wingdings" panose="05000000000000000000" pitchFamily="2" charset="2"/>
              <a:buChar char="Ø"/>
            </a:pPr>
            <a:r>
              <a:rPr lang="en-US" altLang="zh-CN" sz="3200" b="0" dirty="0">
                <a:latin typeface="Times New Roman" panose="02020603050405020304" pitchFamily="18" charset="0"/>
                <a:ea typeface="Times New Roman" panose="02020603050405020304" pitchFamily="18" charset="0"/>
              </a:rPr>
              <a:t>In EE1-1.7, an additional model, shown in Fig.2,  is introduced to further improve the coding performance.</a:t>
            </a:r>
          </a:p>
          <a:p>
            <a:pPr algn="just">
              <a:lnSpc>
                <a:spcPts val="4000"/>
              </a:lnSpc>
              <a:spcBef>
                <a:spcPts val="2400"/>
              </a:spcBef>
            </a:pPr>
            <a:r>
              <a:rPr lang="en-US" altLang="zh-CN" sz="3200" b="0" dirty="0">
                <a:latin typeface="Times New Roman" panose="02020603050405020304" pitchFamily="18" charset="0"/>
                <a:ea typeface="Times New Roman" panose="02020603050405020304" pitchFamily="18" charset="0"/>
              </a:rPr>
              <a:t>Compared with EE1-1.5.3, this combination provides 0.73% luma gain for RA and 0.42% luma gain for LB.</a:t>
            </a:r>
          </a:p>
        </p:txBody>
      </p:sp>
      <p:sp>
        <p:nvSpPr>
          <p:cNvPr id="7" name="文本框 6"/>
          <p:cNvSpPr txBox="1"/>
          <p:nvPr/>
        </p:nvSpPr>
        <p:spPr>
          <a:xfrm>
            <a:off x="14043178" y="11608276"/>
            <a:ext cx="836767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Times New Roman" panose="02020603050405020304" pitchFamily="18" charset="0"/>
                <a:cs typeface="Times New Roman" panose="02020603050405020304" pitchFamily="18" charset="0"/>
                <a:sym typeface="Helvetica Neue"/>
              </a:rPr>
              <a:t>Fig.2</a:t>
            </a:r>
            <a:r>
              <a:rPr kumimoji="0" lang="en-US" altLang="zh-CN" sz="2400" b="0" i="0" u="none" strike="noStrike" cap="none" spc="0" normalizeH="0" dirty="0">
                <a:ln>
                  <a:noFill/>
                </a:ln>
                <a:solidFill>
                  <a:srgbClr val="000000"/>
                </a:solidFill>
                <a:effectLst/>
                <a:uFillTx/>
                <a:latin typeface="Times New Roman" panose="02020603050405020304" pitchFamily="18" charset="0"/>
                <a:cs typeface="Times New Roman" panose="02020603050405020304" pitchFamily="18" charset="0"/>
                <a:sym typeface="Helvetica Neue"/>
              </a:rPr>
              <a:t> </a:t>
            </a:r>
            <a:r>
              <a:rPr lang="en-US" altLang="zh-CN" sz="2400" b="0" dirty="0">
                <a:latin typeface="Times New Roman" panose="02020603050405020304" pitchFamily="18" charset="0"/>
                <a:cs typeface="Times New Roman" panose="02020603050405020304" pitchFamily="18" charset="0"/>
              </a:rPr>
              <a:t>A</a:t>
            </a:r>
            <a:r>
              <a:rPr kumimoji="0" lang="en-US" altLang="zh-CN" sz="2400" b="0" i="0" u="none" strike="noStrike" cap="none" spc="0" normalizeH="0" dirty="0">
                <a:ln>
                  <a:noFill/>
                </a:ln>
                <a:solidFill>
                  <a:srgbClr val="000000"/>
                </a:solidFill>
                <a:effectLst/>
                <a:uFillTx/>
                <a:latin typeface="Times New Roman" panose="02020603050405020304" pitchFamily="18" charset="0"/>
                <a:cs typeface="Times New Roman" panose="02020603050405020304" pitchFamily="18" charset="0"/>
                <a:sym typeface="Helvetica Neue"/>
              </a:rPr>
              <a:t>rchitecture of </a:t>
            </a:r>
            <a:r>
              <a:rPr lang="en-US" altLang="zh-CN" sz="2400" b="0" dirty="0">
                <a:latin typeface="Times New Roman" panose="02020603050405020304" pitchFamily="18" charset="0"/>
                <a:cs typeface="Times New Roman" panose="02020603050405020304" pitchFamily="18" charset="0"/>
              </a:rPr>
              <a:t>multiple frame-based CNN model in EE1-1.7</a:t>
            </a:r>
            <a:endParaRPr kumimoji="0" lang="zh-CN" altLang="en-US" sz="2400" b="0" i="0" u="none" strike="noStrike" cap="none" spc="0" normalizeH="0" baseline="0" dirty="0">
              <a:ln>
                <a:noFill/>
              </a:ln>
              <a:solidFill>
                <a:srgbClr val="000000"/>
              </a:solidFill>
              <a:effectLst/>
              <a:uFillTx/>
              <a:latin typeface="Times New Roman" panose="02020603050405020304" pitchFamily="18" charset="0"/>
              <a:cs typeface="Times New Roman" panose="02020603050405020304" pitchFamily="18" charset="0"/>
              <a:sym typeface="Helvetica Neue"/>
            </a:endParaRPr>
          </a:p>
        </p:txBody>
      </p:sp>
      <p:pic>
        <p:nvPicPr>
          <p:cNvPr id="8" name="图片 7"/>
          <p:cNvPicPr/>
          <p:nvPr/>
        </p:nvPicPr>
        <p:blipFill>
          <a:blip r:embed="rId3"/>
          <a:stretch>
            <a:fillRect/>
          </a:stretch>
        </p:blipFill>
        <p:spPr>
          <a:xfrm>
            <a:off x="12816205" y="6322437"/>
            <a:ext cx="9594649" cy="5027150"/>
          </a:xfrm>
          <a:prstGeom prst="rect">
            <a:avLst/>
          </a:prstGeom>
        </p:spPr>
      </p:pic>
      <p:pic>
        <p:nvPicPr>
          <p:cNvPr id="6" name="Picture 3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8320" y="6125133"/>
            <a:ext cx="7902762" cy="5224454"/>
          </a:xfrm>
          <a:prstGeom prst="rect">
            <a:avLst/>
          </a:prstGeom>
          <a:noFill/>
        </p:spPr>
      </p:pic>
      <p:sp>
        <p:nvSpPr>
          <p:cNvPr id="9" name="文本框 8"/>
          <p:cNvSpPr txBox="1"/>
          <p:nvPr/>
        </p:nvSpPr>
        <p:spPr>
          <a:xfrm>
            <a:off x="4056010" y="11608276"/>
            <a:ext cx="403155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Times New Roman" panose="02020603050405020304" pitchFamily="18" charset="0"/>
                <a:cs typeface="Times New Roman" panose="02020603050405020304" pitchFamily="18" charset="0"/>
                <a:sym typeface="Helvetica Neue"/>
              </a:rPr>
              <a:t>Fig.1</a:t>
            </a:r>
            <a:r>
              <a:rPr lang="en-US" altLang="zh-CN" sz="2400" b="0" dirty="0">
                <a:latin typeface="Times New Roman" panose="02020603050405020304" pitchFamily="18" charset="0"/>
                <a:cs typeface="Times New Roman" panose="02020603050405020304" pitchFamily="18" charset="0"/>
              </a:rPr>
              <a:t> Luma network in EE1-1.5</a:t>
            </a:r>
            <a:endParaRPr kumimoji="0" lang="zh-CN" altLang="en-US" sz="2400" b="0" i="0" u="none" strike="noStrike" cap="none" spc="0" normalizeH="0" baseline="0" dirty="0">
              <a:ln>
                <a:noFill/>
              </a:ln>
              <a:solidFill>
                <a:srgbClr val="000000"/>
              </a:solidFill>
              <a:effectLst/>
              <a:uFillTx/>
              <a:latin typeface="Times New Roman" panose="02020603050405020304" pitchFamily="18" charset="0"/>
              <a:cs typeface="Times New Roman" panose="02020603050405020304" pitchFamily="18" charset="0"/>
              <a:sym typeface="Helvetica Neue"/>
            </a:endParaRPr>
          </a:p>
        </p:txBody>
      </p:sp>
    </p:spTree>
    <p:extLst>
      <p:ext uri="{BB962C8B-B14F-4D97-AF65-F5344CB8AC3E}">
        <p14:creationId xmlns:p14="http://schemas.microsoft.com/office/powerpoint/2010/main" val="1497186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5600" y="661083"/>
            <a:ext cx="21124986" cy="1073683"/>
          </a:xfrm>
        </p:spPr>
        <p:txBody>
          <a:bodyPr/>
          <a:lstStyle/>
          <a:p>
            <a:r>
              <a:rPr kumimoji="1" lang="en-US" altLang="zh-CN" dirty="0"/>
              <a:t>Proposal in JVET-AC0066</a:t>
            </a:r>
            <a:endParaRPr kumimoji="1" lang="zh-CN" altLang="en-US" dirty="0"/>
          </a:p>
        </p:txBody>
      </p:sp>
      <p:sp>
        <p:nvSpPr>
          <p:cNvPr id="9" name="矩形 8"/>
          <p:cNvSpPr/>
          <p:nvPr/>
        </p:nvSpPr>
        <p:spPr>
          <a:xfrm>
            <a:off x="1625600" y="1755821"/>
            <a:ext cx="21398523" cy="2292935"/>
          </a:xfrm>
          <a:prstGeom prst="rect">
            <a:avLst/>
          </a:prstGeom>
        </p:spPr>
        <p:txBody>
          <a:bodyPr wrap="square">
            <a:spAutoFit/>
          </a:bodyPr>
          <a:lstStyle/>
          <a:p>
            <a:pPr marL="457200" indent="-457200" algn="just">
              <a:spcBef>
                <a:spcPts val="1800"/>
              </a:spcBef>
              <a:buFont typeface="Wingdings" panose="05000000000000000000" pitchFamily="2" charset="2"/>
              <a:buChar char="l"/>
            </a:pPr>
            <a:r>
              <a:rPr lang="en-US" altLang="zh-CN" sz="3200" b="0" dirty="0">
                <a:solidFill>
                  <a:schemeClr val="tx1"/>
                </a:solidFill>
                <a:latin typeface="Times New Roman" panose="02020603050405020304" pitchFamily="18" charset="0"/>
                <a:ea typeface="Times New Roman" panose="02020603050405020304" pitchFamily="18" charset="0"/>
              </a:rPr>
              <a:t>For B slices with Tid &lt;= 2, it is proposed to adaptively switch between the original inter-luma model and the multiple frame-based model in EE1-1.7 at slice level. A slice-level flag is needed to indicate which model is used.</a:t>
            </a:r>
          </a:p>
          <a:p>
            <a:pPr marL="457200" indent="-457200" algn="just">
              <a:spcBef>
                <a:spcPts val="1800"/>
              </a:spcBef>
              <a:buFont typeface="Wingdings" panose="05000000000000000000" pitchFamily="2" charset="2"/>
              <a:buChar char="l"/>
            </a:pPr>
            <a:r>
              <a:rPr lang="en-US" altLang="zh-CN" sz="3200" b="0" dirty="0">
                <a:solidFill>
                  <a:schemeClr val="tx1"/>
                </a:solidFill>
                <a:latin typeface="Times New Roman" panose="02020603050405020304" pitchFamily="18" charset="0"/>
                <a:ea typeface="Times New Roman" panose="02020603050405020304" pitchFamily="18" charset="0"/>
              </a:rPr>
              <a:t>If the picture POC from RPL0 is equal to the picture POC from RPL1 and there are at least two reference pictures in RPL1, then the second reference picture is taken as Col_1.</a:t>
            </a:r>
          </a:p>
        </p:txBody>
      </p:sp>
      <p:sp>
        <p:nvSpPr>
          <p:cNvPr id="34" name="标题 4"/>
          <p:cNvSpPr txBox="1">
            <a:spLocks/>
          </p:cNvSpPr>
          <p:nvPr/>
        </p:nvSpPr>
        <p:spPr>
          <a:xfrm>
            <a:off x="1625600" y="5690283"/>
            <a:ext cx="21124986" cy="1073683"/>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kumimoji="1" lang="en-US" altLang="zh-CN" dirty="0"/>
              <a:t>Proposal in this contribution</a:t>
            </a:r>
            <a:endParaRPr kumimoji="1" lang="zh-CN" altLang="en-US" dirty="0"/>
          </a:p>
        </p:txBody>
      </p:sp>
      <p:sp>
        <p:nvSpPr>
          <p:cNvPr id="36" name="矩形 35"/>
          <p:cNvSpPr/>
          <p:nvPr/>
        </p:nvSpPr>
        <p:spPr>
          <a:xfrm>
            <a:off x="1625600" y="6785021"/>
            <a:ext cx="21398523" cy="2292935"/>
          </a:xfrm>
          <a:prstGeom prst="rect">
            <a:avLst/>
          </a:prstGeom>
        </p:spPr>
        <p:txBody>
          <a:bodyPr wrap="square">
            <a:spAutoFit/>
          </a:bodyPr>
          <a:lstStyle/>
          <a:p>
            <a:pPr marL="457200" indent="-457200" algn="just">
              <a:spcBef>
                <a:spcPts val="1800"/>
              </a:spcBef>
              <a:buFont typeface="Wingdings" panose="05000000000000000000" pitchFamily="2" charset="2"/>
              <a:buChar char="l"/>
            </a:pPr>
            <a:r>
              <a:rPr lang="en-US" altLang="zh-CN" sz="3200" b="0" dirty="0">
                <a:solidFill>
                  <a:schemeClr val="tx1"/>
                </a:solidFill>
                <a:latin typeface="Times New Roman" panose="02020603050405020304" pitchFamily="18" charset="0"/>
                <a:ea typeface="Times New Roman" panose="02020603050405020304" pitchFamily="18" charset="0"/>
              </a:rPr>
              <a:t>For B slices with Tid &lt;= 2, it is proposed to adaptively switch between </a:t>
            </a:r>
            <a:r>
              <a:rPr lang="en-US" altLang="zh-CN" sz="3200" b="0" dirty="0">
                <a:solidFill>
                  <a:srgbClr val="FF0000"/>
                </a:solidFill>
                <a:latin typeface="Times New Roman" panose="02020603050405020304" pitchFamily="18" charset="0"/>
                <a:ea typeface="Times New Roman" panose="02020603050405020304" pitchFamily="18" charset="0"/>
              </a:rPr>
              <a:t>the luma model in EE1-1.5 </a:t>
            </a:r>
            <a:r>
              <a:rPr lang="en-US" altLang="zh-CN" sz="3200" b="0" dirty="0">
                <a:solidFill>
                  <a:schemeClr val="tx1"/>
                </a:solidFill>
                <a:latin typeface="Times New Roman" panose="02020603050405020304" pitchFamily="18" charset="0"/>
                <a:ea typeface="Times New Roman" panose="02020603050405020304" pitchFamily="18" charset="0"/>
              </a:rPr>
              <a:t>and the multiple frame-based model in EE1-1.7 at slice level. A slice-level flag is needed to indicate which model is used.</a:t>
            </a:r>
          </a:p>
          <a:p>
            <a:pPr marL="457200" indent="-457200" algn="just">
              <a:spcBef>
                <a:spcPts val="1800"/>
              </a:spcBef>
              <a:buFont typeface="Wingdings" panose="05000000000000000000" pitchFamily="2" charset="2"/>
              <a:buChar char="l"/>
            </a:pPr>
            <a:r>
              <a:rPr lang="en-US" altLang="zh-CN" sz="3200" b="0" dirty="0">
                <a:solidFill>
                  <a:schemeClr val="tx1"/>
                </a:solidFill>
                <a:latin typeface="Times New Roman" panose="02020603050405020304" pitchFamily="18" charset="0"/>
                <a:ea typeface="Times New Roman" panose="02020603050405020304" pitchFamily="18" charset="0"/>
              </a:rPr>
              <a:t>If the picture POC from RPL0 is equal to the picture POC from RPL1 and there are at least two reference pictures in RPL1, then the second reference picture is taken as Col_1.</a:t>
            </a:r>
          </a:p>
        </p:txBody>
      </p:sp>
    </p:spTree>
    <p:extLst>
      <p:ext uri="{BB962C8B-B14F-4D97-AF65-F5344CB8AC3E}">
        <p14:creationId xmlns:p14="http://schemas.microsoft.com/office/powerpoint/2010/main" val="1870135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5600" y="661083"/>
            <a:ext cx="17744440" cy="1073683"/>
          </a:xfrm>
        </p:spPr>
        <p:txBody>
          <a:bodyPr/>
          <a:lstStyle/>
          <a:p>
            <a:r>
              <a:rPr kumimoji="1" lang="en-US" altLang="zh-CN" dirty="0"/>
              <a:t>Simulation results</a:t>
            </a:r>
            <a:endParaRPr kumimoji="1"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973717432"/>
              </p:ext>
            </p:extLst>
          </p:nvPr>
        </p:nvGraphicFramePr>
        <p:xfrm>
          <a:off x="1625600" y="2736365"/>
          <a:ext cx="8903832" cy="4363678"/>
        </p:xfrm>
        <a:graphic>
          <a:graphicData uri="http://schemas.openxmlformats.org/drawingml/2006/table">
            <a:tbl>
              <a:tblPr>
                <a:tableStyleId>{69CF1AB2-1976-4502-BF36-3FF5EA218861}</a:tableStyleId>
              </a:tblPr>
              <a:tblGrid>
                <a:gridCol w="2474962">
                  <a:extLst>
                    <a:ext uri="{9D8B030D-6E8A-4147-A177-3AD203B41FA5}">
                      <a16:colId xmlns:a16="http://schemas.microsoft.com/office/drawing/2014/main" val="20000"/>
                    </a:ext>
                  </a:extLst>
                </a:gridCol>
                <a:gridCol w="1285774">
                  <a:extLst>
                    <a:ext uri="{9D8B030D-6E8A-4147-A177-3AD203B41FA5}">
                      <a16:colId xmlns:a16="http://schemas.microsoft.com/office/drawing/2014/main" val="20001"/>
                    </a:ext>
                  </a:extLst>
                </a:gridCol>
                <a:gridCol w="1285774">
                  <a:extLst>
                    <a:ext uri="{9D8B030D-6E8A-4147-A177-3AD203B41FA5}">
                      <a16:colId xmlns:a16="http://schemas.microsoft.com/office/drawing/2014/main" val="20002"/>
                    </a:ext>
                  </a:extLst>
                </a:gridCol>
                <a:gridCol w="1285774">
                  <a:extLst>
                    <a:ext uri="{9D8B030D-6E8A-4147-A177-3AD203B41FA5}">
                      <a16:colId xmlns:a16="http://schemas.microsoft.com/office/drawing/2014/main" val="20003"/>
                    </a:ext>
                  </a:extLst>
                </a:gridCol>
                <a:gridCol w="1285774">
                  <a:extLst>
                    <a:ext uri="{9D8B030D-6E8A-4147-A177-3AD203B41FA5}">
                      <a16:colId xmlns:a16="http://schemas.microsoft.com/office/drawing/2014/main" val="20004"/>
                    </a:ext>
                  </a:extLst>
                </a:gridCol>
                <a:gridCol w="1285774">
                  <a:extLst>
                    <a:ext uri="{9D8B030D-6E8A-4147-A177-3AD203B41FA5}">
                      <a16:colId xmlns:a16="http://schemas.microsoft.com/office/drawing/2014/main" val="20005"/>
                    </a:ext>
                  </a:extLst>
                </a:gridCol>
              </a:tblGrid>
              <a:tr h="396698">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Random Access Main 10</a:t>
                      </a: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Over EE1-1.7.1</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extLst>
                  <a:ext uri="{0D108BD9-81ED-4DB2-BD59-A6C34878D82A}">
                    <a16:rowId xmlns:a16="http://schemas.microsoft.com/office/drawing/2014/main" val="10002"/>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3"/>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4"/>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0.00%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 </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 </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 </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 </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 </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698">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dirty="0">
                          <a:effectLst/>
                          <a:latin typeface="Times New Roman" panose="02020603050405020304" pitchFamily="18" charset="0"/>
                          <a:ea typeface="等线" panose="02010600030101010101" pitchFamily="2" charset="-122"/>
                        </a:rPr>
                        <a:t>100%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698">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Class D</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698">
                <a:tc>
                  <a:txBody>
                    <a:bodyPr/>
                    <a:lstStyle/>
                    <a:p>
                      <a:pPr algn="ctr" fontAlgn="ctr"/>
                      <a:r>
                        <a:rPr lang="en-US"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728585562"/>
              </p:ext>
            </p:extLst>
          </p:nvPr>
        </p:nvGraphicFramePr>
        <p:xfrm>
          <a:off x="1638938" y="7780048"/>
          <a:ext cx="8890494" cy="4357144"/>
        </p:xfrm>
        <a:graphic>
          <a:graphicData uri="http://schemas.openxmlformats.org/drawingml/2006/table">
            <a:tbl>
              <a:tblPr>
                <a:tableStyleId>{69CF1AB2-1976-4502-BF36-3FF5EA218861}</a:tableStyleId>
              </a:tblPr>
              <a:tblGrid>
                <a:gridCol w="2471254">
                  <a:extLst>
                    <a:ext uri="{9D8B030D-6E8A-4147-A177-3AD203B41FA5}">
                      <a16:colId xmlns:a16="http://schemas.microsoft.com/office/drawing/2014/main" val="20000"/>
                    </a:ext>
                  </a:extLst>
                </a:gridCol>
                <a:gridCol w="1283848">
                  <a:extLst>
                    <a:ext uri="{9D8B030D-6E8A-4147-A177-3AD203B41FA5}">
                      <a16:colId xmlns:a16="http://schemas.microsoft.com/office/drawing/2014/main" val="20001"/>
                    </a:ext>
                  </a:extLst>
                </a:gridCol>
                <a:gridCol w="1283848">
                  <a:extLst>
                    <a:ext uri="{9D8B030D-6E8A-4147-A177-3AD203B41FA5}">
                      <a16:colId xmlns:a16="http://schemas.microsoft.com/office/drawing/2014/main" val="20002"/>
                    </a:ext>
                  </a:extLst>
                </a:gridCol>
                <a:gridCol w="1283848">
                  <a:extLst>
                    <a:ext uri="{9D8B030D-6E8A-4147-A177-3AD203B41FA5}">
                      <a16:colId xmlns:a16="http://schemas.microsoft.com/office/drawing/2014/main" val="20003"/>
                    </a:ext>
                  </a:extLst>
                </a:gridCol>
                <a:gridCol w="1283848">
                  <a:extLst>
                    <a:ext uri="{9D8B030D-6E8A-4147-A177-3AD203B41FA5}">
                      <a16:colId xmlns:a16="http://schemas.microsoft.com/office/drawing/2014/main" val="20004"/>
                    </a:ext>
                  </a:extLst>
                </a:gridCol>
                <a:gridCol w="1283848">
                  <a:extLst>
                    <a:ext uri="{9D8B030D-6E8A-4147-A177-3AD203B41FA5}">
                      <a16:colId xmlns:a16="http://schemas.microsoft.com/office/drawing/2014/main" val="20005"/>
                    </a:ext>
                  </a:extLst>
                </a:gridCol>
              </a:tblGrid>
              <a:tr h="396104">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Low delay B Main10 </a:t>
                      </a: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altLang="zh-CN" sz="2200" u="none" strike="noStrike" dirty="0">
                          <a:effectLst/>
                          <a:latin typeface="Times New Roman" panose="02020603050405020304" pitchFamily="18" charset="0"/>
                          <a:cs typeface="Times New Roman" panose="02020603050405020304" pitchFamily="18" charset="0"/>
                        </a:rPr>
                        <a:t>Over EE1-1.7.1</a:t>
                      </a:r>
                      <a:endParaRPr lang="en-US" altLang="zh-CN"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extLst>
                  <a:ext uri="{0D108BD9-81ED-4DB2-BD59-A6C34878D82A}">
                    <a16:rowId xmlns:a16="http://schemas.microsoft.com/office/drawing/2014/main" val="10002"/>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3"/>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4"/>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-0.71%</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0.21%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-0.01%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98%</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-0.77%</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-0.24%</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0.16%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102%</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98%</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-1.54%</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-0.42%</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0.12%</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104%</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109%</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104">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dirty="0">
                          <a:effectLst/>
                          <a:latin typeface="Times New Roman" panose="02020603050405020304" pitchFamily="18" charset="0"/>
                          <a:ea typeface="等线" panose="02010600030101010101" pitchFamily="2" charset="-122"/>
                        </a:rPr>
                        <a:t>-0.93%</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dirty="0">
                          <a:effectLst/>
                          <a:latin typeface="Times New Roman" panose="02020603050405020304" pitchFamily="18" charset="0"/>
                          <a:ea typeface="等线" panose="02010600030101010101" pitchFamily="2" charset="-122"/>
                        </a:rPr>
                        <a:t>0.01%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dirty="0">
                          <a:effectLst/>
                          <a:latin typeface="Times New Roman" panose="02020603050405020304" pitchFamily="18" charset="0"/>
                          <a:ea typeface="等线" panose="02010600030101010101" pitchFamily="2" charset="-122"/>
                        </a:rPr>
                        <a:t>0.06%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103%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b="1">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D</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-0.60%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0.23%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0.53%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96%</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104">
                <a:tc>
                  <a:txBody>
                    <a:bodyPr/>
                    <a:lstStyle/>
                    <a:p>
                      <a:pPr algn="ctr" fontAlgn="ctr"/>
                      <a:r>
                        <a:rPr lang="en-US" altLang="zh-CN"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altLang="zh-CN"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-0.62%</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0.92%</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0.55%</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105%</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sp>
        <p:nvSpPr>
          <p:cNvPr id="7" name="文本占位符 5"/>
          <p:cNvSpPr>
            <a:spLocks noGrp="1"/>
          </p:cNvSpPr>
          <p:nvPr>
            <p:ph type="body" sz="quarter" idx="10"/>
          </p:nvPr>
        </p:nvSpPr>
        <p:spPr>
          <a:xfrm>
            <a:off x="1625599" y="1718002"/>
            <a:ext cx="8557847" cy="787203"/>
          </a:xfrm>
        </p:spPr>
        <p:txBody>
          <a:bodyPr>
            <a:normAutofit/>
          </a:bodyPr>
          <a:lstStyle/>
          <a:p>
            <a:r>
              <a:rPr kumimoji="1" lang="en-US" altLang="zh-CN" sz="2400" dirty="0"/>
              <a:t>JVET-AC0066 over EE1-1.7.1 (</a:t>
            </a:r>
            <a:r>
              <a:rPr kumimoji="1" lang="en-US" altLang="zh-CN" sz="2400" i="1" dirty="0"/>
              <a:t>joint aspect 1 and aspect 2</a:t>
            </a:r>
            <a:r>
              <a:rPr kumimoji="1" lang="en-US" altLang="zh-CN" sz="2400" dirty="0"/>
              <a:t>)</a:t>
            </a:r>
          </a:p>
        </p:txBody>
      </p:sp>
      <p:graphicFrame>
        <p:nvGraphicFramePr>
          <p:cNvPr id="9" name="表格 8"/>
          <p:cNvGraphicFramePr>
            <a:graphicFrameLocks noGrp="1"/>
          </p:cNvGraphicFramePr>
          <p:nvPr>
            <p:extLst>
              <p:ext uri="{D42A27DB-BD31-4B8C-83A1-F6EECF244321}">
                <p14:modId xmlns:p14="http://schemas.microsoft.com/office/powerpoint/2010/main" val="1625643527"/>
              </p:ext>
            </p:extLst>
          </p:nvPr>
        </p:nvGraphicFramePr>
        <p:xfrm>
          <a:off x="13028706" y="2736365"/>
          <a:ext cx="8903832" cy="4363678"/>
        </p:xfrm>
        <a:graphic>
          <a:graphicData uri="http://schemas.openxmlformats.org/drawingml/2006/table">
            <a:tbl>
              <a:tblPr>
                <a:tableStyleId>{69CF1AB2-1976-4502-BF36-3FF5EA218861}</a:tableStyleId>
              </a:tblPr>
              <a:tblGrid>
                <a:gridCol w="2474962">
                  <a:extLst>
                    <a:ext uri="{9D8B030D-6E8A-4147-A177-3AD203B41FA5}">
                      <a16:colId xmlns:a16="http://schemas.microsoft.com/office/drawing/2014/main" val="20000"/>
                    </a:ext>
                  </a:extLst>
                </a:gridCol>
                <a:gridCol w="1285774">
                  <a:extLst>
                    <a:ext uri="{9D8B030D-6E8A-4147-A177-3AD203B41FA5}">
                      <a16:colId xmlns:a16="http://schemas.microsoft.com/office/drawing/2014/main" val="20001"/>
                    </a:ext>
                  </a:extLst>
                </a:gridCol>
                <a:gridCol w="1285774">
                  <a:extLst>
                    <a:ext uri="{9D8B030D-6E8A-4147-A177-3AD203B41FA5}">
                      <a16:colId xmlns:a16="http://schemas.microsoft.com/office/drawing/2014/main" val="20002"/>
                    </a:ext>
                  </a:extLst>
                </a:gridCol>
                <a:gridCol w="1285774">
                  <a:extLst>
                    <a:ext uri="{9D8B030D-6E8A-4147-A177-3AD203B41FA5}">
                      <a16:colId xmlns:a16="http://schemas.microsoft.com/office/drawing/2014/main" val="20003"/>
                    </a:ext>
                  </a:extLst>
                </a:gridCol>
                <a:gridCol w="1285774">
                  <a:extLst>
                    <a:ext uri="{9D8B030D-6E8A-4147-A177-3AD203B41FA5}">
                      <a16:colId xmlns:a16="http://schemas.microsoft.com/office/drawing/2014/main" val="20004"/>
                    </a:ext>
                  </a:extLst>
                </a:gridCol>
                <a:gridCol w="1285774">
                  <a:extLst>
                    <a:ext uri="{9D8B030D-6E8A-4147-A177-3AD203B41FA5}">
                      <a16:colId xmlns:a16="http://schemas.microsoft.com/office/drawing/2014/main" val="20005"/>
                    </a:ext>
                  </a:extLst>
                </a:gridCol>
              </a:tblGrid>
              <a:tr h="396698">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Random Access Main 10</a:t>
                      </a: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altLang="zh-CN" sz="2200" u="none" strike="noStrike" dirty="0">
                          <a:effectLst/>
                          <a:latin typeface="Times New Roman" panose="02020603050405020304" pitchFamily="18" charset="0"/>
                          <a:cs typeface="Times New Roman" panose="02020603050405020304" pitchFamily="18" charset="0"/>
                        </a:rPr>
                        <a:t>Over combination</a:t>
                      </a:r>
                      <a:r>
                        <a:rPr lang="en-US" altLang="zh-CN" sz="2200" u="none" strike="noStrike" baseline="0" dirty="0">
                          <a:effectLst/>
                          <a:latin typeface="Times New Roman" panose="02020603050405020304" pitchFamily="18" charset="0"/>
                          <a:cs typeface="Times New Roman" panose="02020603050405020304" pitchFamily="18" charset="0"/>
                        </a:rPr>
                        <a:t> of EE1-1.5 and EE1-1.7</a:t>
                      </a:r>
                      <a:endParaRPr lang="en-US" altLang="zh-CN"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extLst>
                  <a:ext uri="{0D108BD9-81ED-4DB2-BD59-A6C34878D82A}">
                    <a16:rowId xmlns:a16="http://schemas.microsoft.com/office/drawing/2014/main" val="10002"/>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3"/>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4"/>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698">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698">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Class D</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0.01%</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0.00%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99%</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698">
                <a:tc>
                  <a:txBody>
                    <a:bodyPr/>
                    <a:lstStyle/>
                    <a:p>
                      <a:pPr algn="ctr" fontAlgn="ctr"/>
                      <a:r>
                        <a:rPr lang="en-US"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1962558385"/>
              </p:ext>
            </p:extLst>
          </p:nvPr>
        </p:nvGraphicFramePr>
        <p:xfrm>
          <a:off x="13042044" y="7780048"/>
          <a:ext cx="8890494" cy="4357144"/>
        </p:xfrm>
        <a:graphic>
          <a:graphicData uri="http://schemas.openxmlformats.org/drawingml/2006/table">
            <a:tbl>
              <a:tblPr>
                <a:tableStyleId>{69CF1AB2-1976-4502-BF36-3FF5EA218861}</a:tableStyleId>
              </a:tblPr>
              <a:tblGrid>
                <a:gridCol w="2471254">
                  <a:extLst>
                    <a:ext uri="{9D8B030D-6E8A-4147-A177-3AD203B41FA5}">
                      <a16:colId xmlns:a16="http://schemas.microsoft.com/office/drawing/2014/main" val="20000"/>
                    </a:ext>
                  </a:extLst>
                </a:gridCol>
                <a:gridCol w="1283848">
                  <a:extLst>
                    <a:ext uri="{9D8B030D-6E8A-4147-A177-3AD203B41FA5}">
                      <a16:colId xmlns:a16="http://schemas.microsoft.com/office/drawing/2014/main" val="20001"/>
                    </a:ext>
                  </a:extLst>
                </a:gridCol>
                <a:gridCol w="1283848">
                  <a:extLst>
                    <a:ext uri="{9D8B030D-6E8A-4147-A177-3AD203B41FA5}">
                      <a16:colId xmlns:a16="http://schemas.microsoft.com/office/drawing/2014/main" val="20002"/>
                    </a:ext>
                  </a:extLst>
                </a:gridCol>
                <a:gridCol w="1283848">
                  <a:extLst>
                    <a:ext uri="{9D8B030D-6E8A-4147-A177-3AD203B41FA5}">
                      <a16:colId xmlns:a16="http://schemas.microsoft.com/office/drawing/2014/main" val="20003"/>
                    </a:ext>
                  </a:extLst>
                </a:gridCol>
                <a:gridCol w="1283848">
                  <a:extLst>
                    <a:ext uri="{9D8B030D-6E8A-4147-A177-3AD203B41FA5}">
                      <a16:colId xmlns:a16="http://schemas.microsoft.com/office/drawing/2014/main" val="20004"/>
                    </a:ext>
                  </a:extLst>
                </a:gridCol>
                <a:gridCol w="1283848">
                  <a:extLst>
                    <a:ext uri="{9D8B030D-6E8A-4147-A177-3AD203B41FA5}">
                      <a16:colId xmlns:a16="http://schemas.microsoft.com/office/drawing/2014/main" val="20005"/>
                    </a:ext>
                  </a:extLst>
                </a:gridCol>
              </a:tblGrid>
              <a:tr h="396104">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Low delay B Main10 </a:t>
                      </a: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marL="0" marR="0" indent="0" algn="ctr" defTabSz="825500" eaLnBrk="1" fontAlgn="ctr" latinLnBrk="0" hangingPunct="1">
                        <a:lnSpc>
                          <a:spcPct val="100000"/>
                        </a:lnSpc>
                        <a:spcBef>
                          <a:spcPts val="0"/>
                        </a:spcBef>
                        <a:spcAft>
                          <a:spcPts val="0"/>
                        </a:spcAft>
                        <a:buClrTx/>
                        <a:buSzTx/>
                        <a:buFontTx/>
                        <a:buNone/>
                        <a:tabLst/>
                        <a:defRPr/>
                      </a:pPr>
                      <a:r>
                        <a:rPr lang="en-US" altLang="zh-CN" sz="2200" u="none" strike="noStrike" dirty="0">
                          <a:effectLst/>
                          <a:latin typeface="Times New Roman" panose="02020603050405020304" pitchFamily="18" charset="0"/>
                          <a:cs typeface="Times New Roman" panose="02020603050405020304" pitchFamily="18" charset="0"/>
                        </a:rPr>
                        <a:t>Over combination of EE1-1.5 and EE1-1.7</a:t>
                      </a: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extLst>
                  <a:ext uri="{0D108BD9-81ED-4DB2-BD59-A6C34878D82A}">
                    <a16:rowId xmlns:a16="http://schemas.microsoft.com/office/drawing/2014/main" val="10002"/>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3"/>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4"/>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-1.48%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0.54%</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-0.24%</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110%</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100%</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-1.55%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-0.30%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-0.39%</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114%</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104">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D</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-1.35%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0.50%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-0.81%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110%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104">
                <a:tc>
                  <a:txBody>
                    <a:bodyPr/>
                    <a:lstStyle/>
                    <a:p>
                      <a:pPr algn="ctr" fontAlgn="ctr"/>
                      <a:r>
                        <a:rPr lang="en-US" altLang="zh-CN"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altLang="zh-CN"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sp>
        <p:nvSpPr>
          <p:cNvPr id="11" name="文本占位符 5"/>
          <p:cNvSpPr>
            <a:spLocks noGrp="1"/>
          </p:cNvSpPr>
          <p:nvPr>
            <p:ph type="body" sz="quarter" idx="10"/>
          </p:nvPr>
        </p:nvSpPr>
        <p:spPr>
          <a:xfrm>
            <a:off x="13028706" y="1718002"/>
            <a:ext cx="8701741" cy="699521"/>
          </a:xfrm>
        </p:spPr>
        <p:txBody>
          <a:bodyPr>
            <a:normAutofit fontScale="92500"/>
          </a:bodyPr>
          <a:lstStyle/>
          <a:p>
            <a:r>
              <a:rPr kumimoji="1" lang="en-US" altLang="zh-CN" sz="2400" dirty="0"/>
              <a:t>Improvement over the combination of EE1-1.5 and EE1-1.7</a:t>
            </a:r>
          </a:p>
        </p:txBody>
      </p:sp>
      <p:cxnSp>
        <p:nvCxnSpPr>
          <p:cNvPr id="3" name="直接连接符 2"/>
          <p:cNvCxnSpPr/>
          <p:nvPr/>
        </p:nvCxnSpPr>
        <p:spPr>
          <a:xfrm>
            <a:off x="11754339" y="1977058"/>
            <a:ext cx="0" cy="10245969"/>
          </a:xfrm>
          <a:prstGeom prst="line">
            <a:avLst/>
          </a:prstGeom>
          <a:noFill/>
          <a:ln w="25400" cap="flat">
            <a:solidFill>
              <a:srgbClr val="046A38"/>
            </a:solidFill>
            <a:prstDash val="lgDash"/>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092744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5600" y="661083"/>
            <a:ext cx="21124986" cy="1073683"/>
          </a:xfrm>
        </p:spPr>
        <p:txBody>
          <a:bodyPr/>
          <a:lstStyle/>
          <a:p>
            <a:r>
              <a:rPr kumimoji="1" lang="en-US" altLang="zh-CN" dirty="0"/>
              <a:t>Simulation results</a:t>
            </a:r>
            <a:endParaRPr kumimoji="1"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155052062"/>
              </p:ext>
            </p:extLst>
          </p:nvPr>
        </p:nvGraphicFramePr>
        <p:xfrm>
          <a:off x="1625600" y="2736365"/>
          <a:ext cx="8903832" cy="4363678"/>
        </p:xfrm>
        <a:graphic>
          <a:graphicData uri="http://schemas.openxmlformats.org/drawingml/2006/table">
            <a:tbl>
              <a:tblPr>
                <a:tableStyleId>{69CF1AB2-1976-4502-BF36-3FF5EA218861}</a:tableStyleId>
              </a:tblPr>
              <a:tblGrid>
                <a:gridCol w="2474962">
                  <a:extLst>
                    <a:ext uri="{9D8B030D-6E8A-4147-A177-3AD203B41FA5}">
                      <a16:colId xmlns:a16="http://schemas.microsoft.com/office/drawing/2014/main" val="20000"/>
                    </a:ext>
                  </a:extLst>
                </a:gridCol>
                <a:gridCol w="1285774">
                  <a:extLst>
                    <a:ext uri="{9D8B030D-6E8A-4147-A177-3AD203B41FA5}">
                      <a16:colId xmlns:a16="http://schemas.microsoft.com/office/drawing/2014/main" val="20001"/>
                    </a:ext>
                  </a:extLst>
                </a:gridCol>
                <a:gridCol w="1285774">
                  <a:extLst>
                    <a:ext uri="{9D8B030D-6E8A-4147-A177-3AD203B41FA5}">
                      <a16:colId xmlns:a16="http://schemas.microsoft.com/office/drawing/2014/main" val="20002"/>
                    </a:ext>
                  </a:extLst>
                </a:gridCol>
                <a:gridCol w="1285774">
                  <a:extLst>
                    <a:ext uri="{9D8B030D-6E8A-4147-A177-3AD203B41FA5}">
                      <a16:colId xmlns:a16="http://schemas.microsoft.com/office/drawing/2014/main" val="20003"/>
                    </a:ext>
                  </a:extLst>
                </a:gridCol>
                <a:gridCol w="1285774">
                  <a:extLst>
                    <a:ext uri="{9D8B030D-6E8A-4147-A177-3AD203B41FA5}">
                      <a16:colId xmlns:a16="http://schemas.microsoft.com/office/drawing/2014/main" val="20004"/>
                    </a:ext>
                  </a:extLst>
                </a:gridCol>
                <a:gridCol w="1285774">
                  <a:extLst>
                    <a:ext uri="{9D8B030D-6E8A-4147-A177-3AD203B41FA5}">
                      <a16:colId xmlns:a16="http://schemas.microsoft.com/office/drawing/2014/main" val="20005"/>
                    </a:ext>
                  </a:extLst>
                </a:gridCol>
              </a:tblGrid>
              <a:tr h="396698">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Random Access Main 10</a:t>
                      </a: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Over NNVC-3.0 filter set 1</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extLst>
                  <a:ext uri="{0D108BD9-81ED-4DB2-BD59-A6C34878D82A}">
                    <a16:rowId xmlns:a16="http://schemas.microsoft.com/office/drawing/2014/main" val="10002"/>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3"/>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4"/>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698">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698">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Class D</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-2.15%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-0.80%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-4.28%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88%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698">
                <a:tc>
                  <a:txBody>
                    <a:bodyPr/>
                    <a:lstStyle/>
                    <a:p>
                      <a:pPr algn="ctr" fontAlgn="ctr"/>
                      <a:r>
                        <a:rPr lang="en-US"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738927319"/>
              </p:ext>
            </p:extLst>
          </p:nvPr>
        </p:nvGraphicFramePr>
        <p:xfrm>
          <a:off x="1638938" y="7780048"/>
          <a:ext cx="8890494" cy="4357144"/>
        </p:xfrm>
        <a:graphic>
          <a:graphicData uri="http://schemas.openxmlformats.org/drawingml/2006/table">
            <a:tbl>
              <a:tblPr>
                <a:tableStyleId>{69CF1AB2-1976-4502-BF36-3FF5EA218861}</a:tableStyleId>
              </a:tblPr>
              <a:tblGrid>
                <a:gridCol w="2471254">
                  <a:extLst>
                    <a:ext uri="{9D8B030D-6E8A-4147-A177-3AD203B41FA5}">
                      <a16:colId xmlns:a16="http://schemas.microsoft.com/office/drawing/2014/main" val="20000"/>
                    </a:ext>
                  </a:extLst>
                </a:gridCol>
                <a:gridCol w="1283848">
                  <a:extLst>
                    <a:ext uri="{9D8B030D-6E8A-4147-A177-3AD203B41FA5}">
                      <a16:colId xmlns:a16="http://schemas.microsoft.com/office/drawing/2014/main" val="20001"/>
                    </a:ext>
                  </a:extLst>
                </a:gridCol>
                <a:gridCol w="1283848">
                  <a:extLst>
                    <a:ext uri="{9D8B030D-6E8A-4147-A177-3AD203B41FA5}">
                      <a16:colId xmlns:a16="http://schemas.microsoft.com/office/drawing/2014/main" val="20002"/>
                    </a:ext>
                  </a:extLst>
                </a:gridCol>
                <a:gridCol w="1283848">
                  <a:extLst>
                    <a:ext uri="{9D8B030D-6E8A-4147-A177-3AD203B41FA5}">
                      <a16:colId xmlns:a16="http://schemas.microsoft.com/office/drawing/2014/main" val="20003"/>
                    </a:ext>
                  </a:extLst>
                </a:gridCol>
                <a:gridCol w="1283848">
                  <a:extLst>
                    <a:ext uri="{9D8B030D-6E8A-4147-A177-3AD203B41FA5}">
                      <a16:colId xmlns:a16="http://schemas.microsoft.com/office/drawing/2014/main" val="20004"/>
                    </a:ext>
                  </a:extLst>
                </a:gridCol>
                <a:gridCol w="1283848">
                  <a:extLst>
                    <a:ext uri="{9D8B030D-6E8A-4147-A177-3AD203B41FA5}">
                      <a16:colId xmlns:a16="http://schemas.microsoft.com/office/drawing/2014/main" val="20005"/>
                    </a:ext>
                  </a:extLst>
                </a:gridCol>
              </a:tblGrid>
              <a:tr h="396104">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Low delay B Main10 </a:t>
                      </a: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altLang="zh-CN" sz="2200" u="none" strike="noStrike" dirty="0">
                          <a:effectLst/>
                          <a:latin typeface="Times New Roman" panose="02020603050405020304" pitchFamily="18" charset="0"/>
                          <a:cs typeface="Times New Roman" panose="02020603050405020304" pitchFamily="18" charset="0"/>
                        </a:rPr>
                        <a:t>Over NNVC-3.0 filter set 1</a:t>
                      </a:r>
                      <a:endParaRPr lang="en-US" altLang="zh-CN"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extLst>
                  <a:ext uri="{0D108BD9-81ED-4DB2-BD59-A6C34878D82A}">
                    <a16:rowId xmlns:a16="http://schemas.microsoft.com/office/drawing/2014/main" val="10002"/>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3"/>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tc>
                  <a:txBody>
                    <a:bodyPr/>
                    <a:lstStyle/>
                    <a:p>
                      <a:endParaRPr lang="zh-CN" sz="24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4"/>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-1.93%</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-6.95%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-8.69%</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97%</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92%</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-1.95%</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-0.23%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-2.94%</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101%</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104">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D</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-1.77%</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-6.36%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-11.18%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90%</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104">
                <a:tc>
                  <a:txBody>
                    <a:bodyPr/>
                    <a:lstStyle/>
                    <a:p>
                      <a:pPr algn="ctr" fontAlgn="ctr"/>
                      <a:r>
                        <a:rPr lang="en-US" altLang="zh-CN"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altLang="zh-CN"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sp>
        <p:nvSpPr>
          <p:cNvPr id="7" name="文本占位符 5"/>
          <p:cNvSpPr>
            <a:spLocks noGrp="1"/>
          </p:cNvSpPr>
          <p:nvPr>
            <p:ph type="body" sz="quarter" idx="10"/>
          </p:nvPr>
        </p:nvSpPr>
        <p:spPr>
          <a:xfrm>
            <a:off x="1625599" y="1718002"/>
            <a:ext cx="8557847" cy="787203"/>
          </a:xfrm>
        </p:spPr>
        <p:txBody>
          <a:bodyPr>
            <a:normAutofit/>
          </a:bodyPr>
          <a:lstStyle/>
          <a:p>
            <a:r>
              <a:rPr kumimoji="1" lang="en-US" altLang="zh-CN" sz="2400" dirty="0"/>
              <a:t>The proposed over NNVC-3.0 (</a:t>
            </a:r>
            <a:r>
              <a:rPr kumimoji="1" lang="en-US" altLang="zh-CN" sz="2400" i="1" dirty="0"/>
              <a:t>NnlfOption = 2</a:t>
            </a:r>
            <a:r>
              <a:rPr kumimoji="1" lang="en-US" altLang="zh-CN" sz="2400" dirty="0"/>
              <a:t>)</a:t>
            </a:r>
          </a:p>
        </p:txBody>
      </p:sp>
      <p:cxnSp>
        <p:nvCxnSpPr>
          <p:cNvPr id="9" name="直接连接符 8"/>
          <p:cNvCxnSpPr/>
          <p:nvPr/>
        </p:nvCxnSpPr>
        <p:spPr>
          <a:xfrm>
            <a:off x="11754339" y="1977058"/>
            <a:ext cx="0" cy="10245969"/>
          </a:xfrm>
          <a:prstGeom prst="line">
            <a:avLst/>
          </a:prstGeom>
          <a:noFill/>
          <a:ln w="25400" cap="flat">
            <a:solidFill>
              <a:srgbClr val="046A38"/>
            </a:solidFill>
            <a:prstDash val="lgDash"/>
            <a:miter lim="400000"/>
          </a:ln>
          <a:effectLst/>
          <a:sp3d/>
        </p:spPr>
        <p:style>
          <a:lnRef idx="0">
            <a:scrgbClr r="0" g="0" b="0"/>
          </a:lnRef>
          <a:fillRef idx="0">
            <a:scrgbClr r="0" g="0" b="0"/>
          </a:fillRef>
          <a:effectRef idx="0">
            <a:scrgbClr r="0" g="0" b="0"/>
          </a:effectRef>
          <a:fontRef idx="none"/>
        </p:style>
      </p:cxnSp>
      <p:graphicFrame>
        <p:nvGraphicFramePr>
          <p:cNvPr id="10" name="表格 9"/>
          <p:cNvGraphicFramePr>
            <a:graphicFrameLocks noGrp="1"/>
          </p:cNvGraphicFramePr>
          <p:nvPr>
            <p:extLst>
              <p:ext uri="{D42A27DB-BD31-4B8C-83A1-F6EECF244321}">
                <p14:modId xmlns:p14="http://schemas.microsoft.com/office/powerpoint/2010/main" val="661124726"/>
              </p:ext>
            </p:extLst>
          </p:nvPr>
        </p:nvGraphicFramePr>
        <p:xfrm>
          <a:off x="13028706" y="2736365"/>
          <a:ext cx="8903832" cy="4363678"/>
        </p:xfrm>
        <a:graphic>
          <a:graphicData uri="http://schemas.openxmlformats.org/drawingml/2006/table">
            <a:tbl>
              <a:tblPr>
                <a:tableStyleId>{69CF1AB2-1976-4502-BF36-3FF5EA218861}</a:tableStyleId>
              </a:tblPr>
              <a:tblGrid>
                <a:gridCol w="2474962">
                  <a:extLst>
                    <a:ext uri="{9D8B030D-6E8A-4147-A177-3AD203B41FA5}">
                      <a16:colId xmlns:a16="http://schemas.microsoft.com/office/drawing/2014/main" val="20000"/>
                    </a:ext>
                  </a:extLst>
                </a:gridCol>
                <a:gridCol w="1285774">
                  <a:extLst>
                    <a:ext uri="{9D8B030D-6E8A-4147-A177-3AD203B41FA5}">
                      <a16:colId xmlns:a16="http://schemas.microsoft.com/office/drawing/2014/main" val="20001"/>
                    </a:ext>
                  </a:extLst>
                </a:gridCol>
                <a:gridCol w="1285774">
                  <a:extLst>
                    <a:ext uri="{9D8B030D-6E8A-4147-A177-3AD203B41FA5}">
                      <a16:colId xmlns:a16="http://schemas.microsoft.com/office/drawing/2014/main" val="20002"/>
                    </a:ext>
                  </a:extLst>
                </a:gridCol>
                <a:gridCol w="1285774">
                  <a:extLst>
                    <a:ext uri="{9D8B030D-6E8A-4147-A177-3AD203B41FA5}">
                      <a16:colId xmlns:a16="http://schemas.microsoft.com/office/drawing/2014/main" val="20003"/>
                    </a:ext>
                  </a:extLst>
                </a:gridCol>
                <a:gridCol w="1285774">
                  <a:extLst>
                    <a:ext uri="{9D8B030D-6E8A-4147-A177-3AD203B41FA5}">
                      <a16:colId xmlns:a16="http://schemas.microsoft.com/office/drawing/2014/main" val="20004"/>
                    </a:ext>
                  </a:extLst>
                </a:gridCol>
                <a:gridCol w="1285774">
                  <a:extLst>
                    <a:ext uri="{9D8B030D-6E8A-4147-A177-3AD203B41FA5}">
                      <a16:colId xmlns:a16="http://schemas.microsoft.com/office/drawing/2014/main" val="20005"/>
                    </a:ext>
                  </a:extLst>
                </a:gridCol>
              </a:tblGrid>
              <a:tr h="396698">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Random Access Main 10</a:t>
                      </a: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gridSpan="5">
                  <a:txBody>
                    <a:bodyPr/>
                    <a:lstStyle/>
                    <a:p>
                      <a:pPr algn="ctr" fontAlgn="ctr"/>
                      <a:r>
                        <a:rPr lang="en-US" altLang="zh-CN" sz="2200" u="none" strike="noStrike" dirty="0">
                          <a:effectLst/>
                          <a:latin typeface="Times New Roman" panose="02020603050405020304" pitchFamily="18" charset="0"/>
                          <a:cs typeface="Times New Roman" panose="02020603050405020304" pitchFamily="18" charset="0"/>
                        </a:rPr>
                        <a:t>Over NNVC-3.0 anchor</a:t>
                      </a:r>
                      <a:endParaRPr lang="en-US" altLang="zh-CN"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698">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extLst>
                  <a:ext uri="{0D108BD9-81ED-4DB2-BD59-A6C34878D82A}">
                    <a16:rowId xmlns:a16="http://schemas.microsoft.com/office/drawing/2014/main" val="10002"/>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3"/>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4"/>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698">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 </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 </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698">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698">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Class D</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-13.36%</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-24.23%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-27.25%</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156%</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29434%</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698">
                <a:tc>
                  <a:txBody>
                    <a:bodyPr/>
                    <a:lstStyle/>
                    <a:p>
                      <a:pPr algn="ctr" fontAlgn="ctr"/>
                      <a:r>
                        <a:rPr lang="en-US"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312" marR="9312" marT="9312"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a:effectLst/>
                          <a:latin typeface="Times New Roman" panose="02020603050405020304" pitchFamily="18" charset="0"/>
                          <a:ea typeface="等线" panose="02010600030101010101" pitchFamily="2" charset="-122"/>
                        </a:rPr>
                        <a:t>#VALUE!</a:t>
                      </a:r>
                      <a:endParaRPr lang="zh-CN" sz="20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effectLst/>
                          <a:latin typeface="Times New Roman" panose="02020603050405020304" pitchFamily="18" charset="0"/>
                          <a:ea typeface="等线" panose="02010600030101010101" pitchFamily="2" charset="-122"/>
                        </a:rPr>
                        <a:t>#VALUE!</a:t>
                      </a:r>
                      <a:endParaRPr lang="zh-CN" sz="20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02220799"/>
              </p:ext>
            </p:extLst>
          </p:nvPr>
        </p:nvGraphicFramePr>
        <p:xfrm>
          <a:off x="13042044" y="7780048"/>
          <a:ext cx="8890494" cy="4357144"/>
        </p:xfrm>
        <a:graphic>
          <a:graphicData uri="http://schemas.openxmlformats.org/drawingml/2006/table">
            <a:tbl>
              <a:tblPr>
                <a:tableStyleId>{69CF1AB2-1976-4502-BF36-3FF5EA218861}</a:tableStyleId>
              </a:tblPr>
              <a:tblGrid>
                <a:gridCol w="2471254">
                  <a:extLst>
                    <a:ext uri="{9D8B030D-6E8A-4147-A177-3AD203B41FA5}">
                      <a16:colId xmlns:a16="http://schemas.microsoft.com/office/drawing/2014/main" val="20000"/>
                    </a:ext>
                  </a:extLst>
                </a:gridCol>
                <a:gridCol w="1283848">
                  <a:extLst>
                    <a:ext uri="{9D8B030D-6E8A-4147-A177-3AD203B41FA5}">
                      <a16:colId xmlns:a16="http://schemas.microsoft.com/office/drawing/2014/main" val="20001"/>
                    </a:ext>
                  </a:extLst>
                </a:gridCol>
                <a:gridCol w="1283848">
                  <a:extLst>
                    <a:ext uri="{9D8B030D-6E8A-4147-A177-3AD203B41FA5}">
                      <a16:colId xmlns:a16="http://schemas.microsoft.com/office/drawing/2014/main" val="20002"/>
                    </a:ext>
                  </a:extLst>
                </a:gridCol>
                <a:gridCol w="1283848">
                  <a:extLst>
                    <a:ext uri="{9D8B030D-6E8A-4147-A177-3AD203B41FA5}">
                      <a16:colId xmlns:a16="http://schemas.microsoft.com/office/drawing/2014/main" val="20003"/>
                    </a:ext>
                  </a:extLst>
                </a:gridCol>
                <a:gridCol w="1283848">
                  <a:extLst>
                    <a:ext uri="{9D8B030D-6E8A-4147-A177-3AD203B41FA5}">
                      <a16:colId xmlns:a16="http://schemas.microsoft.com/office/drawing/2014/main" val="20004"/>
                    </a:ext>
                  </a:extLst>
                </a:gridCol>
                <a:gridCol w="1283848">
                  <a:extLst>
                    <a:ext uri="{9D8B030D-6E8A-4147-A177-3AD203B41FA5}">
                      <a16:colId xmlns:a16="http://schemas.microsoft.com/office/drawing/2014/main" val="20005"/>
                    </a:ext>
                  </a:extLst>
                </a:gridCol>
              </a:tblGrid>
              <a:tr h="396104">
                <a:tc rowSpan="3">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Low delay B Main10 </a:t>
                      </a: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gridSpan="5">
                  <a:txBody>
                    <a:bodyPr/>
                    <a:lstStyle/>
                    <a:p>
                      <a:pPr algn="ctr" fontAlgn="ctr"/>
                      <a:r>
                        <a:rPr lang="en-US" altLang="zh-CN" sz="2200" u="none" strike="noStrike" dirty="0">
                          <a:effectLst/>
                          <a:latin typeface="Times New Roman" panose="02020603050405020304" pitchFamily="18" charset="0"/>
                          <a:cs typeface="Times New Roman" panose="02020603050405020304" pitchFamily="18" charset="0"/>
                        </a:rPr>
                        <a:t>Over NNVC-3.0 anchor</a:t>
                      </a:r>
                      <a:endParaRPr lang="en-US" altLang="zh-CN"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96104">
                <a:tc vMerge="1">
                  <a:txBody>
                    <a:bodyPr/>
                    <a:lstStyle/>
                    <a:p>
                      <a:pPr algn="ctr" fontAlgn="ctr"/>
                      <a:endParaRPr lang="zh-CN" alt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Y</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U</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V</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EncT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fontAlgn="ctr"/>
                      <a:r>
                        <a:rPr lang="en-US" sz="2200" u="none" strike="noStrike" dirty="0">
                          <a:effectLst/>
                          <a:latin typeface="Times New Roman" panose="02020603050405020304" pitchFamily="18" charset="0"/>
                          <a:cs typeface="Times New Roman" panose="02020603050405020304" pitchFamily="18" charset="0"/>
                        </a:rPr>
                        <a:t>DecT</a:t>
                      </a:r>
                      <a:endParaRPr lang="en-US" sz="2200" b="0"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extLst>
                  <a:ext uri="{0D108BD9-81ED-4DB2-BD59-A6C34878D82A}">
                    <a16:rowId xmlns:a16="http://schemas.microsoft.com/office/drawing/2014/main" val="10002"/>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A1</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3"/>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A2</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tc>
                  <a:txBody>
                    <a:bodyPr/>
                    <a:lstStyle/>
                    <a:p>
                      <a:endParaRPr lang="zh-CN" sz="1000">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0004"/>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B</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5"/>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C</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-10.89%</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-21.35%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-22.02%</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158%</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28489%</a:t>
                      </a:r>
                      <a:endParaRPr lang="zh-CN" sz="24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6"/>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E</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-10.57%</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-17.38%</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-19.86%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315%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29033%</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7"/>
                  </a:ext>
                </a:extLst>
              </a:tr>
              <a:tr h="396104">
                <a:tc>
                  <a:txBody>
                    <a:bodyPr/>
                    <a:lstStyle/>
                    <a:p>
                      <a:pPr algn="ctr" fontAlgn="ctr"/>
                      <a:r>
                        <a:rPr lang="en-US" sz="2200" b="1" u="none" strike="noStrike" dirty="0">
                          <a:effectLst/>
                          <a:latin typeface="Times New Roman" panose="02020603050405020304" pitchFamily="18" charset="0"/>
                          <a:cs typeface="Times New Roman" panose="02020603050405020304" pitchFamily="18" charset="0"/>
                        </a:rPr>
                        <a:t>Overall </a:t>
                      </a:r>
                      <a:endParaRPr lang="en-US" sz="2200" b="1" i="0" u="none" strike="noStrik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8"/>
                  </a:ext>
                </a:extLst>
              </a:tr>
              <a:tr h="396104">
                <a:tc>
                  <a:txBody>
                    <a:bodyPr/>
                    <a:lstStyle/>
                    <a:p>
                      <a:pPr algn="ctr" fontAlgn="ctr"/>
                      <a:r>
                        <a:rPr lang="en-US" sz="2200" u="none" strike="noStrike">
                          <a:effectLst/>
                          <a:latin typeface="Times New Roman" panose="02020603050405020304" pitchFamily="18" charset="0"/>
                          <a:cs typeface="Times New Roman" panose="02020603050405020304" pitchFamily="18" charset="0"/>
                        </a:rPr>
                        <a:t>Class D</a:t>
                      </a:r>
                      <a:endParaRPr lang="en-US" sz="2200" b="0" i="0" u="none" strike="noStrik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-12.41%</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a:effectLst/>
                          <a:latin typeface="Times New Roman" panose="02020603050405020304" pitchFamily="18" charset="0"/>
                          <a:ea typeface="等线" panose="02010600030101010101" pitchFamily="2" charset="-122"/>
                        </a:rPr>
                        <a:t>-24.53%</a:t>
                      </a:r>
                      <a:endParaRPr lang="zh-CN" sz="24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-27.75%</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156%</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400" dirty="0">
                          <a:effectLst/>
                          <a:latin typeface="Times New Roman" panose="02020603050405020304" pitchFamily="18" charset="0"/>
                          <a:ea typeface="等线" panose="02010600030101010101" pitchFamily="2" charset="-122"/>
                        </a:rPr>
                        <a:t>26768%</a:t>
                      </a:r>
                      <a:endParaRPr lang="zh-CN" sz="24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09"/>
                  </a:ext>
                </a:extLst>
              </a:tr>
              <a:tr h="396104">
                <a:tc>
                  <a:txBody>
                    <a:bodyPr/>
                    <a:lstStyle/>
                    <a:p>
                      <a:pPr algn="ctr" fontAlgn="ctr"/>
                      <a:r>
                        <a:rPr lang="en-US" altLang="zh-CN" sz="2200" b="0" u="none" strike="noStrike" dirty="0">
                          <a:solidFill>
                            <a:schemeClr val="tx1"/>
                          </a:solidFill>
                          <a:effectLst/>
                          <a:latin typeface="Times New Roman" panose="02020603050405020304" pitchFamily="18" charset="0"/>
                          <a:cs typeface="Times New Roman" panose="02020603050405020304" pitchFamily="18" charset="0"/>
                        </a:rPr>
                        <a:t>Class F</a:t>
                      </a:r>
                      <a:endParaRPr lang="en-US" altLang="zh-CN" sz="2200" b="0" i="0" u="none" strike="noStrike"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298" marR="9298" marT="9298"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a:effectLst/>
                          <a:latin typeface="Times New Roman" panose="02020603050405020304" pitchFamily="18" charset="0"/>
                          <a:ea typeface="等线" panose="02010600030101010101" pitchFamily="2" charset="-122"/>
                        </a:rPr>
                        <a:t>#VALUE!</a:t>
                      </a:r>
                      <a:endParaRPr lang="zh-CN" sz="220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tc>
                  <a:txBody>
                    <a:bodyPr/>
                    <a:lstStyle/>
                    <a:p>
                      <a:pPr algn="ctr" hangingPunct="0">
                        <a:lnSpc>
                          <a:spcPct val="7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200" dirty="0">
                          <a:effectLst/>
                          <a:latin typeface="Times New Roman" panose="02020603050405020304" pitchFamily="18" charset="0"/>
                          <a:ea typeface="等线" panose="02010600030101010101" pitchFamily="2" charset="-122"/>
                        </a:rPr>
                        <a:t>#VALUE!</a:t>
                      </a:r>
                      <a:endParaRPr lang="zh-CN" sz="2200" dirty="0">
                        <a:effectLst/>
                        <a:latin typeface="Times New Roman" panose="02020603050405020304" pitchFamily="18" charset="0"/>
                        <a:ea typeface="等线" panose="02010600030101010101" pitchFamily="2" charset="-122"/>
                      </a:endParaRPr>
                    </a:p>
                  </a:txBody>
                  <a:tcPr marL="7620" marR="7620" marT="7620" marB="0" anchor="ctr"/>
                </a:tc>
                <a:extLst>
                  <a:ext uri="{0D108BD9-81ED-4DB2-BD59-A6C34878D82A}">
                    <a16:rowId xmlns:a16="http://schemas.microsoft.com/office/drawing/2014/main" val="10010"/>
                  </a:ext>
                </a:extLst>
              </a:tr>
            </a:tbl>
          </a:graphicData>
        </a:graphic>
      </p:graphicFrame>
      <p:sp>
        <p:nvSpPr>
          <p:cNvPr id="12" name="文本占位符 5"/>
          <p:cNvSpPr>
            <a:spLocks noGrp="1"/>
          </p:cNvSpPr>
          <p:nvPr>
            <p:ph type="body" sz="quarter" idx="10"/>
          </p:nvPr>
        </p:nvSpPr>
        <p:spPr>
          <a:xfrm>
            <a:off x="13028706" y="1718002"/>
            <a:ext cx="8701741" cy="699521"/>
          </a:xfrm>
        </p:spPr>
        <p:txBody>
          <a:bodyPr>
            <a:normAutofit/>
          </a:bodyPr>
          <a:lstStyle/>
          <a:p>
            <a:r>
              <a:rPr kumimoji="1" lang="en-US" altLang="zh-CN" sz="2400" dirty="0"/>
              <a:t>The proposed over NNVC-3.0 anchor</a:t>
            </a:r>
          </a:p>
        </p:txBody>
      </p:sp>
    </p:spTree>
    <p:extLst>
      <p:ext uri="{BB962C8B-B14F-4D97-AF65-F5344CB8AC3E}">
        <p14:creationId xmlns:p14="http://schemas.microsoft.com/office/powerpoint/2010/main" val="1137055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5600" y="661083"/>
            <a:ext cx="21124986" cy="1073683"/>
          </a:xfrm>
        </p:spPr>
        <p:txBody>
          <a:bodyPr/>
          <a:lstStyle/>
          <a:p>
            <a:r>
              <a:rPr kumimoji="1" lang="en-US" altLang="zh-CN" dirty="0"/>
              <a:t>Conclusion</a:t>
            </a:r>
            <a:endParaRPr kumimoji="1" lang="zh-CN" altLang="en-US" dirty="0"/>
          </a:p>
        </p:txBody>
      </p:sp>
      <p:sp>
        <p:nvSpPr>
          <p:cNvPr id="6" name="文本占位符 5"/>
          <p:cNvSpPr>
            <a:spLocks noGrp="1"/>
          </p:cNvSpPr>
          <p:nvPr>
            <p:ph type="body" sz="quarter" idx="10"/>
          </p:nvPr>
        </p:nvSpPr>
        <p:spPr>
          <a:xfrm>
            <a:off x="1625600" y="1904670"/>
            <a:ext cx="21628847" cy="10287330"/>
          </a:xfrm>
        </p:spPr>
        <p:txBody>
          <a:bodyPr>
            <a:normAutofit/>
          </a:bodyPr>
          <a:lstStyle/>
          <a:p>
            <a:pPr marL="342900" indent="-342900">
              <a:buFont typeface="Arial" panose="020B0604020202020204" pitchFamily="34" charset="0"/>
              <a:buChar char="•"/>
            </a:pPr>
            <a:r>
              <a:rPr kumimoji="1" lang="en-US" altLang="zh-CN" sz="2800" dirty="0">
                <a:solidFill>
                  <a:schemeClr val="tx1"/>
                </a:solidFill>
              </a:rPr>
              <a:t>This contribution presents the results of JVET-AC0066 on top of the combination of EE1-1.5 in JVET-AC0089 and EE1-1.7 in JVET-AC0177, i.e. AC0310.</a:t>
            </a:r>
          </a:p>
          <a:p>
            <a:pPr marL="342900" indent="-342900">
              <a:buFont typeface="Arial" panose="020B0604020202020204" pitchFamily="34" charset="0"/>
              <a:buChar char="•"/>
            </a:pPr>
            <a:endParaRPr kumimoji="1" lang="en-US" altLang="zh-CN" sz="2800" dirty="0">
              <a:solidFill>
                <a:schemeClr val="tx1"/>
              </a:solidFill>
            </a:endParaRPr>
          </a:p>
          <a:p>
            <a:pPr marL="342900" indent="-342900">
              <a:buFont typeface="Arial" panose="020B0604020202020204" pitchFamily="34" charset="0"/>
              <a:buChar char="•"/>
            </a:pPr>
            <a:r>
              <a:rPr kumimoji="1" lang="en-US" altLang="zh-CN" sz="2800" dirty="0">
                <a:solidFill>
                  <a:schemeClr val="tx1"/>
                </a:solidFill>
              </a:rPr>
              <a:t>On top of the combination, the proposed method can retain the coding gain or even better</a:t>
            </a:r>
            <a:r>
              <a:rPr kumimoji="1" lang="en-US" altLang="zh-CN" sz="2400" dirty="0">
                <a:solidFill>
                  <a:schemeClr val="tx1"/>
                </a:solidFill>
              </a:rPr>
              <a:t>.</a:t>
            </a:r>
          </a:p>
          <a:p>
            <a:pPr marL="342900" indent="-342900">
              <a:buFont typeface="Arial" panose="020B0604020202020204" pitchFamily="34" charset="0"/>
              <a:buChar char="•"/>
            </a:pPr>
            <a:endParaRPr kumimoji="1" lang="en-US" altLang="zh-CN" sz="2800" dirty="0">
              <a:solidFill>
                <a:schemeClr val="tx1"/>
              </a:solidFill>
            </a:endParaRPr>
          </a:p>
          <a:p>
            <a:pPr marL="342900" indent="-342900">
              <a:buFont typeface="Arial" panose="020B0604020202020204" pitchFamily="34" charset="0"/>
              <a:buChar char="•"/>
            </a:pPr>
            <a:r>
              <a:rPr kumimoji="1" lang="en-US" altLang="zh-CN" sz="2800" dirty="0">
                <a:solidFill>
                  <a:schemeClr val="tx1"/>
                </a:solidFill>
              </a:rPr>
              <a:t>It is suggested to adopt this method into NNVC software.</a:t>
            </a:r>
          </a:p>
          <a:p>
            <a:pPr marL="342900" indent="-342900">
              <a:buFont typeface="Arial" panose="020B0604020202020204" pitchFamily="34" charset="0"/>
              <a:buChar char="•"/>
            </a:pPr>
            <a:endParaRPr kumimoji="1" lang="en-US" altLang="zh-CN" sz="2800" dirty="0">
              <a:solidFill>
                <a:schemeClr val="tx1"/>
              </a:solidFill>
            </a:endParaRPr>
          </a:p>
          <a:p>
            <a:pPr marL="342900" indent="-342900">
              <a:buFont typeface="Arial" panose="020B0604020202020204" pitchFamily="34" charset="0"/>
              <a:buChar char="•"/>
            </a:pPr>
            <a:r>
              <a:rPr kumimoji="1" lang="en-US" altLang="zh-CN" sz="2800" dirty="0">
                <a:solidFill>
                  <a:schemeClr val="tx1"/>
                </a:solidFill>
              </a:rPr>
              <a:t>Thanks to </a:t>
            </a:r>
            <a:r>
              <a:rPr kumimoji="1" lang="en-US" altLang="zh-CN" sz="2800" dirty="0" err="1">
                <a:solidFill>
                  <a:schemeClr val="tx1"/>
                </a:solidFill>
              </a:rPr>
              <a:t>Bytedance</a:t>
            </a:r>
            <a:r>
              <a:rPr kumimoji="1" lang="en-US" altLang="zh-CN" sz="2800" dirty="0">
                <a:solidFill>
                  <a:schemeClr val="tx1"/>
                </a:solidFill>
              </a:rPr>
              <a:t> for crosschecking!</a:t>
            </a:r>
          </a:p>
        </p:txBody>
      </p:sp>
    </p:spTree>
    <p:extLst>
      <p:ext uri="{BB962C8B-B14F-4D97-AF65-F5344CB8AC3E}">
        <p14:creationId xmlns:p14="http://schemas.microsoft.com/office/powerpoint/2010/main" val="2504244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8402</TotalTime>
  <Words>1343</Words>
  <Application>Microsoft Macintosh PowerPoint</Application>
  <PresentationFormat>Custom</PresentationFormat>
  <Paragraphs>429</Paragraphs>
  <Slides>7</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vt:i4>
      </vt:variant>
    </vt:vector>
  </HeadingPairs>
  <TitlesOfParts>
    <vt:vector size="17" baseType="lpstr">
      <vt:lpstr>OPPOSans B</vt:lpstr>
      <vt:lpstr>OPPOSans M</vt:lpstr>
      <vt:lpstr>OPPOSans R</vt:lpstr>
      <vt:lpstr>Arial</vt:lpstr>
      <vt:lpstr>Helvetica Neue</vt:lpstr>
      <vt:lpstr>Helvetica Neue Medium</vt:lpstr>
      <vt:lpstr>Times New Roman</vt:lpstr>
      <vt:lpstr>Wingdings</vt:lpstr>
      <vt:lpstr>White 白底</vt:lpstr>
      <vt:lpstr>Black 黑底</vt:lpstr>
      <vt:lpstr>JVET-AC0355 EE1-related: Improvement over combination of EE1-1.5 and EE1-1.7</vt:lpstr>
      <vt:lpstr>Introduction</vt:lpstr>
      <vt:lpstr>Proposal in JVET-AC0066</vt:lpstr>
      <vt:lpstr>Simulation results</vt:lpstr>
      <vt:lpstr>Simulation results</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Yue Yu</cp:lastModifiedBy>
  <cp:revision>172</cp:revision>
  <dcterms:modified xsi:type="dcterms:W3CDTF">2023-01-20T06:29:42Z</dcterms:modified>
</cp:coreProperties>
</file>