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22"/>
  </p:notesMasterIdLst>
  <p:sldIdLst>
    <p:sldId id="2134805295" r:id="rId12"/>
    <p:sldId id="2134805307" r:id="rId13"/>
    <p:sldId id="2134805308" r:id="rId14"/>
    <p:sldId id="2134805309" r:id="rId15"/>
    <p:sldId id="2134805310" r:id="rId16"/>
    <p:sldId id="2134805313" r:id="rId17"/>
    <p:sldId id="2134805311" r:id="rId18"/>
    <p:sldId id="2134805314" r:id="rId19"/>
    <p:sldId id="2134805312" r:id="rId20"/>
    <p:sldId id="265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2DA87AA-15A7-C770-D1FC-A9259696E0AD}" name="Done Bugdayci Sansli (Nokia)" initials="DBS(" userId="S::done.bugdayci_sansli@nokia.com::349d8ab5-c843-4e7d-8204-d39ec47c093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18" autoAdjust="0"/>
    <p:restoredTop sz="96144" autoAdjust="0"/>
  </p:normalViewPr>
  <p:slideViewPr>
    <p:cSldViewPr snapToGrid="0">
      <p:cViewPr varScale="1">
        <p:scale>
          <a:sx n="209" d="100"/>
          <a:sy n="209" d="100"/>
        </p:scale>
        <p:origin x="90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42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5FDF055-DE09-4366-9B6D-3BADB61026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31941B08-4F13-4C7C-BBBF-CA0DF950B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E83B7D-7658-4F7F-BC98-57355B45C4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1" r:id="rId2"/>
    <p:sldLayoutId id="2147483729" r:id="rId3"/>
    <p:sldLayoutId id="2147483682" r:id="rId4"/>
    <p:sldLayoutId id="2147483684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cene&#10;&#10;Description automatically generated">
            <a:extLst>
              <a:ext uri="{FF2B5EF4-FFF2-40B4-BE49-F238E27FC236}">
                <a16:creationId xmlns:a16="http://schemas.microsoft.com/office/drawing/2014/main" id="{44C93E89-6983-48C8-B8B2-DCD46A847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26"/>
            <a:ext cx="9144000" cy="513387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464EC4-7EE0-4E76-A6F3-1D448AC599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2023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C008DB-44F7-4932-B2B7-9C2C5BF93F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4053840"/>
            <a:ext cx="8291898" cy="582960"/>
          </a:xfrm>
        </p:spPr>
        <p:txBody>
          <a:bodyPr/>
          <a:lstStyle/>
          <a:p>
            <a:r>
              <a:rPr lang="en-GB" sz="1600" dirty="0">
                <a:latin typeface="Nokia Pure Headline Light" panose="020B0304040602060303" pitchFamily="34" charset="0"/>
              </a:rPr>
              <a:t>Ramin G. Youvalari, </a:t>
            </a:r>
            <a:r>
              <a:rPr lang="fi-FI" sz="1600" dirty="0">
                <a:latin typeface="Nokia Pure Headline Light" panose="020B0304040602060303" pitchFamily="34" charset="0"/>
              </a:rPr>
              <a:t>Döne </a:t>
            </a:r>
            <a:r>
              <a:rPr lang="fi-FI" sz="1600" dirty="0" err="1">
                <a:latin typeface="Nokia Pure Headline Light" panose="020B0304040602060303" pitchFamily="34" charset="0"/>
              </a:rPr>
              <a:t>Bugdayci</a:t>
            </a:r>
            <a:r>
              <a:rPr lang="fi-FI" sz="1600" dirty="0">
                <a:latin typeface="Nokia Pure Headline Light" panose="020B0304040602060303" pitchFamily="34" charset="0"/>
              </a:rPr>
              <a:t> </a:t>
            </a:r>
            <a:r>
              <a:rPr lang="fi-FI" sz="1600" dirty="0" err="1">
                <a:latin typeface="Nokia Pure Headline Light" panose="020B0304040602060303" pitchFamily="34" charset="0"/>
              </a:rPr>
              <a:t>Sansli</a:t>
            </a:r>
            <a:r>
              <a:rPr lang="en-GB" sz="1600" dirty="0">
                <a:latin typeface="Nokia Pure Headline Light" panose="020B0304040602060303" pitchFamily="34" charset="0"/>
              </a:rPr>
              <a:t>, Jani Lainema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2C8BAD-5D3D-4204-AF2E-5B9F1803A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320878"/>
            <a:ext cx="8308800" cy="1037275"/>
          </a:xfrm>
        </p:spPr>
        <p:txBody>
          <a:bodyPr>
            <a:noAutofit/>
          </a:bodyPr>
          <a:lstStyle/>
          <a:p>
            <a:r>
              <a:rPr lang="en-CA" sz="4000" dirty="0">
                <a:latin typeface="Nokia Pure Headline" panose="020B0504040602060303" pitchFamily="34" charset="0"/>
              </a:rPr>
              <a:t>EE2-related: Modifications of MTS and LFNST for </a:t>
            </a:r>
            <a:r>
              <a:rPr lang="en-CA" sz="4000" dirty="0" err="1">
                <a:latin typeface="Nokia Pure Headline" panose="020B0504040602060303" pitchFamily="34" charset="0"/>
              </a:rPr>
              <a:t>IntraTMP</a:t>
            </a:r>
            <a:r>
              <a:rPr lang="en-CA" sz="4000" dirty="0">
                <a:latin typeface="Nokia Pure Headline" panose="020B0504040602060303" pitchFamily="34" charset="0"/>
              </a:rPr>
              <a:t> </a:t>
            </a:r>
            <a:endParaRPr lang="en-US" sz="4000" dirty="0">
              <a:latin typeface="Nokia Pure Headline" panose="020B05040406020603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58E10EE-5F91-47FE-AB8B-0FA60E9A3CD1}"/>
              </a:ext>
            </a:extLst>
          </p:cNvPr>
          <p:cNvSpPr txBox="1">
            <a:spLocks/>
          </p:cNvSpPr>
          <p:nvPr/>
        </p:nvSpPr>
        <p:spPr>
          <a:xfrm>
            <a:off x="434502" y="1983977"/>
            <a:ext cx="8291898" cy="5829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>
                <a:latin typeface="Nokia Pure Headline" panose="020B0504040602060303" pitchFamily="34" charset="0"/>
              </a:rPr>
              <a:t>JVET-AC0205</a:t>
            </a:r>
            <a:endParaRPr lang="en-US" sz="32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11F3B86-14D9-D9EF-12A0-C9744F46A75C}"/>
              </a:ext>
            </a:extLst>
          </p:cNvPr>
          <p:cNvSpPr txBox="1">
            <a:spLocks/>
          </p:cNvSpPr>
          <p:nvPr/>
        </p:nvSpPr>
        <p:spPr>
          <a:xfrm>
            <a:off x="417600" y="4435320"/>
            <a:ext cx="8291898" cy="5829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Nokia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92680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Transform Selection for </a:t>
            </a:r>
            <a:r>
              <a:rPr lang="en-US" dirty="0" err="1"/>
              <a:t>IntraTMP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ECM7.0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Transform selection for </a:t>
            </a:r>
            <a:r>
              <a:rPr lang="en-US" dirty="0" err="1">
                <a:latin typeface="+mn-lt"/>
              </a:rPr>
              <a:t>intraTMP</a:t>
            </a:r>
            <a:r>
              <a:rPr lang="en-US" dirty="0">
                <a:latin typeface="+mn-lt"/>
              </a:rPr>
              <a:t> tool in ECM-7.0 is done as follows:</a:t>
            </a:r>
          </a:p>
          <a:p>
            <a:endParaRPr lang="en-FI" sz="1400" dirty="0">
              <a:latin typeface="+mn-lt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Primary transform:</a:t>
            </a:r>
            <a:endParaRPr lang="en-FI" dirty="0">
              <a:latin typeface="+mn-lt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				Default: {DCT2, DCT2}</a:t>
            </a:r>
            <a:endParaRPr lang="en-FI" dirty="0">
              <a:latin typeface="+mn-lt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				If 4 &lt;= width &lt;= 16, </a:t>
            </a:r>
            <a:r>
              <a:rPr lang="en-CA" dirty="0" err="1">
                <a:latin typeface="+mn-lt"/>
              </a:rPr>
              <a:t>trTypeHor</a:t>
            </a:r>
            <a:r>
              <a:rPr lang="en-CA" dirty="0">
                <a:latin typeface="+mn-lt"/>
              </a:rPr>
              <a:t> is DST7</a:t>
            </a:r>
            <a:endParaRPr lang="en-FI" dirty="0">
              <a:latin typeface="+mn-lt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				If 4 &lt;= height &lt;= 16, </a:t>
            </a:r>
            <a:r>
              <a:rPr lang="en-CA" dirty="0" err="1">
                <a:latin typeface="+mn-lt"/>
              </a:rPr>
              <a:t>trTypeVer</a:t>
            </a:r>
            <a:r>
              <a:rPr lang="en-CA" dirty="0">
                <a:latin typeface="+mn-lt"/>
              </a:rPr>
              <a:t> is DST7 </a:t>
            </a:r>
            <a:endParaRPr lang="en-FI" dirty="0">
              <a:latin typeface="+mn-lt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Secondary transform:</a:t>
            </a:r>
            <a:endParaRPr lang="en-FI" dirty="0">
              <a:latin typeface="+mn-lt"/>
            </a:endParaRPr>
          </a:p>
          <a:p>
            <a:pPr marL="977900" indent="-97790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				LFNST transform set 0. </a:t>
            </a:r>
            <a:r>
              <a:rPr lang="en-US" dirty="0">
                <a:latin typeface="+mn-lt"/>
              </a:rPr>
              <a:t>If the current block is </a:t>
            </a:r>
            <a:r>
              <a:rPr lang="en-US" dirty="0" err="1">
                <a:latin typeface="+mn-lt"/>
              </a:rPr>
              <a:t>IntraTMP</a:t>
            </a:r>
            <a:r>
              <a:rPr lang="en-US" dirty="0">
                <a:latin typeface="+mn-lt"/>
              </a:rPr>
              <a:t> coded block, </a:t>
            </a:r>
            <a:r>
              <a:rPr lang="en-CA" dirty="0" err="1">
                <a:latin typeface="+mn-lt"/>
              </a:rPr>
              <a:t>predModeIntra</a:t>
            </a:r>
            <a:r>
              <a:rPr lang="en-CA" dirty="0">
                <a:latin typeface="+mn-lt"/>
              </a:rPr>
              <a:t> </a:t>
            </a:r>
            <a:r>
              <a:rPr lang="en-US" dirty="0">
                <a:latin typeface="+mn-lt"/>
              </a:rPr>
              <a:t>is mapped to planar mode.</a:t>
            </a:r>
            <a:endParaRPr lang="en-FI" dirty="0">
              <a:latin typeface="+mn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2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Transform Selection for </a:t>
            </a:r>
            <a:r>
              <a:rPr lang="en-US" dirty="0" err="1"/>
              <a:t>IntraTMP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Proposed method in JVET-AC0205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CA" dirty="0">
                <a:latin typeface="+mn-lt"/>
              </a:rPr>
              <a:t>This contribution proposes to inherit the intra prediction mode of an </a:t>
            </a:r>
            <a:r>
              <a:rPr lang="en-CA" dirty="0" err="1">
                <a:latin typeface="+mn-lt"/>
              </a:rPr>
              <a:t>intraTMP</a:t>
            </a:r>
            <a:r>
              <a:rPr lang="en-CA" dirty="0">
                <a:latin typeface="+mn-lt"/>
              </a:rPr>
              <a:t> block, from the prediction units in the reference area that the block is copied. </a:t>
            </a:r>
          </a:p>
          <a:p>
            <a:r>
              <a:rPr lang="en-CA" dirty="0">
                <a:latin typeface="+mn-lt"/>
              </a:rPr>
              <a:t>5 locations in the reference area are scanned sequentially and when an angular intra prediction is found then the scan is terminated, and that mode is used for the transform selection.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The scanning order is: P1 -&gt; P2 -&gt; P3 -&gt; (P4, P5)</a:t>
            </a:r>
            <a:endParaRPr lang="en-FI" dirty="0">
              <a:latin typeface="+mn-lt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latin typeface="+mn-lt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Scan order for locations in reference template: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If height &lt;= width, P4 -&gt; P5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	Else, P5 -&gt; P4 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latin typeface="+mn-lt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FI" dirty="0">
              <a:latin typeface="+mn-lt"/>
            </a:endParaRPr>
          </a:p>
          <a:p>
            <a:br>
              <a:rPr lang="en-US" dirty="0">
                <a:latin typeface="+mn-lt"/>
              </a:rPr>
            </a:br>
            <a:endParaRPr lang="en-US" sz="1800" dirty="0">
              <a:latin typeface="+mn-lt"/>
            </a:endParaRPr>
          </a:p>
          <a:p>
            <a:endParaRPr lang="en-US" dirty="0"/>
          </a:p>
        </p:txBody>
      </p:sp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7F0DCB3-E7FA-9911-578C-69CBBCA21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6429" y="2269181"/>
            <a:ext cx="3309620" cy="249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4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Further Details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JVET-AC0205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The first mode that is an angular intra prediction mode or planar/DC is selected and used, thus prediction units with following intra modes are skipped:</a:t>
            </a:r>
            <a:endParaRPr lang="en-FI" dirty="0">
              <a:latin typeface="+mn-lt"/>
            </a:endParaRPr>
          </a:p>
          <a:p>
            <a:pPr marL="748350" lvl="2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MIP mode</a:t>
            </a:r>
            <a:endParaRPr lang="en-FI" dirty="0">
              <a:latin typeface="+mn-lt"/>
            </a:endParaRPr>
          </a:p>
          <a:p>
            <a:pPr marL="748350" lvl="2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+mn-lt"/>
              </a:rPr>
              <a:t>IntraTMP</a:t>
            </a:r>
            <a:r>
              <a:rPr lang="en-CA" dirty="0">
                <a:latin typeface="+mn-lt"/>
              </a:rPr>
              <a:t> mode</a:t>
            </a:r>
            <a:endParaRPr lang="en-FI" dirty="0">
              <a:latin typeface="+mn-lt"/>
            </a:endParaRPr>
          </a:p>
          <a:p>
            <a:pPr marL="748350" lvl="2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n-lt"/>
              </a:rPr>
              <a:t>IBC mode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+mn-lt"/>
              </a:rPr>
              <a:t>If no candidate found in these 5 locations, then planar mode is assigned for the </a:t>
            </a:r>
            <a:r>
              <a:rPr lang="en-CA" sz="1400" dirty="0" err="1">
                <a:latin typeface="+mn-lt"/>
              </a:rPr>
              <a:t>intraTMP</a:t>
            </a:r>
            <a:r>
              <a:rPr lang="en-CA" sz="1400" dirty="0">
                <a:latin typeface="+mn-lt"/>
              </a:rPr>
              <a:t> block and is used for transform selection.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+mn-lt"/>
              </a:rPr>
              <a:t>Similar to EE2-4.1c, the inherited mode could be also stored and used in the MPM list of the neighbouring intra blocks. </a:t>
            </a:r>
            <a:endParaRPr lang="en-FI" sz="1400" dirty="0">
              <a:latin typeface="+mn-lt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FI" sz="1400" dirty="0">
              <a:latin typeface="+mn-lt"/>
            </a:endParaRPr>
          </a:p>
          <a:p>
            <a:pPr lv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latin typeface="+mn-lt"/>
            </a:endParaRPr>
          </a:p>
          <a:p>
            <a:pPr marL="516150" lvl="1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FI" dirty="0"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+mn-lt"/>
            </a:endParaRPr>
          </a:p>
          <a:p>
            <a:pPr marL="5161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71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Test A: transform selection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8A1C01-ADD4-3B0A-EE35-2F366E638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984" y="1221137"/>
            <a:ext cx="4114999" cy="17299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EF4F54-9E4D-686B-059F-D66A8F2FB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983" y="3019916"/>
            <a:ext cx="4115000" cy="174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85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Test B: transform selection + use the mode in MPM list of future blocks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35E78-A874-3810-E01C-F779266AF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983" y="1133094"/>
            <a:ext cx="4114999" cy="17426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924219-36B3-A16A-F370-47C750B6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983" y="3006839"/>
            <a:ext cx="4114999" cy="174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73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Experimental Results in AI Configuration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CA" dirty="0"/>
              <a:t>Results compared to similar tests in EE2-4.1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D0EF8E-CE0C-00CA-7333-ADA1EB09F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33" y="1583348"/>
            <a:ext cx="5644939" cy="236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Experimental Results in AI Configuration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/>
              <a:t>Combination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en-CA" dirty="0"/>
              <a:t>JVET-AC0146 (FTMP)</a:t>
            </a:r>
            <a:r>
              <a:rPr lang="en-FI" dirty="0"/>
              <a:t> 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9C3D92-A89A-1A7A-A676-9DB1188A0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92" y="1365153"/>
            <a:ext cx="4025901" cy="271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36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JVET-AC0205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Proposing to inherit the intra prediction mode for transform selection in </a:t>
            </a:r>
            <a:r>
              <a:rPr lang="en-US" dirty="0" err="1"/>
              <a:t>intraTMP</a:t>
            </a:r>
            <a:r>
              <a:rPr lang="en-US" dirty="0"/>
              <a:t> from reference area</a:t>
            </a:r>
          </a:p>
          <a:p>
            <a:pPr>
              <a:lnSpc>
                <a:spcPct val="150000"/>
              </a:lnSpc>
            </a:pPr>
            <a:r>
              <a:rPr lang="en-CA" dirty="0"/>
              <a:t>The proposed method is simpler than what has been proposed in EE2-4.1 and it provides slightly better coding efficiency</a:t>
            </a:r>
            <a:r>
              <a:rPr lang="en-FI" dirty="0"/>
              <a:t> 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Provides further coding efficiency improvements over ECM-7.0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Test A: 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US" sz="1100" dirty="0"/>
              <a:t>AI: -0.05%, -0.01%, -0.07% for Y, U, V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Test B: </a:t>
            </a:r>
          </a:p>
          <a:p>
            <a:pPr marL="978750" lvl="3" indent="-285750">
              <a:buFont typeface="Arial" panose="020B0604020202020204" pitchFamily="34" charset="0"/>
              <a:buChar char="•"/>
            </a:pPr>
            <a:r>
              <a:rPr lang="en-US" sz="1100" dirty="0"/>
              <a:t>AI: -0.06%, -0.03%, -0.01% for Y, U, V</a:t>
            </a:r>
          </a:p>
          <a:p>
            <a:endParaRPr lang="en-US" dirty="0"/>
          </a:p>
          <a:p>
            <a:r>
              <a:rPr lang="en-US" dirty="0"/>
              <a:t>It is suggested to include the technique in the next round of EEs.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42276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7092AD5A-4CE5-4773-BF93-6D6DB7408C1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698988B5-A313-4CCB-89DF-0DDD3D9198C3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28B96935-75A3-45C3-B952-270EAB031D7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DAF288A5-0DDE-473A-9EE7-EF501D2D44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8CB0855B-22DF-415F-BBA5-182520E1EB51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CF203275-5EF3-4029-A1C6-B627982950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CC785F8F7E1D47AB226657B6D73C41" ma:contentTypeVersion="16" ma:contentTypeDescription="Create a new document." ma:contentTypeScope="" ma:versionID="cc78499cf2c5884eb9268c3ad0a0f6c2">
  <xsd:schema xmlns:xsd="http://www.w3.org/2001/XMLSchema" xmlns:xs="http://www.w3.org/2001/XMLSchema" xmlns:p="http://schemas.microsoft.com/office/2006/metadata/properties" xmlns:ns2="71c5aaf6-e6ce-465b-b873-5148d2a4c105" xmlns:ns3="fd8232fc-560c-4d1c-a116-02505f9f5a3f" xmlns:ns4="ec856b95-3449-4df4-84ab-7c9335d43daf" targetNamespace="http://schemas.microsoft.com/office/2006/metadata/properties" ma:root="true" ma:fieldsID="9e0f372f9e45603c0744a18e2f5d2005" ns2:_="" ns3:_="" ns4:_="">
    <xsd:import namespace="71c5aaf6-e6ce-465b-b873-5148d2a4c105"/>
    <xsd:import namespace="fd8232fc-560c-4d1c-a116-02505f9f5a3f"/>
    <xsd:import namespace="ec856b95-3449-4df4-84ab-7c9335d43d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1" ma:internalName="HideFromDelve">
      <xsd:simpleType>
        <xsd:restriction base="dms:Boolean"/>
      </xsd:simpleType>
    </xsd:element>
    <xsd:element name="TaxCatchAll" ma:index="27" nillable="true" ma:displayName="Taxonomy Catch All Column" ma:hidden="true" ma:list="{959fb2cd-2012-47b3-96d2-190372fe2b19}" ma:internalName="TaxCatchAll" ma:showField="CatchAllData" ma:web="8a728f3f-4973-4645-b7d4-10fa587b02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232fc-560c-4d1c-a116-02505f9f5a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856b95-3449-4df4-84ab-7c9335d43d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TPIUP4UINT44-414182663-112704</_dlc_DocId>
    <_dlc_DocIdUrl xmlns="71c5aaf6-e6ce-465b-b873-5148d2a4c105">
      <Url>https://nokia.sharepoint.com/sites/GDR/Content/_layouts/15/DocIdRedir.aspx?ID=TPIUP4UINT44-414182663-112704</Url>
      <Description>TPIUP4UINT44-414182663-112704</Description>
    </_dlc_DocIdUrl>
    <SharedWithUsers xmlns="fd8232fc-560c-4d1c-a116-02505f9f5a3f">
      <UserInfo>
        <DisplayName>Mion, Marcello (Nokia - IT/Vimercate)</DisplayName>
        <AccountId>30470</AccountId>
        <AccountType/>
      </UserInfo>
      <UserInfo>
        <DisplayName>Greijula, Sirkku (Nokia - FI/Tampere)</DisplayName>
        <AccountId>21237</AccountId>
        <AccountType/>
      </UserInfo>
      <UserInfo>
        <DisplayName>Gupta, Uvnik (Nokia - IN/Bangalore)</DisplayName>
        <AccountId>22035</AccountId>
        <AccountType/>
      </UserInfo>
      <UserInfo>
        <DisplayName>Che Haron, Firdaus (Nokia - MY/Kuala Lumpur)</DisplayName>
        <AccountId>12061</AccountId>
        <AccountType/>
      </UserInfo>
      <UserInfo>
        <DisplayName>Martins Joao Cruz, Catarina (Nokia - DE/Munich)</DisplayName>
        <AccountId>2894</AccountId>
        <AccountType/>
      </UserInfo>
      <UserInfo>
        <DisplayName>Gero</DisplayName>
        <AccountId>10416</AccountId>
        <AccountType/>
      </UserInfo>
    </SharedWithUsers>
    <TaxCatchAll xmlns="71c5aaf6-e6ce-465b-b873-5148d2a4c105" xsi:nil="true"/>
    <lcf76f155ced4ddcb4097134ff3c332f xmlns="ec856b95-3449-4df4-84ab-7c9335d43daf">
      <Terms xmlns="http://schemas.microsoft.com/office/infopath/2007/PartnerControls"/>
    </lcf76f155ced4ddcb4097134ff3c332f>
  </documentManagement>
</p:propertie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9643636C-181C-44AE-BBF1-45AA92980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fd8232fc-560c-4d1c-a116-02505f9f5a3f"/>
    <ds:schemaRef ds:uri="ec856b95-3449-4df4-84ab-7c9335d43d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1A5087E-D875-4389-9B23-8434F51180AC}">
  <ds:schemaRefs>
    <ds:schemaRef ds:uri="71c5aaf6-e6ce-465b-b873-5148d2a4c105"/>
    <ds:schemaRef ds:uri="fd8232fc-560c-4d1c-a116-02505f9f5a3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c856b95-3449-4df4-84ab-7c9335d43da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841BA650-A615-49E3-9AAB-377D55888963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2021 v1.1</Template>
  <TotalTime>9832</TotalTime>
  <Words>456</Words>
  <Application>Microsoft Macintosh PowerPoint</Application>
  <PresentationFormat>On-screen Show (16:9)</PresentationFormat>
  <Paragraphs>57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Calibri</vt:lpstr>
      <vt:lpstr>Nokia Pure Headline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EE2-related: Modifications of MTS and LFNST for IntraTMP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Anthony</dc:creator>
  <cp:lastModifiedBy>Ramin Ghaznavi-Youvalari (Nokia)</cp:lastModifiedBy>
  <cp:revision>156</cp:revision>
  <dcterms:created xsi:type="dcterms:W3CDTF">2021-01-15T16:16:05Z</dcterms:created>
  <dcterms:modified xsi:type="dcterms:W3CDTF">2023-01-13T16:39:16Z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0x01010059CC785F8F7E1D47AB226657B6D73C41</vt:lpwstr>
  </property>
  <property fmtid="{D5CDD505-2E9C-101B-9397-08002B2CF9AE}" pid="3" name="_dlc_DocIdItemGuid">
    <vt:lpwstr>43e6e36a-2772-43c1-bb2e-60e0797bd859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  <property fmtid="{D5CDD505-2E9C-101B-9397-08002B2CF9AE}" pid="5" name="MSIP_Label_b1aa2129-79ec-42c0-bfac-e5b7a0374572_Enabled">
    <vt:lpwstr>true</vt:lpwstr>
  </property>
  <property fmtid="{D5CDD505-2E9C-101B-9397-08002B2CF9AE}" pid="6" name="MSIP_Label_b1aa2129-79ec-42c0-bfac-e5b7a0374572_SetDate">
    <vt:lpwstr>2022-12-25T13:07:16Z</vt:lpwstr>
  </property>
  <property fmtid="{D5CDD505-2E9C-101B-9397-08002B2CF9AE}" pid="7" name="MSIP_Label_b1aa2129-79ec-42c0-bfac-e5b7a0374572_Method">
    <vt:lpwstr>Privileged</vt:lpwstr>
  </property>
  <property fmtid="{D5CDD505-2E9C-101B-9397-08002B2CF9AE}" pid="8" name="MSIP_Label_b1aa2129-79ec-42c0-bfac-e5b7a0374572_Name">
    <vt:lpwstr>b1aa2129-79ec-42c0-bfac-e5b7a0374572</vt:lpwstr>
  </property>
  <property fmtid="{D5CDD505-2E9C-101B-9397-08002B2CF9AE}" pid="9" name="MSIP_Label_b1aa2129-79ec-42c0-bfac-e5b7a0374572_SiteId">
    <vt:lpwstr>5d471751-9675-428d-917b-70f44f9630b0</vt:lpwstr>
  </property>
  <property fmtid="{D5CDD505-2E9C-101B-9397-08002B2CF9AE}" pid="10" name="MSIP_Label_b1aa2129-79ec-42c0-bfac-e5b7a0374572_ActionId">
    <vt:lpwstr>66f736fa-0932-405a-9d31-91df2773aa10</vt:lpwstr>
  </property>
  <property fmtid="{D5CDD505-2E9C-101B-9397-08002B2CF9AE}" pid="11" name="MSIP_Label_b1aa2129-79ec-42c0-bfac-e5b7a0374572_ContentBits">
    <vt:lpwstr>0</vt:lpwstr>
  </property>
</Properties>
</file>