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58" r:id="rId3"/>
    <p:sldId id="259" r:id="rId4"/>
    <p:sldId id="260" r:id="rId5"/>
    <p:sldId id="261" r:id="rId6"/>
    <p:sldId id="264" r:id="rId7"/>
    <p:sldId id="267" r:id="rId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84345" autoAdjust="0"/>
  </p:normalViewPr>
  <p:slideViewPr>
    <p:cSldViewPr snapToGrid="0">
      <p:cViewPr varScale="1">
        <p:scale>
          <a:sx n="81" d="100"/>
          <a:sy n="81" d="100"/>
        </p:scale>
        <p:origin x="158" y="43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66" d="100"/>
        <a:sy n="66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101" d="100"/>
          <a:sy n="101" d="100"/>
        </p:scale>
        <p:origin x="2940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40F1582-0358-4010-9FC7-8565DF1DEF7D}" type="datetimeFigureOut">
              <a:rPr lang="zh-CN" altLang="en-US" smtClean="0"/>
              <a:t>2023/1/13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357E5A7-A7B4-4169-92CA-DB321E9EB6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22782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zh-CN" altLang="zh-CN" sz="1800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57E5A7-A7B4-4169-92CA-DB321E9EB60B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96969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57E5A7-A7B4-4169-92CA-DB321E9EB60B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994019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57E5A7-A7B4-4169-92CA-DB321E9EB60B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841896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zh-CN" altLang="zh-CN" sz="1800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57E5A7-A7B4-4169-92CA-DB321E9EB60B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714497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zh-CN" altLang="zh-CN" sz="1800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57E5A7-A7B4-4169-92CA-DB321E9EB60B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026718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57E5A7-A7B4-4169-92CA-DB321E9EB60B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444359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57E5A7-A7B4-4169-92CA-DB321E9EB60B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92579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9CCC800-0D2D-471A-A7C9-942D2BF3BD1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65748E9-D83A-4176-ABAF-945384BE175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7AAB789-9D18-40E2-AFE9-61D822FAC8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C39ED-4DDF-435B-97CC-ADE7E6D702C1}" type="datetimeFigureOut">
              <a:rPr lang="zh-CN" altLang="en-US" smtClean="0"/>
              <a:t>2023/1/13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071C60C-B825-434A-94C2-9D351D5207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DEC4179-5520-424F-8CE3-866573A999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934A8-B569-4AE7-A238-16EC57AF12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19842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B8E599F-72CE-425C-A0D2-93CE1A54D4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1ED39E73-1710-44DD-8B8D-5AEBEA225C3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5FBECDF-EEC0-42B4-9FCD-6667BABF40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C39ED-4DDF-435B-97CC-ADE7E6D702C1}" type="datetimeFigureOut">
              <a:rPr lang="zh-CN" altLang="en-US" smtClean="0"/>
              <a:t>2023/1/13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C86C942-E1C5-4916-87DF-E7F48DCB31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06FA814-5355-42C2-A220-4F2EFB9FD8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934A8-B569-4AE7-A238-16EC57AF12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70746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681F08A-A631-49FA-8A57-A5C91E7DC11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2F9B5EE0-3ED7-46FA-9841-425AE1EF842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57502BF-510F-4F88-9497-D8BA732C87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C39ED-4DDF-435B-97CC-ADE7E6D702C1}" type="datetimeFigureOut">
              <a:rPr lang="zh-CN" altLang="en-US" smtClean="0"/>
              <a:t>2023/1/13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537BE86-58E0-4EF4-8B37-73071C1125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E36F9E7-21BB-45AB-887A-BA00D6E18B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934A8-B569-4AE7-A238-16EC57AF12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32865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结束页-带纹理">
    <p:bg>
      <p:bgPr>
        <a:solidFill>
          <a:srgbClr val="0052D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" name="1-01.png" descr="1-0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3" y="0"/>
            <a:ext cx="12183415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205" name="Thanks"/>
          <p:cNvSpPr txBox="1"/>
          <p:nvPr/>
        </p:nvSpPr>
        <p:spPr>
          <a:xfrm>
            <a:off x="561488" y="1665817"/>
            <a:ext cx="4002699" cy="182101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>
            <a:spAutoFit/>
          </a:bodyPr>
          <a:lstStyle>
            <a:lvl1pPr algn="l">
              <a:defRPr sz="23000" spc="-1150">
                <a:solidFill>
                  <a:srgbClr val="FFFFFF"/>
                </a:solidFill>
                <a:latin typeface="+mn-lt"/>
                <a:ea typeface="+mn-ea"/>
                <a:cs typeface="+mn-cs"/>
                <a:sym typeface="TTTGBMedium"/>
              </a:defRPr>
            </a:lvl1pPr>
          </a:lstStyle>
          <a:p>
            <a:r>
              <a:rPr sz="11500" dirty="0">
                <a:latin typeface="腾讯体 W7" panose="020C08030202040F0204" pitchFamily="34" charset="-122"/>
                <a:ea typeface="腾讯体 W7" panose="020C08030202040F0204" pitchFamily="34" charset="-122"/>
              </a:rPr>
              <a:t>Thanks</a:t>
            </a:r>
          </a:p>
        </p:txBody>
      </p:sp>
      <p:sp>
        <p:nvSpPr>
          <p:cNvPr id="206" name="幻灯片编号"/>
          <p:cNvSpPr txBox="1">
            <a:spLocks noGrp="1"/>
          </p:cNvSpPr>
          <p:nvPr>
            <p:ph type="sldNum" sz="quarter" idx="2"/>
          </p:nvPr>
        </p:nvSpPr>
        <p:spPr>
          <a:xfrm>
            <a:off x="0" y="6586256"/>
            <a:ext cx="12192001" cy="23495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093845092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492F47F-7531-426B-AD1E-B923B0BE60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3D5CA16-F567-458A-8002-E828C489029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8E2CDB8-7B33-4140-97F0-D39195C2FF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C39ED-4DDF-435B-97CC-ADE7E6D702C1}" type="datetimeFigureOut">
              <a:rPr lang="zh-CN" altLang="en-US" smtClean="0"/>
              <a:t>2023/1/13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74C8507-A176-4C61-9010-B9DE93110E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5225F6B-49D9-4B72-8284-9D7417B129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934A8-B569-4AE7-A238-16EC57AF12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01690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4023461-4119-44A1-9086-2C25E6116F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9F9C81BF-7510-4767-A8C9-EF4C00CA04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0642366-5134-4012-BEE1-A9C26AF05D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C39ED-4DDF-435B-97CC-ADE7E6D702C1}" type="datetimeFigureOut">
              <a:rPr lang="zh-CN" altLang="en-US" smtClean="0"/>
              <a:t>2023/1/13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67B8537-C729-429C-AE74-2A99B489F8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14D768B-AD57-4C1D-A281-EA92FF30FB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934A8-B569-4AE7-A238-16EC57AF12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88663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24871CA-FB5A-463D-9C25-FD4DBD599D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80B73E7C-1249-4B9D-BE10-AF8A0843F20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0024A104-2488-498B-A327-611AF6FA74C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34ECE7FE-045D-48F2-AC7B-7AA6446138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C39ED-4DDF-435B-97CC-ADE7E6D702C1}" type="datetimeFigureOut">
              <a:rPr lang="zh-CN" altLang="en-US" smtClean="0"/>
              <a:t>2023/1/13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127C539E-CE2E-46A1-B591-478B8C82CE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A6467333-88A6-4967-8603-4E5081067E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934A8-B569-4AE7-A238-16EC57AF12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41353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A4EBC47-926A-4A00-BEAE-275D26E008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CA519079-2F4F-45DC-ABCD-2607567D44B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0DEE1B28-D18F-427B-9A73-3A435724B7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B379D4C7-F7CC-49CC-BF61-00EC6E47499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0C857F7-F405-4B6B-8CA2-52BC311601D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D138D706-86C2-4E59-920C-17CD073E11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C39ED-4DDF-435B-97CC-ADE7E6D702C1}" type="datetimeFigureOut">
              <a:rPr lang="zh-CN" altLang="en-US" smtClean="0"/>
              <a:t>2023/1/13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0CF99100-87E8-4750-BFAD-FE4CB4E19F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6569AD54-5588-4555-8530-25C8BA3878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934A8-B569-4AE7-A238-16EC57AF12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84635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640A694-91CD-4C46-8605-A9B5CE62F0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B7404141-FC05-4706-A9FE-351201256B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C39ED-4DDF-435B-97CC-ADE7E6D702C1}" type="datetimeFigureOut">
              <a:rPr lang="zh-CN" altLang="en-US" smtClean="0"/>
              <a:t>2023/1/13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BD699C27-C18C-4DDE-841B-3CDF235D66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537C06FC-6E3D-45E6-A4C9-F4650CB420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934A8-B569-4AE7-A238-16EC57AF12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61074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1A112D74-A6E9-4C75-9CDA-6EEB2D0D45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C39ED-4DDF-435B-97CC-ADE7E6D702C1}" type="datetimeFigureOut">
              <a:rPr lang="zh-CN" altLang="en-US" smtClean="0"/>
              <a:t>2023/1/13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ED6DCB6-AA77-47DA-8F12-43F0B3EEE1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49DAEB16-7376-4C9F-A05F-878918F54B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934A8-B569-4AE7-A238-16EC57AF12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91093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7461E9-C746-4AE6-A07F-709B82E581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84681BF-2E0F-4C35-A63F-63D950D3AD3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A5299B1D-9F51-46B6-A5EE-536CD9E891D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21684642-E308-4B2C-9C75-8874C10038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C39ED-4DDF-435B-97CC-ADE7E6D702C1}" type="datetimeFigureOut">
              <a:rPr lang="zh-CN" altLang="en-US" smtClean="0"/>
              <a:t>2023/1/13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0C6D69AC-FA5E-4B6D-A978-4772D9A1D8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231FC43F-62B3-4A24-A62E-E697AC3759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934A8-B569-4AE7-A238-16EC57AF12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79103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3CDF3B5-AC1B-4AE2-A060-B960A6295B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792185B3-2603-4841-AC05-46640190C17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7011FBB3-9A0E-4C7F-8A8C-DBE23FABEC4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1323C204-D211-415C-AB18-2373CED41B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C39ED-4DDF-435B-97CC-ADE7E6D702C1}" type="datetimeFigureOut">
              <a:rPr lang="zh-CN" altLang="en-US" smtClean="0"/>
              <a:t>2023/1/13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8732A80F-3019-469F-A4CD-B36983E1B5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DE041DC-553D-44CC-A0A4-E1B38A5BE0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934A8-B569-4AE7-A238-16EC57AF12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35232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C5FC2068-0A92-4091-A340-F9FDBEBB53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B0DFC5-CF2C-431C-906C-05FB48803A0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E9D1C69-F1FE-471B-81F1-7255984531D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DC39ED-4DDF-435B-97CC-ADE7E6D702C1}" type="datetimeFigureOut">
              <a:rPr lang="zh-CN" altLang="en-US" smtClean="0"/>
              <a:t>2023/1/13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9C7DDED-B498-4228-A7F9-897A31215A3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19DF4D4-3E87-4DDE-A795-61C6E7023BD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3934A8-B569-4AE7-A238-16EC57AF12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0835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F6CC871C-4EA4-4D74-AB6A-7989DF8FDF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1"/>
            <a:ext cx="12192000" cy="6862833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595F71F7-F86C-4E0F-8A9B-84D00D7C6AAA}"/>
              </a:ext>
            </a:extLst>
          </p:cNvPr>
          <p:cNvSpPr txBox="1"/>
          <p:nvPr/>
        </p:nvSpPr>
        <p:spPr>
          <a:xfrm>
            <a:off x="949212" y="1718720"/>
            <a:ext cx="10293575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JVET-AC0197</a:t>
            </a:r>
          </a:p>
          <a:p>
            <a:pPr algn="ctr"/>
            <a:r>
              <a:rPr lang="en-US" altLang="zh-CN" sz="3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EE1-1.1-related: More refinements on NN based in-loop filter</a:t>
            </a:r>
            <a:endParaRPr lang="zh-CN" altLang="en-US" sz="3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8E19660-0C9D-4EBD-AC51-FD24EA7E4928}"/>
              </a:ext>
            </a:extLst>
          </p:cNvPr>
          <p:cNvSpPr txBox="1"/>
          <p:nvPr/>
        </p:nvSpPr>
        <p:spPr>
          <a:xfrm>
            <a:off x="1381354" y="4011777"/>
            <a:ext cx="94292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en-US" altLang="zh-CN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Renjie Chang</a:t>
            </a:r>
            <a:r>
              <a:rPr lang="en-US" altLang="zh-CN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altLang="zh-CN" sz="2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Liqiang</a:t>
            </a:r>
            <a:r>
              <a:rPr lang="en-US" altLang="zh-CN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Wang, </a:t>
            </a:r>
            <a:r>
              <a:rPr lang="en-US" altLang="zh-CN" sz="2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Xiaozhong</a:t>
            </a:r>
            <a:r>
              <a:rPr lang="en-US" altLang="zh-CN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Xu, Shan Liu (Tencent)</a:t>
            </a:r>
          </a:p>
        </p:txBody>
      </p:sp>
    </p:spTree>
    <p:extLst>
      <p:ext uri="{BB962C8B-B14F-4D97-AF65-F5344CB8AC3E}">
        <p14:creationId xmlns:p14="http://schemas.microsoft.com/office/powerpoint/2010/main" val="20949254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>
            <a:extLst>
              <a:ext uri="{FF2B5EF4-FFF2-40B4-BE49-F238E27FC236}">
                <a16:creationId xmlns:a16="http://schemas.microsoft.com/office/drawing/2014/main" id="{B76CA3B9-84D3-4318-9DD0-FD87A0803ECF}"/>
              </a:ext>
            </a:extLst>
          </p:cNvPr>
          <p:cNvSpPr txBox="1"/>
          <p:nvPr/>
        </p:nvSpPr>
        <p:spPr>
          <a:xfrm>
            <a:off x="618653" y="1144075"/>
            <a:ext cx="10954694" cy="15388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This contribution reports more refinements on NN based in-loop filter of EE1-1.1.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dirty="0">
                <a:latin typeface="Times New Roman" panose="02020603050405020304" pitchFamily="18" charset="0"/>
                <a:ea typeface="等线" panose="02010600030101010101" pitchFamily="2" charset="-122"/>
              </a:rPr>
              <a:t>T</a:t>
            </a:r>
            <a:r>
              <a:rPr lang="en-US" altLang="zh-CN" sz="18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he same solution as </a:t>
            </a:r>
            <a:r>
              <a:rPr lang="en-US" altLang="zh-CN" dirty="0">
                <a:latin typeface="Times New Roman" panose="02020603050405020304" pitchFamily="18" charset="0"/>
                <a:ea typeface="等线" panose="02010600030101010101" pitchFamily="2" charset="-122"/>
              </a:rPr>
              <a:t>EE1-1.1.3 is tested, but the used single model is trained through longer time.</a:t>
            </a:r>
            <a:endParaRPr lang="en-US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CA" altLang="zh-CN" sz="18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This contribution also proposes a dual-model filter, </a:t>
            </a:r>
            <a:r>
              <a:rPr lang="en-US" altLang="zh-CN" sz="18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where one model is for luma component and another one is for chroma components.</a:t>
            </a:r>
            <a:endParaRPr lang="en-CA" altLang="zh-CN" sz="18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A031AA90-8AA4-4553-8B9E-C466BD88B959}"/>
              </a:ext>
            </a:extLst>
          </p:cNvPr>
          <p:cNvSpPr txBox="1"/>
          <p:nvPr/>
        </p:nvSpPr>
        <p:spPr>
          <a:xfrm>
            <a:off x="836187" y="270710"/>
            <a:ext cx="40183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Arial" panose="020B0604020202020204" pitchFamily="34" charset="0"/>
                <a:cs typeface="Arial" panose="020B0604020202020204" pitchFamily="34" charset="0"/>
              </a:rPr>
              <a:t>Introduction</a:t>
            </a:r>
            <a:endParaRPr lang="zh-CN" alt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4" name="成组">
            <a:extLst>
              <a:ext uri="{FF2B5EF4-FFF2-40B4-BE49-F238E27FC236}">
                <a16:creationId xmlns:a16="http://schemas.microsoft.com/office/drawing/2014/main" id="{40AAD125-0B71-485A-A93A-62635D5302EE}"/>
              </a:ext>
            </a:extLst>
          </p:cNvPr>
          <p:cNvGrpSpPr/>
          <p:nvPr/>
        </p:nvGrpSpPr>
        <p:grpSpPr>
          <a:xfrm>
            <a:off x="0" y="297370"/>
            <a:ext cx="1054767" cy="469901"/>
            <a:chOff x="0" y="0"/>
            <a:chExt cx="737154" cy="469900"/>
          </a:xfrm>
        </p:grpSpPr>
        <p:pic>
          <p:nvPicPr>
            <p:cNvPr id="15" name="图像" descr="图像">
              <a:extLst>
                <a:ext uri="{FF2B5EF4-FFF2-40B4-BE49-F238E27FC236}">
                  <a16:creationId xmlns:a16="http://schemas.microsoft.com/office/drawing/2014/main" id="{75436273-E5B2-4B69-A3E1-8F135A380B3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2199" y="0"/>
              <a:ext cx="552756" cy="46990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6" name="1">
              <a:extLst>
                <a:ext uri="{FF2B5EF4-FFF2-40B4-BE49-F238E27FC236}">
                  <a16:creationId xmlns:a16="http://schemas.microsoft.com/office/drawing/2014/main" id="{2FF9078A-DB90-49A3-A9D6-12D18FBAEB58}"/>
                </a:ext>
              </a:extLst>
            </p:cNvPr>
            <p:cNvSpPr txBox="1"/>
            <p:nvPr/>
          </p:nvSpPr>
          <p:spPr>
            <a:xfrm>
              <a:off x="0" y="19808"/>
              <a:ext cx="737155" cy="43028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>
                <a:defRPr sz="18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TTTGBMedium"/>
                </a:defRPr>
              </a:lvl1pPr>
            </a:lstStyle>
            <a:p>
              <a:r>
                <a:rPr dirty="0">
                  <a:latin typeface="腾讯体 W7" panose="020C08030202040F0204" pitchFamily="34" charset="-122"/>
                  <a:ea typeface="腾讯体 W7" panose="020C08030202040F0204" pitchFamily="34" charset="-122"/>
                </a:rPr>
                <a:t>1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361249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9780940B-5370-4E1C-B901-CDFF12FB469D}"/>
              </a:ext>
            </a:extLst>
          </p:cNvPr>
          <p:cNvSpPr txBox="1"/>
          <p:nvPr/>
        </p:nvSpPr>
        <p:spPr>
          <a:xfrm>
            <a:off x="3000365" y="4480589"/>
            <a:ext cx="6097002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Aft>
                <a:spcPts val="1000"/>
              </a:spcAft>
            </a:pPr>
            <a:r>
              <a:rPr lang="en-US" altLang="zh-CN" sz="160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Fig. 1: Network architecture for </a:t>
            </a:r>
            <a:r>
              <a:rPr lang="en-US" altLang="zh-CN" sz="1600" dirty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single model</a:t>
            </a:r>
            <a:endParaRPr lang="zh-CN" altLang="zh-CN" sz="1100" i="1" dirty="0">
              <a:solidFill>
                <a:srgbClr val="44546A"/>
              </a:solidFill>
              <a:effectLst/>
              <a:latin typeface="Calibri" panose="020F0502020204030204" pitchFamily="34" charset="0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9588B5D6-C9BC-4915-AC9B-99BFE04EB764}"/>
              </a:ext>
            </a:extLst>
          </p:cNvPr>
          <p:cNvSpPr txBox="1"/>
          <p:nvPr/>
        </p:nvSpPr>
        <p:spPr>
          <a:xfrm>
            <a:off x="836187" y="824068"/>
            <a:ext cx="109008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network structure of single model is shown in Fig. 1. 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8DF26F2B-F521-499F-8916-43AD3F61EA3B}"/>
              </a:ext>
            </a:extLst>
          </p:cNvPr>
          <p:cNvSpPr txBox="1"/>
          <p:nvPr/>
        </p:nvSpPr>
        <p:spPr>
          <a:xfrm>
            <a:off x="836187" y="270710"/>
            <a:ext cx="40183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Arial" panose="020B0604020202020204" pitchFamily="34" charset="0"/>
                <a:cs typeface="Arial" panose="020B0604020202020204" pitchFamily="34" charset="0"/>
              </a:rPr>
              <a:t>Network Architecture</a:t>
            </a:r>
          </a:p>
        </p:txBody>
      </p:sp>
      <p:grpSp>
        <p:nvGrpSpPr>
          <p:cNvPr id="19" name="成组">
            <a:extLst>
              <a:ext uri="{FF2B5EF4-FFF2-40B4-BE49-F238E27FC236}">
                <a16:creationId xmlns:a16="http://schemas.microsoft.com/office/drawing/2014/main" id="{C1287563-07EF-43E7-A062-D2FCA68753C0}"/>
              </a:ext>
            </a:extLst>
          </p:cNvPr>
          <p:cNvGrpSpPr/>
          <p:nvPr/>
        </p:nvGrpSpPr>
        <p:grpSpPr>
          <a:xfrm>
            <a:off x="0" y="297370"/>
            <a:ext cx="1054767" cy="469901"/>
            <a:chOff x="0" y="0"/>
            <a:chExt cx="737154" cy="469900"/>
          </a:xfrm>
        </p:grpSpPr>
        <p:pic>
          <p:nvPicPr>
            <p:cNvPr id="20" name="图像" descr="图像">
              <a:extLst>
                <a:ext uri="{FF2B5EF4-FFF2-40B4-BE49-F238E27FC236}">
                  <a16:creationId xmlns:a16="http://schemas.microsoft.com/office/drawing/2014/main" id="{BA134557-340F-443F-AFA1-CF84BC78DF9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2199" y="0"/>
              <a:ext cx="552756" cy="46990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21" name="1">
              <a:extLst>
                <a:ext uri="{FF2B5EF4-FFF2-40B4-BE49-F238E27FC236}">
                  <a16:creationId xmlns:a16="http://schemas.microsoft.com/office/drawing/2014/main" id="{6B8761CC-4C7C-4C65-B69B-C9374E1C5C60}"/>
                </a:ext>
              </a:extLst>
            </p:cNvPr>
            <p:cNvSpPr txBox="1"/>
            <p:nvPr/>
          </p:nvSpPr>
          <p:spPr>
            <a:xfrm>
              <a:off x="0" y="19808"/>
              <a:ext cx="737155" cy="43028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>
                <a:defRPr sz="18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TTTGBMedium"/>
                </a:defRPr>
              </a:lvl1pPr>
            </a:lstStyle>
            <a:p>
              <a:r>
                <a:rPr dirty="0">
                  <a:latin typeface="腾讯体 W7" panose="020C08030202040F0204" pitchFamily="34" charset="-122"/>
                  <a:ea typeface="腾讯体 W7" panose="020C08030202040F0204" pitchFamily="34" charset="-122"/>
                </a:rPr>
                <a:t>1</a:t>
              </a:r>
            </a:p>
          </p:txBody>
        </p:sp>
      </p:grpSp>
      <p:pic>
        <p:nvPicPr>
          <p:cNvPr id="14" name="图片 13">
            <a:extLst>
              <a:ext uri="{FF2B5EF4-FFF2-40B4-BE49-F238E27FC236}">
                <a16:creationId xmlns:a16="http://schemas.microsoft.com/office/drawing/2014/main" id="{E8A9B902-12A6-4207-8555-C80655356F7C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9016" y="1335473"/>
            <a:ext cx="5219700" cy="2999740"/>
          </a:xfrm>
          <a:prstGeom prst="rect">
            <a:avLst/>
          </a:prstGeom>
          <a:noFill/>
        </p:spPr>
      </p:pic>
      <p:sp>
        <p:nvSpPr>
          <p:cNvPr id="22" name="文本框 21">
            <a:extLst>
              <a:ext uri="{FF2B5EF4-FFF2-40B4-BE49-F238E27FC236}">
                <a16:creationId xmlns:a16="http://schemas.microsoft.com/office/drawing/2014/main" id="{8861A6A8-6765-4588-B194-20AC691EAACB}"/>
              </a:ext>
            </a:extLst>
          </p:cNvPr>
          <p:cNvSpPr txBox="1"/>
          <p:nvPr/>
        </p:nvSpPr>
        <p:spPr>
          <a:xfrm>
            <a:off x="836186" y="5077129"/>
            <a:ext cx="10577891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n-US" altLang="zh-CN" sz="18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The network structure of single-model filter is the same as NNVC-3.0 filter set #0.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n-CA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T</a:t>
            </a:r>
            <a:r>
              <a:rPr lang="en-CA" altLang="zh-CN" sz="18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he network structure of dual-model filter </a:t>
            </a:r>
            <a:r>
              <a:rPr lang="en-US" altLang="zh-CN" sz="18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is similar to the structure of single-model filter</a:t>
            </a:r>
            <a:r>
              <a:rPr lang="en-CA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. </a:t>
            </a:r>
            <a:r>
              <a:rPr lang="en-CA" altLang="zh-CN" sz="18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The number of </a:t>
            </a:r>
            <a:r>
              <a:rPr lang="en-CA" altLang="zh-CN" sz="18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Resblock</a:t>
            </a:r>
            <a:r>
              <a:rPr lang="en-CA" altLang="zh-CN" sz="18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is set to 28 and 16 for luma network and chroma network respectively.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485566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>
            <a:extLst>
              <a:ext uri="{FF2B5EF4-FFF2-40B4-BE49-F238E27FC236}">
                <a16:creationId xmlns:a16="http://schemas.microsoft.com/office/drawing/2014/main" id="{77689560-C609-4167-B7B0-814BE0B7FA1C}"/>
              </a:ext>
            </a:extLst>
          </p:cNvPr>
          <p:cNvSpPr txBox="1"/>
          <p:nvPr/>
        </p:nvSpPr>
        <p:spPr>
          <a:xfrm>
            <a:off x="836187" y="270710"/>
            <a:ext cx="40183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Arial" panose="020B0604020202020204" pitchFamily="34" charset="0"/>
                <a:cs typeface="Arial" panose="020B0604020202020204" pitchFamily="34" charset="0"/>
              </a:rPr>
              <a:t>Network Information</a:t>
            </a:r>
          </a:p>
        </p:txBody>
      </p:sp>
      <p:grpSp>
        <p:nvGrpSpPr>
          <p:cNvPr id="18" name="成组">
            <a:extLst>
              <a:ext uri="{FF2B5EF4-FFF2-40B4-BE49-F238E27FC236}">
                <a16:creationId xmlns:a16="http://schemas.microsoft.com/office/drawing/2014/main" id="{36A82FA0-3E76-4C4F-AFD0-3AB6B848EA12}"/>
              </a:ext>
            </a:extLst>
          </p:cNvPr>
          <p:cNvGrpSpPr/>
          <p:nvPr/>
        </p:nvGrpSpPr>
        <p:grpSpPr>
          <a:xfrm>
            <a:off x="0" y="297370"/>
            <a:ext cx="1054767" cy="469901"/>
            <a:chOff x="0" y="0"/>
            <a:chExt cx="737154" cy="469900"/>
          </a:xfrm>
        </p:grpSpPr>
        <p:pic>
          <p:nvPicPr>
            <p:cNvPr id="19" name="图像" descr="图像">
              <a:extLst>
                <a:ext uri="{FF2B5EF4-FFF2-40B4-BE49-F238E27FC236}">
                  <a16:creationId xmlns:a16="http://schemas.microsoft.com/office/drawing/2014/main" id="{9A5B3A3C-8F49-4E0E-A46D-8AE5BE3DEC1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2199" y="0"/>
              <a:ext cx="552756" cy="46990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20" name="1">
              <a:extLst>
                <a:ext uri="{FF2B5EF4-FFF2-40B4-BE49-F238E27FC236}">
                  <a16:creationId xmlns:a16="http://schemas.microsoft.com/office/drawing/2014/main" id="{CBC8BCD4-0D31-4F7F-B780-43B97EAB12C9}"/>
                </a:ext>
              </a:extLst>
            </p:cNvPr>
            <p:cNvSpPr txBox="1"/>
            <p:nvPr/>
          </p:nvSpPr>
          <p:spPr>
            <a:xfrm>
              <a:off x="0" y="19808"/>
              <a:ext cx="737155" cy="43028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>
                <a:defRPr sz="18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TTTGBMedium"/>
                </a:defRPr>
              </a:lvl1pPr>
            </a:lstStyle>
            <a:p>
              <a:r>
                <a:rPr dirty="0">
                  <a:latin typeface="腾讯体 W7" panose="020C08030202040F0204" pitchFamily="34" charset="-122"/>
                  <a:ea typeface="腾讯体 W7" panose="020C08030202040F0204" pitchFamily="34" charset="-122"/>
                </a:rPr>
                <a:t>1</a:t>
              </a:r>
            </a:p>
          </p:txBody>
        </p:sp>
      </p:grpSp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id="{265DE570-9903-4962-B850-C5E13E32145A}"/>
              </a:ext>
            </a:extLst>
          </p:cNvPr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1285213817"/>
              </p:ext>
            </p:extLst>
          </p:nvPr>
        </p:nvGraphicFramePr>
        <p:xfrm>
          <a:off x="377257" y="1262710"/>
          <a:ext cx="5328000" cy="4055574"/>
        </p:xfrm>
        <a:graphic>
          <a:graphicData uri="http://schemas.openxmlformats.org/drawingml/2006/table">
            <a:tbl>
              <a:tblPr firstRow="1" firstCol="1" bandRow="1"/>
              <a:tblGrid>
                <a:gridCol w="720000">
                  <a:extLst>
                    <a:ext uri="{9D8B030D-6E8A-4147-A177-3AD203B41FA5}">
                      <a16:colId xmlns:a16="http://schemas.microsoft.com/office/drawing/2014/main" val="1240215353"/>
                    </a:ext>
                  </a:extLst>
                </a:gridCol>
                <a:gridCol w="3168000">
                  <a:extLst>
                    <a:ext uri="{9D8B030D-6E8A-4147-A177-3AD203B41FA5}">
                      <a16:colId xmlns:a16="http://schemas.microsoft.com/office/drawing/2014/main" val="4178794266"/>
                    </a:ext>
                  </a:extLst>
                </a:gridCol>
                <a:gridCol w="1440000">
                  <a:extLst>
                    <a:ext uri="{9D8B030D-6E8A-4147-A177-3AD203B41FA5}">
                      <a16:colId xmlns:a16="http://schemas.microsoft.com/office/drawing/2014/main" val="3159103103"/>
                    </a:ext>
                  </a:extLst>
                </a:gridCol>
              </a:tblGrid>
              <a:tr h="170234">
                <a:tc gridSpan="3">
                  <a:txBody>
                    <a:bodyPr/>
                    <a:lstStyle/>
                    <a:p>
                      <a:pPr algn="ctr"/>
                      <a:r>
                        <a:rPr lang="en-US" sz="1000" b="1" u="sng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Network Information in Training Stage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25955847"/>
                  </a:ext>
                </a:extLst>
              </a:tr>
              <a:tr h="170234">
                <a:tc rowSpan="10">
                  <a:txBody>
                    <a:bodyPr/>
                    <a:lstStyle/>
                    <a:p>
                      <a:pPr algn="l"/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Mandatory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GPU Type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Tesla A100 40GB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656897"/>
                  </a:ext>
                </a:extLst>
              </a:tr>
              <a:tr h="17023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Framework: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Pytorch v1.9.0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89452685"/>
                  </a:ext>
                </a:extLst>
              </a:tr>
              <a:tr h="17023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Number of GPUs per Task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84008245"/>
                  </a:ext>
                </a:extLst>
              </a:tr>
              <a:tr h="17023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zh-CN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6721220"/>
                  </a:ext>
                </a:extLst>
              </a:tr>
              <a:tr h="17023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Epoch: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~100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83499641"/>
                  </a:ext>
                </a:extLst>
              </a:tr>
              <a:tr h="17023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Batch size: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64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03497144"/>
                  </a:ext>
                </a:extLst>
              </a:tr>
              <a:tr h="17023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Loss function: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Weighted L1 and L2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73853841"/>
                  </a:ext>
                </a:extLst>
              </a:tr>
              <a:tr h="17023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Training time (for 1 model):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~10 days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70362651"/>
                  </a:ext>
                </a:extLst>
              </a:tr>
              <a:tr h="17023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Training data information: 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DIV2K, TVD, BVI-DVC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87154397"/>
                  </a:ext>
                </a:extLst>
              </a:tr>
              <a:tr h="48066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Training configurations for generating compressed training data (if different to VTM CTC):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929582"/>
                  </a:ext>
                </a:extLst>
              </a:tr>
              <a:tr h="170234">
                <a:tc rowSpan="11">
                  <a:txBody>
                    <a:bodyPr/>
                    <a:lstStyle/>
                    <a:p>
                      <a:pPr algn="l"/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Optional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2870784"/>
                  </a:ext>
                </a:extLst>
              </a:tr>
              <a:tr h="17023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Number of iterations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1200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88658688"/>
                  </a:ext>
                </a:extLst>
              </a:tr>
              <a:tr h="17023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Patch size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144x144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5207803"/>
                  </a:ext>
                </a:extLst>
              </a:tr>
              <a:tr h="17023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Learning rate: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1e-4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85717099"/>
                  </a:ext>
                </a:extLst>
              </a:tr>
              <a:tr h="17023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Learning rate update strategy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28859816"/>
                  </a:ext>
                </a:extLst>
              </a:tr>
              <a:tr h="17023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Optimizer: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ADAM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3079023"/>
                  </a:ext>
                </a:extLst>
              </a:tr>
              <a:tr h="17023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Preprocessing: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flipped, rotated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6428763"/>
                  </a:ext>
                </a:extLst>
              </a:tr>
              <a:tr h="17023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Mini-batch selection process: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random cropped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43044031"/>
                  </a:ext>
                </a:extLst>
              </a:tr>
              <a:tr h="17023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Training data update strategy: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5457730"/>
                  </a:ext>
                </a:extLst>
              </a:tr>
              <a:tr h="17023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Other information: 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3069854"/>
                  </a:ext>
                </a:extLst>
              </a:tr>
              <a:tr h="17023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zh-CN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18828399"/>
                  </a:ext>
                </a:extLst>
              </a:tr>
            </a:tbl>
          </a:graphicData>
        </a:graphic>
      </p:graphicFrame>
      <p:graphicFrame>
        <p:nvGraphicFramePr>
          <p:cNvPr id="8" name="表格 7">
            <a:extLst>
              <a:ext uri="{FF2B5EF4-FFF2-40B4-BE49-F238E27FC236}">
                <a16:creationId xmlns:a16="http://schemas.microsoft.com/office/drawing/2014/main" id="{FFA67E6E-B27D-4423-B57D-3C3FBD36E522}"/>
              </a:ext>
            </a:extLst>
          </p:cNvPr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3902322383"/>
              </p:ext>
            </p:extLst>
          </p:nvPr>
        </p:nvGraphicFramePr>
        <p:xfrm>
          <a:off x="6095999" y="1262710"/>
          <a:ext cx="5652000" cy="4916261"/>
        </p:xfrm>
        <a:graphic>
          <a:graphicData uri="http://schemas.openxmlformats.org/drawingml/2006/table">
            <a:tbl>
              <a:tblPr firstRow="1" firstCol="1" bandRow="1"/>
              <a:tblGrid>
                <a:gridCol w="720000">
                  <a:extLst>
                    <a:ext uri="{9D8B030D-6E8A-4147-A177-3AD203B41FA5}">
                      <a16:colId xmlns:a16="http://schemas.microsoft.com/office/drawing/2014/main" val="140959000"/>
                    </a:ext>
                  </a:extLst>
                </a:gridCol>
                <a:gridCol w="2412000">
                  <a:extLst>
                    <a:ext uri="{9D8B030D-6E8A-4147-A177-3AD203B41FA5}">
                      <a16:colId xmlns:a16="http://schemas.microsoft.com/office/drawing/2014/main" val="48137920"/>
                    </a:ext>
                  </a:extLst>
                </a:gridCol>
                <a:gridCol w="1260000">
                  <a:extLst>
                    <a:ext uri="{9D8B030D-6E8A-4147-A177-3AD203B41FA5}">
                      <a16:colId xmlns:a16="http://schemas.microsoft.com/office/drawing/2014/main" val="1894664380"/>
                    </a:ext>
                  </a:extLst>
                </a:gridCol>
                <a:gridCol w="1260000">
                  <a:extLst>
                    <a:ext uri="{9D8B030D-6E8A-4147-A177-3AD203B41FA5}">
                      <a16:colId xmlns:a16="http://schemas.microsoft.com/office/drawing/2014/main" val="1660075083"/>
                    </a:ext>
                  </a:extLst>
                </a:gridCol>
              </a:tblGrid>
              <a:tr h="193621">
                <a:tc gridSpan="4">
                  <a:txBody>
                    <a:bodyPr/>
                    <a:lstStyle/>
                    <a:p>
                      <a:pPr algn="ctr"/>
                      <a:r>
                        <a:rPr lang="en-US" sz="1000" b="1" u="sng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Network Information in Inference Stage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47469" marR="474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57731763"/>
                  </a:ext>
                </a:extLst>
              </a:tr>
              <a:tr h="129528">
                <a:tc>
                  <a:txBody>
                    <a:bodyPr/>
                    <a:lstStyle/>
                    <a:p>
                      <a:pPr algn="l"/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47469" marR="474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Filters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47469" marR="474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Single-model filter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47469" marR="474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Dual-model filter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47469" marR="474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59639431"/>
                  </a:ext>
                </a:extLst>
              </a:tr>
              <a:tr h="129528">
                <a:tc rowSpan="11">
                  <a:txBody>
                    <a:bodyPr/>
                    <a:lstStyle/>
                    <a:p>
                      <a:pPr algn="l"/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Mandatory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47469" marR="474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l"/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HW environment: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47469" marR="474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1294632"/>
                  </a:ext>
                </a:extLst>
              </a:tr>
              <a:tr h="12952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GPU Type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47469" marR="474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/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CPU only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47469" marR="474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90547495"/>
                  </a:ext>
                </a:extLst>
              </a:tr>
              <a:tr h="12952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Framework: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47469" marR="474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/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SADL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47469" marR="474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03778605"/>
                  </a:ext>
                </a:extLst>
              </a:tr>
              <a:tr h="12952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Number of GPUs per Task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47469" marR="474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/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47469" marR="474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18151021"/>
                  </a:ext>
                </a:extLst>
              </a:tr>
              <a:tr h="12952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zh-CN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7469" marR="474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/>
                      <a:endParaRPr lang="zh-CN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7469" marR="474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40124803"/>
                  </a:ext>
                </a:extLst>
              </a:tr>
              <a:tr h="36986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Number of Parameters (Each Model)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47469" marR="474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1.9M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47469" marR="474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1.66M for luma, 0.96M for chroma 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47469" marR="474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41687662"/>
                  </a:ext>
                </a:extLst>
              </a:tr>
              <a:tr h="24657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Total Number of Parameters (All Models)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47469" marR="474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1.9M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47469" marR="474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2.62M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47469" marR="474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35811962"/>
                  </a:ext>
                </a:extLst>
              </a:tr>
              <a:tr h="12952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Parameter Precision (Bits)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47469" marR="474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/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16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47469" marR="474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589519"/>
                  </a:ext>
                </a:extLst>
              </a:tr>
              <a:tr h="86301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Memory Parameter (MB)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47469" marR="474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3.8MB/model, 1 model in all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47469" marR="474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3.3MB/model for luma, 1.9MB/model for chroma, 2 models in all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47469" marR="474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3056376"/>
                  </a:ext>
                </a:extLst>
              </a:tr>
              <a:tr h="73972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Multiply Accumulate (kMAC/pixel)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47469" marR="474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485K (w/o block extension)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algn="l"/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615K (w/ block extension)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47469" marR="474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488K (w/o block extension)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algn="l"/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618K (w/ block extension)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47469" marR="474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1046724"/>
                  </a:ext>
                </a:extLst>
              </a:tr>
              <a:tr h="12952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Calculation Method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47469" marR="474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/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block basis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47469" marR="474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79699265"/>
                  </a:ext>
                </a:extLst>
              </a:tr>
              <a:tr h="129528">
                <a:tc rowSpan="7">
                  <a:txBody>
                    <a:bodyPr/>
                    <a:lstStyle/>
                    <a:p>
                      <a:pPr algn="l"/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Optional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47469" marR="474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7469" marR="474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/>
                      <a:endParaRPr lang="zh-CN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7469" marR="474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2461355"/>
                  </a:ext>
                </a:extLst>
              </a:tr>
              <a:tr h="12952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Total Conv. Layers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47469" marR="474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101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47469" marR="474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89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47469" marR="474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6551244"/>
                  </a:ext>
                </a:extLst>
              </a:tr>
              <a:tr h="12952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Total FC Layers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47469" marR="474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/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47469" marR="474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71967777"/>
                  </a:ext>
                </a:extLst>
              </a:tr>
              <a:tr h="12952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Total Memory (MB)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47469" marR="474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/>
                      <a:endParaRPr lang="zh-CN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7469" marR="474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52023660"/>
                  </a:ext>
                </a:extLst>
              </a:tr>
              <a:tr h="12952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Batch size: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47469" marR="474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/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47469" marR="474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1758849"/>
                  </a:ext>
                </a:extLst>
              </a:tr>
              <a:tr h="12952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Patch size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47469" marR="474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/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144x144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47469" marR="474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73617677"/>
                  </a:ext>
                </a:extLst>
              </a:tr>
              <a:tr h="36986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Changes to network configuration or weights required to generate rate points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47469" marR="474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/>
                      <a:endParaRPr lang="zh-CN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7469" marR="474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30177578"/>
                  </a:ext>
                </a:extLst>
              </a:tr>
            </a:tbl>
          </a:graphicData>
        </a:graphic>
      </p:graphicFrame>
      <p:sp>
        <p:nvSpPr>
          <p:cNvPr id="23" name="文本框 22">
            <a:extLst>
              <a:ext uri="{FF2B5EF4-FFF2-40B4-BE49-F238E27FC236}">
                <a16:creationId xmlns:a16="http://schemas.microsoft.com/office/drawing/2014/main" id="{7E403F86-599F-444B-9916-066548A931C1}"/>
              </a:ext>
            </a:extLst>
          </p:cNvPr>
          <p:cNvSpPr txBox="1"/>
          <p:nvPr/>
        </p:nvSpPr>
        <p:spPr>
          <a:xfrm>
            <a:off x="645555" y="811362"/>
            <a:ext cx="109008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network information in training stage and inference stage is shown as follows. </a:t>
            </a:r>
          </a:p>
        </p:txBody>
      </p:sp>
    </p:spTree>
    <p:extLst>
      <p:ext uri="{BB962C8B-B14F-4D97-AF65-F5344CB8AC3E}">
        <p14:creationId xmlns:p14="http://schemas.microsoft.com/office/powerpoint/2010/main" val="10516392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>
            <a:extLst>
              <a:ext uri="{FF2B5EF4-FFF2-40B4-BE49-F238E27FC236}">
                <a16:creationId xmlns:a16="http://schemas.microsoft.com/office/drawing/2014/main" id="{C7EA22FA-1B80-4560-8CDF-1025C0CBA8E3}"/>
              </a:ext>
            </a:extLst>
          </p:cNvPr>
          <p:cNvSpPr txBox="1"/>
          <p:nvPr/>
        </p:nvSpPr>
        <p:spPr>
          <a:xfrm>
            <a:off x="836187" y="270710"/>
            <a:ext cx="40183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Arial" panose="020B0604020202020204" pitchFamily="34" charset="0"/>
                <a:cs typeface="Arial" panose="020B0604020202020204" pitchFamily="34" charset="0"/>
              </a:rPr>
              <a:t>Results</a:t>
            </a:r>
          </a:p>
        </p:txBody>
      </p:sp>
      <p:grpSp>
        <p:nvGrpSpPr>
          <p:cNvPr id="17" name="成组">
            <a:extLst>
              <a:ext uri="{FF2B5EF4-FFF2-40B4-BE49-F238E27FC236}">
                <a16:creationId xmlns:a16="http://schemas.microsoft.com/office/drawing/2014/main" id="{B02DB026-9B1A-44FB-8054-8A2F41E21CAB}"/>
              </a:ext>
            </a:extLst>
          </p:cNvPr>
          <p:cNvGrpSpPr/>
          <p:nvPr/>
        </p:nvGrpSpPr>
        <p:grpSpPr>
          <a:xfrm>
            <a:off x="0" y="297370"/>
            <a:ext cx="1054767" cy="469901"/>
            <a:chOff x="0" y="0"/>
            <a:chExt cx="737154" cy="469900"/>
          </a:xfrm>
        </p:grpSpPr>
        <p:pic>
          <p:nvPicPr>
            <p:cNvPr id="18" name="图像" descr="图像">
              <a:extLst>
                <a:ext uri="{FF2B5EF4-FFF2-40B4-BE49-F238E27FC236}">
                  <a16:creationId xmlns:a16="http://schemas.microsoft.com/office/drawing/2014/main" id="{BFB9D0B9-8FC8-4BCF-BC50-21105924182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2199" y="0"/>
              <a:ext cx="552756" cy="46990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20" name="1">
              <a:extLst>
                <a:ext uri="{FF2B5EF4-FFF2-40B4-BE49-F238E27FC236}">
                  <a16:creationId xmlns:a16="http://schemas.microsoft.com/office/drawing/2014/main" id="{B89FD01D-FB9F-46BC-AF13-1A8C43B19270}"/>
                </a:ext>
              </a:extLst>
            </p:cNvPr>
            <p:cNvSpPr txBox="1"/>
            <p:nvPr/>
          </p:nvSpPr>
          <p:spPr>
            <a:xfrm>
              <a:off x="0" y="19808"/>
              <a:ext cx="737155" cy="43028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>
                <a:defRPr sz="18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TTTGBMedium"/>
                </a:defRPr>
              </a:lvl1pPr>
            </a:lstStyle>
            <a:p>
              <a:r>
                <a:rPr dirty="0">
                  <a:latin typeface="腾讯体 W7" panose="020C08030202040F0204" pitchFamily="34" charset="-122"/>
                  <a:ea typeface="腾讯体 W7" panose="020C08030202040F0204" pitchFamily="34" charset="-122"/>
                </a:rPr>
                <a:t>1</a:t>
              </a:r>
            </a:p>
          </p:txBody>
        </p:sp>
      </p:grpSp>
      <p:sp>
        <p:nvSpPr>
          <p:cNvPr id="16" name="文本框 15">
            <a:extLst>
              <a:ext uri="{FF2B5EF4-FFF2-40B4-BE49-F238E27FC236}">
                <a16:creationId xmlns:a16="http://schemas.microsoft.com/office/drawing/2014/main" id="{8F627B58-83AC-48A8-82A8-06F8AB77E5C2}"/>
              </a:ext>
            </a:extLst>
          </p:cNvPr>
          <p:cNvSpPr txBox="1"/>
          <p:nvPr/>
        </p:nvSpPr>
        <p:spPr>
          <a:xfrm>
            <a:off x="52039" y="765464"/>
            <a:ext cx="6139218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altLang="zh-CN" sz="1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Table 1. Performance for RA</a:t>
            </a:r>
            <a:endParaRPr lang="zh-CN" altLang="zh-CN" sz="16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97D12FF2-171F-40BB-908A-5E2CD672CE84}"/>
              </a:ext>
            </a:extLst>
          </p:cNvPr>
          <p:cNvSpPr txBox="1"/>
          <p:nvPr/>
        </p:nvSpPr>
        <p:spPr>
          <a:xfrm>
            <a:off x="6866640" y="1593352"/>
            <a:ext cx="428720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single model achieves the best 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trade-off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26" name="图片 25">
            <a:extLst>
              <a:ext uri="{FF2B5EF4-FFF2-40B4-BE49-F238E27FC236}">
                <a16:creationId xmlns:a16="http://schemas.microsoft.com/office/drawing/2014/main" id="{5E605E1C-0B7C-4E28-9A5E-17339BD18A7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1456" y="2960245"/>
            <a:ext cx="5219009" cy="3290516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id="{37DDB9B1-2D18-41DC-A4A5-9CBFEB22099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89938" y="2960245"/>
            <a:ext cx="5240606" cy="3290516"/>
          </a:xfrm>
          <a:prstGeom prst="rect">
            <a:avLst/>
          </a:prstGeom>
        </p:spPr>
      </p:pic>
      <p:graphicFrame>
        <p:nvGraphicFramePr>
          <p:cNvPr id="36" name="表格 35">
            <a:extLst>
              <a:ext uri="{FF2B5EF4-FFF2-40B4-BE49-F238E27FC236}">
                <a16:creationId xmlns:a16="http://schemas.microsoft.com/office/drawing/2014/main" id="{B146DAA9-DE44-4B11-B046-52A500276DC6}"/>
              </a:ext>
            </a:extLst>
          </p:cNvPr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994914672"/>
              </p:ext>
            </p:extLst>
          </p:nvPr>
        </p:nvGraphicFramePr>
        <p:xfrm>
          <a:off x="1682245" y="1149712"/>
          <a:ext cx="2977430" cy="1625944"/>
        </p:xfrm>
        <a:graphic>
          <a:graphicData uri="http://schemas.openxmlformats.org/drawingml/2006/table">
            <a:tbl>
              <a:tblPr/>
              <a:tblGrid>
                <a:gridCol w="869130">
                  <a:extLst>
                    <a:ext uri="{9D8B030D-6E8A-4147-A177-3AD203B41FA5}">
                      <a16:colId xmlns:a16="http://schemas.microsoft.com/office/drawing/2014/main" val="1154073187"/>
                    </a:ext>
                  </a:extLst>
                </a:gridCol>
                <a:gridCol w="527075">
                  <a:extLst>
                    <a:ext uri="{9D8B030D-6E8A-4147-A177-3AD203B41FA5}">
                      <a16:colId xmlns:a16="http://schemas.microsoft.com/office/drawing/2014/main" val="2732961846"/>
                    </a:ext>
                  </a:extLst>
                </a:gridCol>
                <a:gridCol w="527075">
                  <a:extLst>
                    <a:ext uri="{9D8B030D-6E8A-4147-A177-3AD203B41FA5}">
                      <a16:colId xmlns:a16="http://schemas.microsoft.com/office/drawing/2014/main" val="1312056305"/>
                    </a:ext>
                  </a:extLst>
                </a:gridCol>
                <a:gridCol w="527075">
                  <a:extLst>
                    <a:ext uri="{9D8B030D-6E8A-4147-A177-3AD203B41FA5}">
                      <a16:colId xmlns:a16="http://schemas.microsoft.com/office/drawing/2014/main" val="4267227439"/>
                    </a:ext>
                  </a:extLst>
                </a:gridCol>
                <a:gridCol w="527075">
                  <a:extLst>
                    <a:ext uri="{9D8B030D-6E8A-4147-A177-3AD203B41FA5}">
                      <a16:colId xmlns:a16="http://schemas.microsoft.com/office/drawing/2014/main" val="2599198018"/>
                    </a:ext>
                  </a:extLst>
                </a:gridCol>
              </a:tblGrid>
              <a:tr h="203243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Subtest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Random Access (CTC)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61951485"/>
                  </a:ext>
                </a:extLst>
              </a:tr>
              <a:tr h="20324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Y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U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V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YUV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23758666"/>
                  </a:ext>
                </a:extLst>
              </a:tr>
              <a:tr h="20324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EE1-1.1-1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-9.2%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7B7B7B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-19.6%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7B7B7B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-19.2%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-11.7%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78363438"/>
                  </a:ext>
                </a:extLst>
              </a:tr>
              <a:tr h="20324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EE1-1.1-2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-9.8%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7B7B7B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-21.1%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7B7B7B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-20.5%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-12.5%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60106861"/>
                  </a:ext>
                </a:extLst>
              </a:tr>
              <a:tr h="20324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EE1-1.1-3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-10.0%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7B7B7B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-21.4%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7B7B7B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-20.9%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-12.8%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87654347"/>
                  </a:ext>
                </a:extLst>
              </a:tr>
              <a:tr h="20324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Single model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-10.1%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7B7B7B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-21.3%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7B7B7B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-21.1%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-12.9%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5009169"/>
                  </a:ext>
                </a:extLst>
              </a:tr>
              <a:tr h="20324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Dual models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-10.3%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7B7B7B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-18.5%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7B7B7B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-18.3%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-12.3%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93837004"/>
                  </a:ext>
                </a:extLst>
              </a:tr>
              <a:tr h="20324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EE1-1.7-1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-10.1%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7B7B7B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-20.7%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7B7B7B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-20.4%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-12.7%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3488898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33482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>
            <a:extLst>
              <a:ext uri="{FF2B5EF4-FFF2-40B4-BE49-F238E27FC236}">
                <a16:creationId xmlns:a16="http://schemas.microsoft.com/office/drawing/2014/main" id="{26E3DA7D-7A7B-41BA-938A-4FCB7EBD3E7C}"/>
              </a:ext>
            </a:extLst>
          </p:cNvPr>
          <p:cNvSpPr txBox="1"/>
          <p:nvPr/>
        </p:nvSpPr>
        <p:spPr>
          <a:xfrm>
            <a:off x="872288" y="1154499"/>
            <a:ext cx="10447422" cy="3354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CA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this contribution, 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more refinements about training aspect and model number are proposed to further improve the performance of NNVC-3.0 (filter set #0).</a:t>
            </a:r>
          </a:p>
          <a:p>
            <a:pPr marL="800100" lvl="1" indent="-342900" algn="just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Training aspect: with no increase for complexity, the single-model filter achieves 10.1% luma gain for RA. (from 8.9% to 10.1%)</a:t>
            </a:r>
          </a:p>
          <a:p>
            <a:pPr marL="800100" lvl="1" indent="-342900" algn="just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Model number: with increased 3 </a:t>
            </a:r>
            <a:r>
              <a:rPr lang="en-US" altLang="zh-CN" dirty="0" err="1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kMAC</a:t>
            </a:r>
            <a:r>
              <a:rPr lang="en-US" altLang="zh-CN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/pixel and 1.4 MB parameter memory, the dual-model filter achieves 10.3% luma gain for RA. (from 8.9% to 10.3%)</a:t>
            </a:r>
          </a:p>
          <a:p>
            <a:pPr marL="342900" indent="-342900" algn="just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0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The single-model filter shows the best trade-off among performance, memory size and </a:t>
            </a:r>
            <a:r>
              <a:rPr lang="en-US" altLang="zh-CN" sz="2000" dirty="0" err="1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kMAC</a:t>
            </a:r>
            <a:r>
              <a:rPr lang="en-US" altLang="zh-CN" sz="20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. </a:t>
            </a:r>
          </a:p>
          <a:p>
            <a:pPr marL="342900" indent="-342900" algn="just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Recommend to include the single-model filter into the next round of EE to do the training crosscheck. 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F57D21E7-94E7-4F11-A833-FC93A9F93409}"/>
              </a:ext>
            </a:extLst>
          </p:cNvPr>
          <p:cNvSpPr txBox="1"/>
          <p:nvPr/>
        </p:nvSpPr>
        <p:spPr>
          <a:xfrm>
            <a:off x="836187" y="270710"/>
            <a:ext cx="58025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Arial" panose="020B0604020202020204" pitchFamily="34" charset="0"/>
                <a:cs typeface="Arial" panose="020B0604020202020204" pitchFamily="34" charset="0"/>
              </a:rPr>
              <a:t>Conclusions</a:t>
            </a:r>
          </a:p>
        </p:txBody>
      </p:sp>
      <p:grpSp>
        <p:nvGrpSpPr>
          <p:cNvPr id="11" name="成组">
            <a:extLst>
              <a:ext uri="{FF2B5EF4-FFF2-40B4-BE49-F238E27FC236}">
                <a16:creationId xmlns:a16="http://schemas.microsoft.com/office/drawing/2014/main" id="{5AC333A3-D645-4FC8-AAF0-E5E6FB0F34AE}"/>
              </a:ext>
            </a:extLst>
          </p:cNvPr>
          <p:cNvGrpSpPr/>
          <p:nvPr/>
        </p:nvGrpSpPr>
        <p:grpSpPr>
          <a:xfrm>
            <a:off x="0" y="297370"/>
            <a:ext cx="1054767" cy="469901"/>
            <a:chOff x="0" y="0"/>
            <a:chExt cx="737154" cy="469900"/>
          </a:xfrm>
        </p:grpSpPr>
        <p:pic>
          <p:nvPicPr>
            <p:cNvPr id="12" name="图像" descr="图像">
              <a:extLst>
                <a:ext uri="{FF2B5EF4-FFF2-40B4-BE49-F238E27FC236}">
                  <a16:creationId xmlns:a16="http://schemas.microsoft.com/office/drawing/2014/main" id="{6414A218-2B72-4307-A132-6B3123D399F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2199" y="0"/>
              <a:ext cx="552756" cy="46990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3" name="1">
              <a:extLst>
                <a:ext uri="{FF2B5EF4-FFF2-40B4-BE49-F238E27FC236}">
                  <a16:creationId xmlns:a16="http://schemas.microsoft.com/office/drawing/2014/main" id="{1182F4BC-6F54-462F-849E-C25546BE40DA}"/>
                </a:ext>
              </a:extLst>
            </p:cNvPr>
            <p:cNvSpPr txBox="1"/>
            <p:nvPr/>
          </p:nvSpPr>
          <p:spPr>
            <a:xfrm>
              <a:off x="0" y="19808"/>
              <a:ext cx="737155" cy="43028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>
                <a:defRPr sz="18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TTTGBMedium"/>
                </a:defRPr>
              </a:lvl1pPr>
            </a:lstStyle>
            <a:p>
              <a:r>
                <a:rPr dirty="0">
                  <a:latin typeface="腾讯体 W7" panose="020C08030202040F0204" pitchFamily="34" charset="-122"/>
                  <a:ea typeface="腾讯体 W7" panose="020C08030202040F0204" pitchFamily="34" charset="-122"/>
                </a:rPr>
                <a:t>1</a:t>
              </a:r>
            </a:p>
          </p:txBody>
        </p:sp>
      </p:grpSp>
      <p:sp>
        <p:nvSpPr>
          <p:cNvPr id="10" name="文本框 9">
            <a:extLst>
              <a:ext uri="{FF2B5EF4-FFF2-40B4-BE49-F238E27FC236}">
                <a16:creationId xmlns:a16="http://schemas.microsoft.com/office/drawing/2014/main" id="{83AA21F9-205E-46F1-B9FD-F5DCA24F3780}"/>
              </a:ext>
            </a:extLst>
          </p:cNvPr>
          <p:cNvSpPr txBox="1"/>
          <p:nvPr/>
        </p:nvSpPr>
        <p:spPr>
          <a:xfrm>
            <a:off x="4461627" y="5334169"/>
            <a:ext cx="326874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Thanks OPPO for crosscheck.</a:t>
            </a:r>
            <a:endParaRPr lang="zh-CN" alt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87497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3852</TotalTime>
  <Words>682</Words>
  <Application>Microsoft Office PowerPoint</Application>
  <PresentationFormat>宽屏</PresentationFormat>
  <Paragraphs>150</Paragraphs>
  <Slides>7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4" baseType="lpstr">
      <vt:lpstr>等线</vt:lpstr>
      <vt:lpstr>等线 Light</vt:lpstr>
      <vt:lpstr>腾讯体 W7</vt:lpstr>
      <vt:lpstr>Arial</vt:lpstr>
      <vt:lpstr>Calibri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T172725</dc:creator>
  <cp:lastModifiedBy>T172725</cp:lastModifiedBy>
  <cp:revision>183</cp:revision>
  <dcterms:created xsi:type="dcterms:W3CDTF">2022-04-17T07:36:17Z</dcterms:created>
  <dcterms:modified xsi:type="dcterms:W3CDTF">2023-01-13T17:59:55Z</dcterms:modified>
</cp:coreProperties>
</file>