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8" r:id="rId3"/>
    <p:sldId id="269" r:id="rId4"/>
    <p:sldId id="270" r:id="rId5"/>
    <p:sldId id="271" r:id="rId6"/>
    <p:sldId id="26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84345" autoAdjust="0"/>
  </p:normalViewPr>
  <p:slideViewPr>
    <p:cSldViewPr snapToGrid="0">
      <p:cViewPr varScale="1">
        <p:scale>
          <a:sx n="81" d="100"/>
          <a:sy n="81" d="100"/>
        </p:scale>
        <p:origin x="158" y="43"/>
      </p:cViewPr>
      <p:guideLst/>
    </p:cSldViewPr>
  </p:slideViewPr>
  <p:outlineViewPr>
    <p:cViewPr>
      <p:scale>
        <a:sx n="33" d="100"/>
        <a:sy n="33" d="100"/>
      </p:scale>
      <p:origin x="0" y="0"/>
    </p:cViewPr>
  </p:outlineViewPr>
  <p:notesTextViewPr>
    <p:cViewPr>
      <p:scale>
        <a:sx n="66" d="100"/>
        <a:sy n="66" d="100"/>
      </p:scale>
      <p:origin x="0" y="0"/>
    </p:cViewPr>
  </p:notesTextViewPr>
  <p:sorterViewPr>
    <p:cViewPr>
      <p:scale>
        <a:sx n="100" d="100"/>
        <a:sy n="100" d="100"/>
      </p:scale>
      <p:origin x="0" y="0"/>
    </p:cViewPr>
  </p:sorterViewPr>
  <p:notesViewPr>
    <p:cSldViewPr snapToGrid="0">
      <p:cViewPr varScale="1">
        <p:scale>
          <a:sx n="101" d="100"/>
          <a:sy n="101" d="100"/>
        </p:scale>
        <p:origin x="29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0F1582-0358-4010-9FC7-8565DF1DEF7D}" type="datetimeFigureOut">
              <a:rPr lang="zh-CN" altLang="en-US" smtClean="0"/>
              <a:t>2023/1/12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57E5A7-A7B4-4169-92CA-DB321E9EB60B}" type="slidenum">
              <a:rPr lang="zh-CN" altLang="en-US" smtClean="0"/>
              <a:t>‹#›</a:t>
            </a:fld>
            <a:endParaRPr lang="zh-CN" altLang="en-US"/>
          </a:p>
        </p:txBody>
      </p:sp>
    </p:spTree>
    <p:extLst>
      <p:ext uri="{BB962C8B-B14F-4D97-AF65-F5344CB8AC3E}">
        <p14:creationId xmlns:p14="http://schemas.microsoft.com/office/powerpoint/2010/main" val="40622782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8357E5A7-A7B4-4169-92CA-DB321E9EB60B}" type="slidenum">
              <a:rPr lang="zh-CN" altLang="en-US" smtClean="0"/>
              <a:t>1</a:t>
            </a:fld>
            <a:endParaRPr lang="zh-CN" altLang="en-US"/>
          </a:p>
        </p:txBody>
      </p:sp>
    </p:spTree>
    <p:extLst>
      <p:ext uri="{BB962C8B-B14F-4D97-AF65-F5344CB8AC3E}">
        <p14:creationId xmlns:p14="http://schemas.microsoft.com/office/powerpoint/2010/main" val="949696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357E5A7-A7B4-4169-92CA-DB321E9EB60B}" type="slidenum">
              <a:rPr lang="zh-CN" altLang="en-US" smtClean="0"/>
              <a:t>2</a:t>
            </a:fld>
            <a:endParaRPr lang="zh-CN" altLang="en-US"/>
          </a:p>
        </p:txBody>
      </p:sp>
    </p:spTree>
    <p:extLst>
      <p:ext uri="{BB962C8B-B14F-4D97-AF65-F5344CB8AC3E}">
        <p14:creationId xmlns:p14="http://schemas.microsoft.com/office/powerpoint/2010/main" val="3350563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357E5A7-A7B4-4169-92CA-DB321E9EB60B}" type="slidenum">
              <a:rPr lang="zh-CN" altLang="en-US" smtClean="0"/>
              <a:t>3</a:t>
            </a:fld>
            <a:endParaRPr lang="zh-CN" altLang="en-US"/>
          </a:p>
        </p:txBody>
      </p:sp>
    </p:spTree>
    <p:extLst>
      <p:ext uri="{BB962C8B-B14F-4D97-AF65-F5344CB8AC3E}">
        <p14:creationId xmlns:p14="http://schemas.microsoft.com/office/powerpoint/2010/main" val="3673624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357E5A7-A7B4-4169-92CA-DB321E9EB60B}" type="slidenum">
              <a:rPr lang="zh-CN" altLang="en-US" smtClean="0"/>
              <a:t>4</a:t>
            </a:fld>
            <a:endParaRPr lang="zh-CN" altLang="en-US"/>
          </a:p>
        </p:txBody>
      </p:sp>
    </p:spTree>
    <p:extLst>
      <p:ext uri="{BB962C8B-B14F-4D97-AF65-F5344CB8AC3E}">
        <p14:creationId xmlns:p14="http://schemas.microsoft.com/office/powerpoint/2010/main" val="1022581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357E5A7-A7B4-4169-92CA-DB321E9EB60B}" type="slidenum">
              <a:rPr lang="zh-CN" altLang="en-US" smtClean="0"/>
              <a:t>5</a:t>
            </a:fld>
            <a:endParaRPr lang="zh-CN" altLang="en-US"/>
          </a:p>
        </p:txBody>
      </p:sp>
    </p:spTree>
    <p:extLst>
      <p:ext uri="{BB962C8B-B14F-4D97-AF65-F5344CB8AC3E}">
        <p14:creationId xmlns:p14="http://schemas.microsoft.com/office/powerpoint/2010/main" val="3888129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Times New Roman" panose="02020603050405020304" pitchFamily="18" charset="0"/>
                <a:ea typeface="等线" panose="02010600030101010101" pitchFamily="2" charset="-122"/>
                <a:cs typeface="Times New Roman" panose="02020603050405020304" pitchFamily="18" charset="0"/>
              </a:rPr>
              <a:t>That is all. Thanks.</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8357E5A7-A7B4-4169-92CA-DB321E9EB60B}" type="slidenum">
              <a:rPr lang="zh-CN" altLang="en-US" smtClean="0"/>
              <a:t>6</a:t>
            </a:fld>
            <a:endParaRPr lang="zh-CN" altLang="en-US"/>
          </a:p>
        </p:txBody>
      </p:sp>
    </p:spTree>
    <p:extLst>
      <p:ext uri="{BB962C8B-B14F-4D97-AF65-F5344CB8AC3E}">
        <p14:creationId xmlns:p14="http://schemas.microsoft.com/office/powerpoint/2010/main" val="1049257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9CCC800-0D2D-471A-A7C9-942D2BF3BD1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65748E9-D83A-4176-ABAF-945384BE17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7AAB789-9D18-40E2-AFE9-61D822FAC85E}"/>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5" name="页脚占位符 4">
            <a:extLst>
              <a:ext uri="{FF2B5EF4-FFF2-40B4-BE49-F238E27FC236}">
                <a16:creationId xmlns:a16="http://schemas.microsoft.com/office/drawing/2014/main" id="{C071C60C-B825-434A-94C2-9D351D5207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DEC4179-5520-424F-8CE3-866573A99945}"/>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2481984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8E599F-72CE-425C-A0D2-93CE1A54D45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ED39E73-1710-44DD-8B8D-5AEBEA225C3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5FBECDF-EEC0-42B4-9FCD-6667BABF401F}"/>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5" name="页脚占位符 4">
            <a:extLst>
              <a:ext uri="{FF2B5EF4-FFF2-40B4-BE49-F238E27FC236}">
                <a16:creationId xmlns:a16="http://schemas.microsoft.com/office/drawing/2014/main" id="{3C86C942-E1C5-4916-87DF-E7F48DCB31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06FA814-5355-42C2-A220-4F2EFB9FD8C6}"/>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3807074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681F08A-A631-49FA-8A57-A5C91E7DC11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F9B5EE0-3ED7-46FA-9841-425AE1EF842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7502BF-510F-4F88-9497-D8BA732C87C5}"/>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5" name="页脚占位符 4">
            <a:extLst>
              <a:ext uri="{FF2B5EF4-FFF2-40B4-BE49-F238E27FC236}">
                <a16:creationId xmlns:a16="http://schemas.microsoft.com/office/drawing/2014/main" id="{E537BE86-58E0-4EF4-8B37-73071C1125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E36F9E7-21BB-45AB-887A-BA00D6E18B80}"/>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3803286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结束页-带纹理">
    <p:bg>
      <p:bgPr>
        <a:solidFill>
          <a:srgbClr val="0052D9"/>
        </a:solidFill>
        <a:effectLst/>
      </p:bgPr>
    </p:bg>
    <p:spTree>
      <p:nvGrpSpPr>
        <p:cNvPr id="1" name=""/>
        <p:cNvGrpSpPr/>
        <p:nvPr/>
      </p:nvGrpSpPr>
      <p:grpSpPr>
        <a:xfrm>
          <a:off x="0" y="0"/>
          <a:ext cx="0" cy="0"/>
          <a:chOff x="0" y="0"/>
          <a:chExt cx="0" cy="0"/>
        </a:xfrm>
      </p:grpSpPr>
      <p:pic>
        <p:nvPicPr>
          <p:cNvPr id="204" name="1-01.png" descr="1-01.png"/>
          <p:cNvPicPr>
            <a:picLocks noChangeAspect="1"/>
          </p:cNvPicPr>
          <p:nvPr/>
        </p:nvPicPr>
        <p:blipFill>
          <a:blip r:embed="rId2"/>
          <a:stretch>
            <a:fillRect/>
          </a:stretch>
        </p:blipFill>
        <p:spPr>
          <a:xfrm>
            <a:off x="4293" y="0"/>
            <a:ext cx="12183415" cy="6858000"/>
          </a:xfrm>
          <a:prstGeom prst="rect">
            <a:avLst/>
          </a:prstGeom>
          <a:ln w="12700">
            <a:miter lim="400000"/>
          </a:ln>
        </p:spPr>
      </p:pic>
      <p:sp>
        <p:nvSpPr>
          <p:cNvPr id="205" name="Thanks"/>
          <p:cNvSpPr txBox="1"/>
          <p:nvPr/>
        </p:nvSpPr>
        <p:spPr>
          <a:xfrm>
            <a:off x="561488" y="1665817"/>
            <a:ext cx="4002699" cy="1821011"/>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spAutoFit/>
          </a:bodyPr>
          <a:lstStyle>
            <a:lvl1pPr algn="l">
              <a:defRPr sz="23000" spc="-1150">
                <a:solidFill>
                  <a:srgbClr val="FFFFFF"/>
                </a:solidFill>
                <a:latin typeface="+mn-lt"/>
                <a:ea typeface="+mn-ea"/>
                <a:cs typeface="+mn-cs"/>
                <a:sym typeface="TTTGBMedium"/>
              </a:defRPr>
            </a:lvl1pPr>
          </a:lstStyle>
          <a:p>
            <a:r>
              <a:rPr sz="11500" dirty="0">
                <a:latin typeface="腾讯体 W7" panose="020C08030202040F0204" pitchFamily="34" charset="-122"/>
                <a:ea typeface="腾讯体 W7" panose="020C08030202040F0204" pitchFamily="34" charset="-122"/>
              </a:rPr>
              <a:t>Thanks</a:t>
            </a:r>
          </a:p>
        </p:txBody>
      </p:sp>
      <p:sp>
        <p:nvSpPr>
          <p:cNvPr id="206" name="幻灯片编号"/>
          <p:cNvSpPr txBox="1">
            <a:spLocks noGrp="1"/>
          </p:cNvSpPr>
          <p:nvPr>
            <p:ph type="sldNum" sz="quarter" idx="2"/>
          </p:nvPr>
        </p:nvSpPr>
        <p:spPr>
          <a:xfrm>
            <a:off x="0" y="6586256"/>
            <a:ext cx="12192001" cy="23495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9384509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92F47F-7531-426B-AD1E-B923B0BE60E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3D5CA16-F567-458A-8002-E828C489029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8E2CDB8-7B33-4140-97F0-D39195C2FF0D}"/>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5" name="页脚占位符 4">
            <a:extLst>
              <a:ext uri="{FF2B5EF4-FFF2-40B4-BE49-F238E27FC236}">
                <a16:creationId xmlns:a16="http://schemas.microsoft.com/office/drawing/2014/main" id="{174C8507-A176-4C61-9010-B9DE93110E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5225F6B-49D9-4B72-8284-9D7417B1296B}"/>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29301690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023461-4119-44A1-9086-2C25E6116FC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F9C81BF-7510-4767-A8C9-EF4C00CA04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0642366-5134-4012-BEE1-A9C26AF05D91}"/>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5" name="页脚占位符 4">
            <a:extLst>
              <a:ext uri="{FF2B5EF4-FFF2-40B4-BE49-F238E27FC236}">
                <a16:creationId xmlns:a16="http://schemas.microsoft.com/office/drawing/2014/main" id="{567B8537-C729-429C-AE74-2A99B489F8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4D768B-AD57-4C1D-A281-EA92FF30FB95}"/>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2338866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4871CA-FB5A-463D-9C25-FD4DBD599D0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0B73E7C-1249-4B9D-BE10-AF8A0843F200}"/>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024A104-2488-498B-A327-611AF6FA74C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34ECE7FE-045D-48F2-AC7B-7AA6446138AC}"/>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6" name="页脚占位符 5">
            <a:extLst>
              <a:ext uri="{FF2B5EF4-FFF2-40B4-BE49-F238E27FC236}">
                <a16:creationId xmlns:a16="http://schemas.microsoft.com/office/drawing/2014/main" id="{127C539E-CE2E-46A1-B591-478B8C82CE2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6467333-88A6-4967-8603-4E5081067EBA}"/>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42541353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4EBC47-926A-4A00-BEAE-275D26E0081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A519079-2F4F-45DC-ABCD-2607567D44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0DEE1B28-D18F-427B-9A73-3A435724B71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379D4C7-F7CC-49CC-BF61-00EC6E4749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0C857F7-F405-4B6B-8CA2-52BC311601D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138D706-86C2-4E59-920C-17CD073E11BB}"/>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8" name="页脚占位符 7">
            <a:extLst>
              <a:ext uri="{FF2B5EF4-FFF2-40B4-BE49-F238E27FC236}">
                <a16:creationId xmlns:a16="http://schemas.microsoft.com/office/drawing/2014/main" id="{0CF99100-87E8-4750-BFAD-FE4CB4E19F5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569AD54-5588-4555-8530-25C8BA38789C}"/>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1158463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40A694-91CD-4C46-8605-A9B5CE62F00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7404141-FC05-4706-A9FE-351201256B2D}"/>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4" name="页脚占位符 3">
            <a:extLst>
              <a:ext uri="{FF2B5EF4-FFF2-40B4-BE49-F238E27FC236}">
                <a16:creationId xmlns:a16="http://schemas.microsoft.com/office/drawing/2014/main" id="{BD699C27-C18C-4DDE-841B-3CDF235D66B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37C06FC-6E3D-45E6-A4C9-F4650CB42059}"/>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17761074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112D74-A6E9-4C75-9CDA-6EEB2D0D4594}"/>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3" name="页脚占位符 2">
            <a:extLst>
              <a:ext uri="{FF2B5EF4-FFF2-40B4-BE49-F238E27FC236}">
                <a16:creationId xmlns:a16="http://schemas.microsoft.com/office/drawing/2014/main" id="{8ED6DCB6-AA77-47DA-8F12-43F0B3EEE14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9DAEB16-7376-4C9F-A05F-878918F54B6C}"/>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2649109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7461E9-C746-4AE6-A07F-709B82E581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84681BF-2E0F-4C35-A63F-63D950D3AD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5299B1D-9F51-46B6-A5EE-536CD9E891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1684642-E308-4B2C-9C75-8874C10038CA}"/>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6" name="页脚占位符 5">
            <a:extLst>
              <a:ext uri="{FF2B5EF4-FFF2-40B4-BE49-F238E27FC236}">
                <a16:creationId xmlns:a16="http://schemas.microsoft.com/office/drawing/2014/main" id="{0C6D69AC-FA5E-4B6D-A978-4772D9A1D8A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31FC43F-62B3-4A24-A62E-E697AC375978}"/>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3047910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CDF3B5-AC1B-4AE2-A060-B960A6295B4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92185B3-2603-4841-AC05-46640190C1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011FBB3-9A0E-4C7F-8A8C-DBE23FABEC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323C204-D211-415C-AB18-2373CED41B19}"/>
              </a:ext>
            </a:extLst>
          </p:cNvPr>
          <p:cNvSpPr>
            <a:spLocks noGrp="1"/>
          </p:cNvSpPr>
          <p:nvPr>
            <p:ph type="dt" sz="half" idx="10"/>
          </p:nvPr>
        </p:nvSpPr>
        <p:spPr/>
        <p:txBody>
          <a:bodyPr/>
          <a:lstStyle/>
          <a:p>
            <a:fld id="{FADC39ED-4DDF-435B-97CC-ADE7E6D702C1}" type="datetimeFigureOut">
              <a:rPr lang="zh-CN" altLang="en-US" smtClean="0"/>
              <a:t>2023/1/12</a:t>
            </a:fld>
            <a:endParaRPr lang="zh-CN" altLang="en-US"/>
          </a:p>
        </p:txBody>
      </p:sp>
      <p:sp>
        <p:nvSpPr>
          <p:cNvPr id="6" name="页脚占位符 5">
            <a:extLst>
              <a:ext uri="{FF2B5EF4-FFF2-40B4-BE49-F238E27FC236}">
                <a16:creationId xmlns:a16="http://schemas.microsoft.com/office/drawing/2014/main" id="{8732A80F-3019-469F-A4CD-B36983E1B51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DE041DC-553D-44CC-A0A4-E1B38A5BE0F0}"/>
              </a:ext>
            </a:extLst>
          </p:cNvPr>
          <p:cNvSpPr>
            <a:spLocks noGrp="1"/>
          </p:cNvSpPr>
          <p:nvPr>
            <p:ph type="sldNum" sz="quarter" idx="12"/>
          </p:nvPr>
        </p:nvSpPr>
        <p:spPr/>
        <p:txBody>
          <a:body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1363523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FC2068-0A92-4091-A340-F9FDBEBB53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0B0DFC5-CF2C-431C-906C-05FB48803A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E9D1C69-F1FE-471B-81F1-7255984531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DC39ED-4DDF-435B-97CC-ADE7E6D702C1}" type="datetimeFigureOut">
              <a:rPr lang="zh-CN" altLang="en-US" smtClean="0"/>
              <a:t>2023/1/12</a:t>
            </a:fld>
            <a:endParaRPr lang="zh-CN" altLang="en-US"/>
          </a:p>
        </p:txBody>
      </p:sp>
      <p:sp>
        <p:nvSpPr>
          <p:cNvPr id="5" name="页脚占位符 4">
            <a:extLst>
              <a:ext uri="{FF2B5EF4-FFF2-40B4-BE49-F238E27FC236}">
                <a16:creationId xmlns:a16="http://schemas.microsoft.com/office/drawing/2014/main" id="{69C7DDED-B498-4228-A7F9-897A31215A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19DF4D4-3E87-4DDE-A795-61C6E7023B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3934A8-B569-4AE7-A238-16EC57AF126B}" type="slidenum">
              <a:rPr lang="zh-CN" altLang="en-US" smtClean="0"/>
              <a:t>‹#›</a:t>
            </a:fld>
            <a:endParaRPr lang="zh-CN" altLang="en-US"/>
          </a:p>
        </p:txBody>
      </p:sp>
    </p:spTree>
    <p:extLst>
      <p:ext uri="{BB962C8B-B14F-4D97-AF65-F5344CB8AC3E}">
        <p14:creationId xmlns:p14="http://schemas.microsoft.com/office/powerpoint/2010/main" val="2710835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6CC871C-4EA4-4D74-AB6A-7989DF8FDF31}"/>
              </a:ext>
            </a:extLst>
          </p:cNvPr>
          <p:cNvPicPr>
            <a:picLocks noChangeAspect="1"/>
          </p:cNvPicPr>
          <p:nvPr/>
        </p:nvPicPr>
        <p:blipFill>
          <a:blip r:embed="rId3"/>
          <a:stretch>
            <a:fillRect/>
          </a:stretch>
        </p:blipFill>
        <p:spPr>
          <a:xfrm>
            <a:off x="0" y="-1"/>
            <a:ext cx="12192000" cy="6862833"/>
          </a:xfrm>
          <a:prstGeom prst="rect">
            <a:avLst/>
          </a:prstGeom>
        </p:spPr>
      </p:pic>
      <p:sp>
        <p:nvSpPr>
          <p:cNvPr id="6" name="文本框 5">
            <a:extLst>
              <a:ext uri="{FF2B5EF4-FFF2-40B4-BE49-F238E27FC236}">
                <a16:creationId xmlns:a16="http://schemas.microsoft.com/office/drawing/2014/main" id="{595F71F7-F86C-4E0F-8A9B-84D00D7C6AAA}"/>
              </a:ext>
            </a:extLst>
          </p:cNvPr>
          <p:cNvSpPr txBox="1"/>
          <p:nvPr/>
        </p:nvSpPr>
        <p:spPr>
          <a:xfrm>
            <a:off x="949212" y="1718720"/>
            <a:ext cx="10293575" cy="1323439"/>
          </a:xfrm>
          <a:prstGeom prst="rect">
            <a:avLst/>
          </a:prstGeom>
          <a:noFill/>
        </p:spPr>
        <p:txBody>
          <a:bodyPr wrap="square" rtlCol="0">
            <a:spAutoFit/>
          </a:bodyPr>
          <a:lstStyle/>
          <a:p>
            <a:pPr algn="ctr"/>
            <a:r>
              <a:rPr lang="en-US" altLang="zh-CN" sz="4000" dirty="0">
                <a:solidFill>
                  <a:schemeClr val="bg1"/>
                </a:solidFill>
                <a:latin typeface="Arial" panose="020B0604020202020204" pitchFamily="34" charset="0"/>
                <a:cs typeface="Arial" panose="020B0604020202020204" pitchFamily="34" charset="0"/>
              </a:rPr>
              <a:t>Summary of JVET-AC0194 </a:t>
            </a:r>
          </a:p>
          <a:p>
            <a:pPr algn="ctr"/>
            <a:r>
              <a:rPr lang="en-US" altLang="zh-CN" sz="4000" dirty="0">
                <a:solidFill>
                  <a:schemeClr val="bg1"/>
                </a:solidFill>
                <a:latin typeface="Arial" panose="020B0604020202020204" pitchFamily="34" charset="0"/>
                <a:cs typeface="Arial" panose="020B0604020202020204" pitchFamily="34" charset="0"/>
              </a:rPr>
              <a:t>and JVET-AC0195</a:t>
            </a:r>
            <a:endParaRPr lang="zh-CN" altLang="en-US" sz="3600" dirty="0">
              <a:solidFill>
                <a:schemeClr val="bg1"/>
              </a:solidFill>
              <a:latin typeface="Arial" panose="020B0604020202020204" pitchFamily="34" charset="0"/>
              <a:cs typeface="Arial" panose="020B0604020202020204" pitchFamily="34" charset="0"/>
            </a:endParaRPr>
          </a:p>
        </p:txBody>
      </p:sp>
      <p:sp>
        <p:nvSpPr>
          <p:cNvPr id="7" name="文本框 6">
            <a:extLst>
              <a:ext uri="{FF2B5EF4-FFF2-40B4-BE49-F238E27FC236}">
                <a16:creationId xmlns:a16="http://schemas.microsoft.com/office/drawing/2014/main" id="{E8E19660-0C9D-4EBD-AC51-FD24EA7E4928}"/>
              </a:ext>
            </a:extLst>
          </p:cNvPr>
          <p:cNvSpPr txBox="1"/>
          <p:nvPr/>
        </p:nvSpPr>
        <p:spPr>
          <a:xfrm>
            <a:off x="1381354" y="4011777"/>
            <a:ext cx="9429292" cy="461665"/>
          </a:xfrm>
          <a:prstGeom prst="rect">
            <a:avLst/>
          </a:prstGeom>
          <a:noFill/>
        </p:spPr>
        <p:txBody>
          <a:bodyPr wrap="square" rtlCol="0">
            <a:spAutoFit/>
          </a:bodyPr>
          <a:lstStyle/>
          <a:p>
            <a:pPr algn="ctr">
              <a:spcBef>
                <a:spcPts val="600"/>
              </a:spcBef>
            </a:pPr>
            <a:r>
              <a:rPr lang="en-US" altLang="zh-CN" sz="2400" b="1" dirty="0">
                <a:solidFill>
                  <a:schemeClr val="bg1"/>
                </a:solidFill>
                <a:latin typeface="Arial" panose="020B0604020202020204" pitchFamily="34" charset="0"/>
                <a:cs typeface="Arial" panose="020B0604020202020204" pitchFamily="34" charset="0"/>
              </a:rPr>
              <a:t>Renjie Chang</a:t>
            </a:r>
            <a:r>
              <a:rPr lang="en-US" altLang="zh-CN" sz="2400" dirty="0">
                <a:solidFill>
                  <a:schemeClr val="bg1"/>
                </a:solidFill>
                <a:latin typeface="Arial" panose="020B0604020202020204" pitchFamily="34" charset="0"/>
                <a:cs typeface="Arial" panose="020B0604020202020204" pitchFamily="34" charset="0"/>
              </a:rPr>
              <a:t>, </a:t>
            </a:r>
            <a:r>
              <a:rPr lang="en-US" altLang="zh-CN" sz="2400" dirty="0" err="1">
                <a:solidFill>
                  <a:schemeClr val="bg1"/>
                </a:solidFill>
                <a:latin typeface="Arial" panose="020B0604020202020204" pitchFamily="34" charset="0"/>
                <a:cs typeface="Arial" panose="020B0604020202020204" pitchFamily="34" charset="0"/>
              </a:rPr>
              <a:t>Liqiang</a:t>
            </a:r>
            <a:r>
              <a:rPr lang="en-US" altLang="zh-CN" sz="2400" dirty="0">
                <a:solidFill>
                  <a:schemeClr val="bg1"/>
                </a:solidFill>
                <a:latin typeface="Arial" panose="020B0604020202020204" pitchFamily="34" charset="0"/>
                <a:cs typeface="Arial" panose="020B0604020202020204" pitchFamily="34" charset="0"/>
              </a:rPr>
              <a:t> Wang, </a:t>
            </a:r>
            <a:r>
              <a:rPr lang="en-US" altLang="zh-CN" sz="2400" dirty="0" err="1">
                <a:solidFill>
                  <a:schemeClr val="bg1"/>
                </a:solidFill>
                <a:latin typeface="Arial" panose="020B0604020202020204" pitchFamily="34" charset="0"/>
                <a:cs typeface="Arial" panose="020B0604020202020204" pitchFamily="34" charset="0"/>
              </a:rPr>
              <a:t>Xiaozhong</a:t>
            </a:r>
            <a:r>
              <a:rPr lang="en-US" altLang="zh-CN" sz="2400" dirty="0">
                <a:solidFill>
                  <a:schemeClr val="bg1"/>
                </a:solidFill>
                <a:latin typeface="Arial" panose="020B0604020202020204" pitchFamily="34" charset="0"/>
                <a:cs typeface="Arial" panose="020B0604020202020204" pitchFamily="34" charset="0"/>
              </a:rPr>
              <a:t> Xu, Shan Liu (Tencent)</a:t>
            </a:r>
          </a:p>
        </p:txBody>
      </p:sp>
    </p:spTree>
    <p:extLst>
      <p:ext uri="{BB962C8B-B14F-4D97-AF65-F5344CB8AC3E}">
        <p14:creationId xmlns:p14="http://schemas.microsoft.com/office/powerpoint/2010/main" val="2094925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B76CA3B9-84D3-4318-9DD0-FD87A0803ECF}"/>
              </a:ext>
            </a:extLst>
          </p:cNvPr>
          <p:cNvSpPr txBox="1"/>
          <p:nvPr/>
        </p:nvSpPr>
        <p:spPr>
          <a:xfrm>
            <a:off x="618653" y="1172357"/>
            <a:ext cx="10954694" cy="1785104"/>
          </a:xfrm>
          <a:prstGeom prst="rect">
            <a:avLst/>
          </a:prstGeom>
          <a:noFill/>
        </p:spPr>
        <p:txBody>
          <a:bodyPr wrap="square" rtlCol="0">
            <a:spAutoFit/>
          </a:bodyPr>
          <a:lstStyle/>
          <a:p>
            <a:pPr algn="just">
              <a:spcBef>
                <a:spcPts val="600"/>
              </a:spcBef>
              <a:spcAft>
                <a:spcPts val="600"/>
              </a:spcAft>
            </a:pPr>
            <a:r>
              <a:rPr lang="en-US" altLang="zh-CN" sz="2000" dirty="0">
                <a:latin typeface="Times New Roman" panose="02020603050405020304" pitchFamily="18" charset="0"/>
                <a:cs typeface="Times New Roman" panose="02020603050405020304" pitchFamily="18" charset="0"/>
              </a:rPr>
              <a:t>The proposed method in JVET-AB0083 is fine-tuned or retrained based on different training scripts.</a:t>
            </a:r>
          </a:p>
          <a:p>
            <a:pPr marL="285750" indent="-28575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Test 1.1.1: Test the same solution as in JVET-AB0083 on NNVC-3.0 (filter set #0).</a:t>
            </a:r>
          </a:p>
          <a:p>
            <a:pPr marL="285750" indent="-28575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Test 1.1.2: Optimize the model performance by retraining model on the new training scripts.</a:t>
            </a:r>
          </a:p>
          <a:p>
            <a:pPr marL="285750" indent="-28575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Test 1.1.3: Real-iterative training based on Test 1.1.2.</a:t>
            </a:r>
          </a:p>
        </p:txBody>
      </p:sp>
      <p:sp>
        <p:nvSpPr>
          <p:cNvPr id="13" name="文本框 12">
            <a:extLst>
              <a:ext uri="{FF2B5EF4-FFF2-40B4-BE49-F238E27FC236}">
                <a16:creationId xmlns:a16="http://schemas.microsoft.com/office/drawing/2014/main" id="{A031AA90-8AA4-4553-8B9E-C466BD88B959}"/>
              </a:ext>
            </a:extLst>
          </p:cNvPr>
          <p:cNvSpPr txBox="1"/>
          <p:nvPr/>
        </p:nvSpPr>
        <p:spPr>
          <a:xfrm>
            <a:off x="836187" y="270710"/>
            <a:ext cx="8157688" cy="523220"/>
          </a:xfrm>
          <a:prstGeom prst="rect">
            <a:avLst/>
          </a:prstGeom>
          <a:noFill/>
        </p:spPr>
        <p:txBody>
          <a:bodyPr wrap="square" rtlCol="0">
            <a:spAutoFit/>
          </a:bodyPr>
          <a:lstStyle/>
          <a:p>
            <a:r>
              <a:rPr lang="en-US" altLang="zh-CN" sz="2800" dirty="0">
                <a:latin typeface="Arial" panose="020B0604020202020204" pitchFamily="34" charset="0"/>
                <a:cs typeface="Arial" panose="020B0604020202020204" pitchFamily="34" charset="0"/>
              </a:rPr>
              <a:t>Presentation of EE1-1.1 (JVET-AC0194)</a:t>
            </a:r>
            <a:endParaRPr lang="zh-CN" altLang="en-US" sz="2800" dirty="0">
              <a:latin typeface="Arial" panose="020B0604020202020204" pitchFamily="34" charset="0"/>
              <a:cs typeface="Arial" panose="020B0604020202020204" pitchFamily="34" charset="0"/>
            </a:endParaRPr>
          </a:p>
        </p:txBody>
      </p:sp>
      <p:grpSp>
        <p:nvGrpSpPr>
          <p:cNvPr id="14" name="成组">
            <a:extLst>
              <a:ext uri="{FF2B5EF4-FFF2-40B4-BE49-F238E27FC236}">
                <a16:creationId xmlns:a16="http://schemas.microsoft.com/office/drawing/2014/main" id="{40AAD125-0B71-485A-A93A-62635D5302EE}"/>
              </a:ext>
            </a:extLst>
          </p:cNvPr>
          <p:cNvGrpSpPr/>
          <p:nvPr/>
        </p:nvGrpSpPr>
        <p:grpSpPr>
          <a:xfrm>
            <a:off x="0" y="297370"/>
            <a:ext cx="1054767" cy="469901"/>
            <a:chOff x="0" y="0"/>
            <a:chExt cx="737154" cy="469900"/>
          </a:xfrm>
        </p:grpSpPr>
        <p:pic>
          <p:nvPicPr>
            <p:cNvPr id="15" name="图像" descr="图像">
              <a:extLst>
                <a:ext uri="{FF2B5EF4-FFF2-40B4-BE49-F238E27FC236}">
                  <a16:creationId xmlns:a16="http://schemas.microsoft.com/office/drawing/2014/main" id="{75436273-E5B2-4B69-A3E1-8F135A380B32}"/>
                </a:ext>
              </a:extLst>
            </p:cNvPr>
            <p:cNvPicPr>
              <a:picLocks noChangeAspect="1"/>
            </p:cNvPicPr>
            <p:nvPr/>
          </p:nvPicPr>
          <p:blipFill>
            <a:blip r:embed="rId3"/>
            <a:stretch>
              <a:fillRect/>
            </a:stretch>
          </p:blipFill>
          <p:spPr>
            <a:xfrm>
              <a:off x="92199" y="0"/>
              <a:ext cx="552756" cy="469900"/>
            </a:xfrm>
            <a:prstGeom prst="rect">
              <a:avLst/>
            </a:prstGeom>
            <a:ln w="12700" cap="flat">
              <a:noFill/>
              <a:miter lim="400000"/>
            </a:ln>
            <a:effectLst/>
          </p:spPr>
        </p:pic>
        <p:sp>
          <p:nvSpPr>
            <p:cNvPr id="16" name="1">
              <a:extLst>
                <a:ext uri="{FF2B5EF4-FFF2-40B4-BE49-F238E27FC236}">
                  <a16:creationId xmlns:a16="http://schemas.microsoft.com/office/drawing/2014/main" id="{2FF9078A-DB90-49A3-A9D6-12D18FBAEB58}"/>
                </a:ext>
              </a:extLst>
            </p:cNvPr>
            <p:cNvSpPr txBox="1"/>
            <p:nvPr/>
          </p:nvSpPr>
          <p:spPr>
            <a:xfrm>
              <a:off x="0" y="19808"/>
              <a:ext cx="737155" cy="43028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1800">
                  <a:solidFill>
                    <a:srgbClr val="FFFFFF"/>
                  </a:solidFill>
                  <a:latin typeface="+mn-lt"/>
                  <a:ea typeface="+mn-ea"/>
                  <a:cs typeface="+mn-cs"/>
                  <a:sym typeface="TTTGBMedium"/>
                </a:defRPr>
              </a:lvl1pPr>
            </a:lstStyle>
            <a:p>
              <a:r>
                <a:rPr dirty="0">
                  <a:latin typeface="腾讯体 W7" panose="020C08030202040F0204" pitchFamily="34" charset="-122"/>
                  <a:ea typeface="腾讯体 W7" panose="020C08030202040F0204" pitchFamily="34" charset="-122"/>
                </a:rPr>
                <a:t>1</a:t>
              </a:r>
            </a:p>
          </p:txBody>
        </p:sp>
      </p:grpSp>
    </p:spTree>
    <p:extLst>
      <p:ext uri="{BB962C8B-B14F-4D97-AF65-F5344CB8AC3E}">
        <p14:creationId xmlns:p14="http://schemas.microsoft.com/office/powerpoint/2010/main" val="2316670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B76CA3B9-84D3-4318-9DD0-FD87A0803ECF}"/>
              </a:ext>
            </a:extLst>
          </p:cNvPr>
          <p:cNvSpPr txBox="1"/>
          <p:nvPr/>
        </p:nvSpPr>
        <p:spPr>
          <a:xfrm>
            <a:off x="618653" y="813738"/>
            <a:ext cx="10954694" cy="4278094"/>
          </a:xfrm>
          <a:prstGeom prst="rect">
            <a:avLst/>
          </a:prstGeom>
          <a:noFill/>
        </p:spPr>
        <p:txBody>
          <a:bodyPr wrap="square" rtlCol="0">
            <a:spAutoFit/>
          </a:bodyPr>
          <a:lstStyle/>
          <a:p>
            <a:pPr algn="just">
              <a:spcBef>
                <a:spcPts val="600"/>
              </a:spcBef>
              <a:spcAft>
                <a:spcPts val="600"/>
              </a:spcAft>
            </a:pPr>
            <a:r>
              <a:rPr lang="en-US" altLang="zh-CN" sz="2000" dirty="0">
                <a:latin typeface="Times New Roman" panose="02020603050405020304" pitchFamily="18" charset="0"/>
                <a:cs typeface="Times New Roman" panose="02020603050405020304" pitchFamily="18" charset="0"/>
              </a:rPr>
              <a:t>There are 3 main changes compared to old training scripts: </a:t>
            </a:r>
            <a:r>
              <a:rPr lang="en-US" altLang="zh-CN" sz="2000" b="1" dirty="0">
                <a:latin typeface="Times New Roman" panose="02020603050405020304" pitchFamily="18" charset="0"/>
                <a:cs typeface="Times New Roman" panose="02020603050405020304" pitchFamily="18" charset="0"/>
              </a:rPr>
              <a:t>data loading method, training dataset and loss function</a:t>
            </a:r>
            <a:r>
              <a:rPr lang="en-US" altLang="zh-CN" sz="2000" dirty="0">
                <a:latin typeface="Times New Roman" panose="02020603050405020304" pitchFamily="18" charset="0"/>
                <a:cs typeface="Times New Roman" panose="02020603050405020304" pitchFamily="18" charset="0"/>
              </a:rPr>
              <a:t>.</a:t>
            </a:r>
          </a:p>
          <a:p>
            <a:pPr marL="285750" indent="-28575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The offline data loading method is used to accelerate data loading speed in our environment. During the same training time, the new training scripts can better arrange the training data into GPU, so the model can be trained more sufficiently. </a:t>
            </a:r>
          </a:p>
          <a:p>
            <a:pPr marL="742950" lvl="1" indent="-285750" algn="just">
              <a:spcBef>
                <a:spcPts val="600"/>
              </a:spcBef>
              <a:spcAft>
                <a:spcPts val="600"/>
              </a:spcAft>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online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offline (both offline and online methods were already supported by the common </a:t>
            </a:r>
            <a:r>
              <a:rPr lang="en-US" altLang="zh-CN" dirty="0" err="1">
                <a:latin typeface="Times New Roman" panose="02020603050405020304" pitchFamily="18" charset="0"/>
                <a:cs typeface="Times New Roman" panose="02020603050405020304" pitchFamily="18" charset="0"/>
              </a:rPr>
              <a:t>dataloader</a:t>
            </a:r>
            <a:r>
              <a:rPr lang="en-US" altLang="zh-CN" dirty="0">
                <a:latin typeface="Times New Roman" panose="02020603050405020304" pitchFamily="18" charset="0"/>
                <a:cs typeface="Times New Roman" panose="02020603050405020304" pitchFamily="18" charset="0"/>
              </a:rPr>
              <a:t> in NNVC software)</a:t>
            </a:r>
          </a:p>
          <a:p>
            <a:pPr marL="285750" indent="-28575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The training dataset is adjusted to make the number of I-frames and B-frames more balanced. </a:t>
            </a:r>
          </a:p>
          <a:p>
            <a:pPr marL="742950" lvl="1" indent="-285750" algn="just">
              <a:spcBef>
                <a:spcPts val="600"/>
              </a:spcBef>
              <a:spcAft>
                <a:spcPts val="600"/>
              </a:spcAft>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TVD: All 74 10-bit sequences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Only the first 20 10-bit sequences </a:t>
            </a:r>
          </a:p>
          <a:p>
            <a:pPr marL="742950" lvl="1" indent="-285750" algn="just">
              <a:spcBef>
                <a:spcPts val="600"/>
              </a:spcBef>
              <a:spcAft>
                <a:spcPts val="600"/>
              </a:spcAft>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BVI-DVC: Class B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Class B, C and D</a:t>
            </a:r>
            <a:endParaRPr lang="en-US" altLang="zh-CN" sz="2000" dirty="0">
              <a:latin typeface="Times New Roman" panose="02020603050405020304" pitchFamily="18" charset="0"/>
              <a:cs typeface="Times New Roman" panose="02020603050405020304" pitchFamily="18" charset="0"/>
            </a:endParaRPr>
          </a:p>
          <a:p>
            <a:pPr marL="285750" indent="-28575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The L1 loss function is modified to a weighted combination of L1 and L2.</a:t>
            </a:r>
          </a:p>
        </p:txBody>
      </p:sp>
      <p:sp>
        <p:nvSpPr>
          <p:cNvPr id="13" name="文本框 12">
            <a:extLst>
              <a:ext uri="{FF2B5EF4-FFF2-40B4-BE49-F238E27FC236}">
                <a16:creationId xmlns:a16="http://schemas.microsoft.com/office/drawing/2014/main" id="{A031AA90-8AA4-4553-8B9E-C466BD88B959}"/>
              </a:ext>
            </a:extLst>
          </p:cNvPr>
          <p:cNvSpPr txBox="1"/>
          <p:nvPr/>
        </p:nvSpPr>
        <p:spPr>
          <a:xfrm>
            <a:off x="836187" y="270710"/>
            <a:ext cx="6375318" cy="523220"/>
          </a:xfrm>
          <a:prstGeom prst="rect">
            <a:avLst/>
          </a:prstGeom>
          <a:noFill/>
        </p:spPr>
        <p:txBody>
          <a:bodyPr wrap="square" rtlCol="0">
            <a:spAutoFit/>
          </a:bodyPr>
          <a:lstStyle/>
          <a:p>
            <a:r>
              <a:rPr lang="en-US" altLang="zh-CN" sz="2800" dirty="0">
                <a:latin typeface="Arial" panose="020B0604020202020204" pitchFamily="34" charset="0"/>
                <a:cs typeface="Arial" panose="020B0604020202020204" pitchFamily="34" charset="0"/>
              </a:rPr>
              <a:t>Description of New Training Scripts</a:t>
            </a:r>
            <a:endParaRPr lang="zh-CN" altLang="en-US" sz="2800" dirty="0">
              <a:latin typeface="Arial" panose="020B0604020202020204" pitchFamily="34" charset="0"/>
              <a:cs typeface="Arial" panose="020B0604020202020204" pitchFamily="34" charset="0"/>
            </a:endParaRPr>
          </a:p>
        </p:txBody>
      </p:sp>
      <p:grpSp>
        <p:nvGrpSpPr>
          <p:cNvPr id="14" name="成组">
            <a:extLst>
              <a:ext uri="{FF2B5EF4-FFF2-40B4-BE49-F238E27FC236}">
                <a16:creationId xmlns:a16="http://schemas.microsoft.com/office/drawing/2014/main" id="{40AAD125-0B71-485A-A93A-62635D5302EE}"/>
              </a:ext>
            </a:extLst>
          </p:cNvPr>
          <p:cNvGrpSpPr/>
          <p:nvPr/>
        </p:nvGrpSpPr>
        <p:grpSpPr>
          <a:xfrm>
            <a:off x="0" y="297370"/>
            <a:ext cx="1054767" cy="469901"/>
            <a:chOff x="0" y="0"/>
            <a:chExt cx="737154" cy="469900"/>
          </a:xfrm>
        </p:grpSpPr>
        <p:pic>
          <p:nvPicPr>
            <p:cNvPr id="15" name="图像" descr="图像">
              <a:extLst>
                <a:ext uri="{FF2B5EF4-FFF2-40B4-BE49-F238E27FC236}">
                  <a16:creationId xmlns:a16="http://schemas.microsoft.com/office/drawing/2014/main" id="{75436273-E5B2-4B69-A3E1-8F135A380B32}"/>
                </a:ext>
              </a:extLst>
            </p:cNvPr>
            <p:cNvPicPr>
              <a:picLocks noChangeAspect="1"/>
            </p:cNvPicPr>
            <p:nvPr/>
          </p:nvPicPr>
          <p:blipFill>
            <a:blip r:embed="rId3"/>
            <a:stretch>
              <a:fillRect/>
            </a:stretch>
          </p:blipFill>
          <p:spPr>
            <a:xfrm>
              <a:off x="92199" y="0"/>
              <a:ext cx="552756" cy="469900"/>
            </a:xfrm>
            <a:prstGeom prst="rect">
              <a:avLst/>
            </a:prstGeom>
            <a:ln w="12700" cap="flat">
              <a:noFill/>
              <a:miter lim="400000"/>
            </a:ln>
            <a:effectLst/>
          </p:spPr>
        </p:pic>
        <p:sp>
          <p:nvSpPr>
            <p:cNvPr id="16" name="1">
              <a:extLst>
                <a:ext uri="{FF2B5EF4-FFF2-40B4-BE49-F238E27FC236}">
                  <a16:creationId xmlns:a16="http://schemas.microsoft.com/office/drawing/2014/main" id="{2FF9078A-DB90-49A3-A9D6-12D18FBAEB58}"/>
                </a:ext>
              </a:extLst>
            </p:cNvPr>
            <p:cNvSpPr txBox="1"/>
            <p:nvPr/>
          </p:nvSpPr>
          <p:spPr>
            <a:xfrm>
              <a:off x="0" y="19808"/>
              <a:ext cx="737155" cy="43028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1800">
                  <a:solidFill>
                    <a:srgbClr val="FFFFFF"/>
                  </a:solidFill>
                  <a:latin typeface="+mn-lt"/>
                  <a:ea typeface="+mn-ea"/>
                  <a:cs typeface="+mn-cs"/>
                  <a:sym typeface="TTTGBMedium"/>
                </a:defRPr>
              </a:lvl1pPr>
            </a:lstStyle>
            <a:p>
              <a:r>
                <a:rPr dirty="0">
                  <a:latin typeface="腾讯体 W7" panose="020C08030202040F0204" pitchFamily="34" charset="-122"/>
                  <a:ea typeface="腾讯体 W7" panose="020C08030202040F0204" pitchFamily="34" charset="-122"/>
                </a:rPr>
                <a:t>1</a:t>
              </a:r>
            </a:p>
          </p:txBody>
        </p:sp>
      </p:grpSp>
      <p:sp>
        <p:nvSpPr>
          <p:cNvPr id="8" name="文本框 7">
            <a:extLst>
              <a:ext uri="{FF2B5EF4-FFF2-40B4-BE49-F238E27FC236}">
                <a16:creationId xmlns:a16="http://schemas.microsoft.com/office/drawing/2014/main" id="{0E1CE9B3-6D14-4C8E-BD86-91B2C71DD54C}"/>
              </a:ext>
            </a:extLst>
          </p:cNvPr>
          <p:cNvSpPr txBox="1"/>
          <p:nvPr/>
        </p:nvSpPr>
        <p:spPr>
          <a:xfrm>
            <a:off x="618653" y="5010665"/>
            <a:ext cx="10954694" cy="1631216"/>
          </a:xfrm>
          <a:prstGeom prst="rect">
            <a:avLst/>
          </a:prstGeom>
          <a:noFill/>
        </p:spPr>
        <p:txBody>
          <a:bodyPr wrap="square" rtlCol="0">
            <a:spAutoFit/>
          </a:bodyPr>
          <a:lstStyle/>
          <a:p>
            <a:pPr algn="just">
              <a:spcBef>
                <a:spcPts val="600"/>
              </a:spcBef>
              <a:spcAft>
                <a:spcPts val="600"/>
              </a:spcAft>
            </a:pPr>
            <a:r>
              <a:rPr lang="en-US" altLang="zh-CN" sz="2000" b="1" dirty="0">
                <a:latin typeface="Times New Roman" panose="02020603050405020304" pitchFamily="18" charset="0"/>
                <a:cs typeface="Times New Roman" panose="02020603050405020304" pitchFamily="18" charset="0"/>
              </a:rPr>
              <a:t>Conclusion: </a:t>
            </a:r>
          </a:p>
          <a:p>
            <a:pPr marL="342900" indent="-34290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The improved performance on AI is mainly from the adjustment of training dataset. </a:t>
            </a:r>
          </a:p>
          <a:p>
            <a:pPr marL="342900" indent="-34290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The performance improvement on RA is mainly due to more sufficient training, which comes from offline data loading and loss function change.</a:t>
            </a:r>
          </a:p>
        </p:txBody>
      </p:sp>
    </p:spTree>
    <p:extLst>
      <p:ext uri="{BB962C8B-B14F-4D97-AF65-F5344CB8AC3E}">
        <p14:creationId xmlns:p14="http://schemas.microsoft.com/office/powerpoint/2010/main" val="1285393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B76CA3B9-84D3-4318-9DD0-FD87A0803ECF}"/>
              </a:ext>
            </a:extLst>
          </p:cNvPr>
          <p:cNvSpPr txBox="1"/>
          <p:nvPr/>
        </p:nvSpPr>
        <p:spPr>
          <a:xfrm>
            <a:off x="618653" y="1172357"/>
            <a:ext cx="10954694" cy="1938992"/>
          </a:xfrm>
          <a:prstGeom prst="rect">
            <a:avLst/>
          </a:prstGeom>
          <a:noFill/>
        </p:spPr>
        <p:txBody>
          <a:bodyPr wrap="square" rtlCol="0">
            <a:spAutoFit/>
          </a:bodyPr>
          <a:lstStyle/>
          <a:p>
            <a:pPr algn="just">
              <a:spcBef>
                <a:spcPts val="600"/>
              </a:spcBef>
              <a:spcAft>
                <a:spcPts val="600"/>
              </a:spcAft>
            </a:pPr>
            <a:r>
              <a:rPr lang="en-US" altLang="zh-CN" sz="2000" dirty="0">
                <a:latin typeface="Times New Roman" panose="02020603050405020304" pitchFamily="18" charset="0"/>
                <a:cs typeface="Times New Roman" panose="02020603050405020304" pitchFamily="18" charset="0"/>
              </a:rPr>
              <a:t>In this contribution, an encoder-only tool is studied on top of NNVC-3.0 (filter set #0). The filters in the RDO process are retained.</a:t>
            </a:r>
          </a:p>
          <a:p>
            <a:pPr marL="285750" indent="-28575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Test 1.2.1 Test the encoder optimization where base model is from NNVC-3.0 filter set #0.  </a:t>
            </a:r>
          </a:p>
          <a:p>
            <a:pPr marL="285750" indent="-285750" algn="just">
              <a:spcBef>
                <a:spcPts val="600"/>
              </a:spcBef>
              <a:spcAft>
                <a:spcPts val="600"/>
              </a:spcAft>
              <a:buFont typeface="Arial" panose="020B0604020202020204" pitchFamily="34" charset="0"/>
              <a:buChar char="•"/>
            </a:pPr>
            <a:r>
              <a:rPr lang="en-US" altLang="zh-CN" sz="2000" dirty="0">
                <a:latin typeface="Times New Roman" panose="02020603050405020304" pitchFamily="18" charset="0"/>
                <a:cs typeface="Times New Roman" panose="02020603050405020304" pitchFamily="18" charset="0"/>
              </a:rPr>
              <a:t>Test 1.2.2 Test the encoder optimization where base model is from EE1-1.1.3 (real-iterative training based on new training scripts).</a:t>
            </a:r>
          </a:p>
        </p:txBody>
      </p:sp>
      <p:sp>
        <p:nvSpPr>
          <p:cNvPr id="13" name="文本框 12">
            <a:extLst>
              <a:ext uri="{FF2B5EF4-FFF2-40B4-BE49-F238E27FC236}">
                <a16:creationId xmlns:a16="http://schemas.microsoft.com/office/drawing/2014/main" id="{A031AA90-8AA4-4553-8B9E-C466BD88B959}"/>
              </a:ext>
            </a:extLst>
          </p:cNvPr>
          <p:cNvSpPr txBox="1"/>
          <p:nvPr/>
        </p:nvSpPr>
        <p:spPr>
          <a:xfrm>
            <a:off x="836187" y="270710"/>
            <a:ext cx="8157688" cy="523220"/>
          </a:xfrm>
          <a:prstGeom prst="rect">
            <a:avLst/>
          </a:prstGeom>
          <a:noFill/>
        </p:spPr>
        <p:txBody>
          <a:bodyPr wrap="square" rtlCol="0">
            <a:spAutoFit/>
          </a:bodyPr>
          <a:lstStyle/>
          <a:p>
            <a:r>
              <a:rPr lang="en-US" altLang="zh-CN" sz="2800" dirty="0">
                <a:latin typeface="Arial" panose="020B0604020202020204" pitchFamily="34" charset="0"/>
                <a:cs typeface="Arial" panose="020B0604020202020204" pitchFamily="34" charset="0"/>
              </a:rPr>
              <a:t>Presentation of EE1-1.2 (JVET-AC0195)</a:t>
            </a:r>
            <a:endParaRPr lang="zh-CN" altLang="en-US" sz="2800" dirty="0">
              <a:latin typeface="Arial" panose="020B0604020202020204" pitchFamily="34" charset="0"/>
              <a:cs typeface="Arial" panose="020B0604020202020204" pitchFamily="34" charset="0"/>
            </a:endParaRPr>
          </a:p>
        </p:txBody>
      </p:sp>
      <p:grpSp>
        <p:nvGrpSpPr>
          <p:cNvPr id="14" name="成组">
            <a:extLst>
              <a:ext uri="{FF2B5EF4-FFF2-40B4-BE49-F238E27FC236}">
                <a16:creationId xmlns:a16="http://schemas.microsoft.com/office/drawing/2014/main" id="{40AAD125-0B71-485A-A93A-62635D5302EE}"/>
              </a:ext>
            </a:extLst>
          </p:cNvPr>
          <p:cNvGrpSpPr/>
          <p:nvPr/>
        </p:nvGrpSpPr>
        <p:grpSpPr>
          <a:xfrm>
            <a:off x="0" y="297370"/>
            <a:ext cx="1054767" cy="469901"/>
            <a:chOff x="0" y="0"/>
            <a:chExt cx="737154" cy="469900"/>
          </a:xfrm>
        </p:grpSpPr>
        <p:pic>
          <p:nvPicPr>
            <p:cNvPr id="15" name="图像" descr="图像">
              <a:extLst>
                <a:ext uri="{FF2B5EF4-FFF2-40B4-BE49-F238E27FC236}">
                  <a16:creationId xmlns:a16="http://schemas.microsoft.com/office/drawing/2014/main" id="{75436273-E5B2-4B69-A3E1-8F135A380B32}"/>
                </a:ext>
              </a:extLst>
            </p:cNvPr>
            <p:cNvPicPr>
              <a:picLocks noChangeAspect="1"/>
            </p:cNvPicPr>
            <p:nvPr/>
          </p:nvPicPr>
          <p:blipFill>
            <a:blip r:embed="rId3"/>
            <a:stretch>
              <a:fillRect/>
            </a:stretch>
          </p:blipFill>
          <p:spPr>
            <a:xfrm>
              <a:off x="92199" y="0"/>
              <a:ext cx="552756" cy="469900"/>
            </a:xfrm>
            <a:prstGeom prst="rect">
              <a:avLst/>
            </a:prstGeom>
            <a:ln w="12700" cap="flat">
              <a:noFill/>
              <a:miter lim="400000"/>
            </a:ln>
            <a:effectLst/>
          </p:spPr>
        </p:pic>
        <p:sp>
          <p:nvSpPr>
            <p:cNvPr id="16" name="1">
              <a:extLst>
                <a:ext uri="{FF2B5EF4-FFF2-40B4-BE49-F238E27FC236}">
                  <a16:creationId xmlns:a16="http://schemas.microsoft.com/office/drawing/2014/main" id="{2FF9078A-DB90-49A3-A9D6-12D18FBAEB58}"/>
                </a:ext>
              </a:extLst>
            </p:cNvPr>
            <p:cNvSpPr txBox="1"/>
            <p:nvPr/>
          </p:nvSpPr>
          <p:spPr>
            <a:xfrm>
              <a:off x="0" y="19808"/>
              <a:ext cx="737155" cy="43028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1800">
                  <a:solidFill>
                    <a:srgbClr val="FFFFFF"/>
                  </a:solidFill>
                  <a:latin typeface="+mn-lt"/>
                  <a:ea typeface="+mn-ea"/>
                  <a:cs typeface="+mn-cs"/>
                  <a:sym typeface="TTTGBMedium"/>
                </a:defRPr>
              </a:lvl1pPr>
            </a:lstStyle>
            <a:p>
              <a:r>
                <a:rPr dirty="0">
                  <a:latin typeface="腾讯体 W7" panose="020C08030202040F0204" pitchFamily="34" charset="-122"/>
                  <a:ea typeface="腾讯体 W7" panose="020C08030202040F0204" pitchFamily="34" charset="-122"/>
                </a:rPr>
                <a:t>1</a:t>
              </a:r>
            </a:p>
          </p:txBody>
        </p:sp>
      </p:grpSp>
    </p:spTree>
    <p:extLst>
      <p:ext uri="{BB962C8B-B14F-4D97-AF65-F5344CB8AC3E}">
        <p14:creationId xmlns:p14="http://schemas.microsoft.com/office/powerpoint/2010/main" val="2094782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a:extLst>
              <a:ext uri="{FF2B5EF4-FFF2-40B4-BE49-F238E27FC236}">
                <a16:creationId xmlns:a16="http://schemas.microsoft.com/office/drawing/2014/main" id="{A031AA90-8AA4-4553-8B9E-C466BD88B959}"/>
              </a:ext>
            </a:extLst>
          </p:cNvPr>
          <p:cNvSpPr txBox="1"/>
          <p:nvPr/>
        </p:nvSpPr>
        <p:spPr>
          <a:xfrm>
            <a:off x="836187" y="270710"/>
            <a:ext cx="4018312" cy="523220"/>
          </a:xfrm>
          <a:prstGeom prst="rect">
            <a:avLst/>
          </a:prstGeom>
          <a:noFill/>
        </p:spPr>
        <p:txBody>
          <a:bodyPr wrap="square" rtlCol="0">
            <a:spAutoFit/>
          </a:bodyPr>
          <a:lstStyle/>
          <a:p>
            <a:r>
              <a:rPr lang="en-US" altLang="zh-CN" sz="2800" dirty="0">
                <a:latin typeface="Arial" panose="020B0604020202020204" pitchFamily="34" charset="0"/>
                <a:cs typeface="Arial" panose="020B0604020202020204" pitchFamily="34" charset="0"/>
              </a:rPr>
              <a:t>Results</a:t>
            </a:r>
            <a:endParaRPr lang="zh-CN" altLang="en-US" sz="2800" dirty="0">
              <a:latin typeface="Arial" panose="020B0604020202020204" pitchFamily="34" charset="0"/>
              <a:cs typeface="Arial" panose="020B0604020202020204" pitchFamily="34" charset="0"/>
            </a:endParaRPr>
          </a:p>
        </p:txBody>
      </p:sp>
      <p:grpSp>
        <p:nvGrpSpPr>
          <p:cNvPr id="14" name="成组">
            <a:extLst>
              <a:ext uri="{FF2B5EF4-FFF2-40B4-BE49-F238E27FC236}">
                <a16:creationId xmlns:a16="http://schemas.microsoft.com/office/drawing/2014/main" id="{40AAD125-0B71-485A-A93A-62635D5302EE}"/>
              </a:ext>
            </a:extLst>
          </p:cNvPr>
          <p:cNvGrpSpPr/>
          <p:nvPr/>
        </p:nvGrpSpPr>
        <p:grpSpPr>
          <a:xfrm>
            <a:off x="0" y="297370"/>
            <a:ext cx="1054767" cy="469901"/>
            <a:chOff x="0" y="0"/>
            <a:chExt cx="737154" cy="469900"/>
          </a:xfrm>
        </p:grpSpPr>
        <p:pic>
          <p:nvPicPr>
            <p:cNvPr id="15" name="图像" descr="图像">
              <a:extLst>
                <a:ext uri="{FF2B5EF4-FFF2-40B4-BE49-F238E27FC236}">
                  <a16:creationId xmlns:a16="http://schemas.microsoft.com/office/drawing/2014/main" id="{75436273-E5B2-4B69-A3E1-8F135A380B32}"/>
                </a:ext>
              </a:extLst>
            </p:cNvPr>
            <p:cNvPicPr>
              <a:picLocks noChangeAspect="1"/>
            </p:cNvPicPr>
            <p:nvPr/>
          </p:nvPicPr>
          <p:blipFill>
            <a:blip r:embed="rId3"/>
            <a:stretch>
              <a:fillRect/>
            </a:stretch>
          </p:blipFill>
          <p:spPr>
            <a:xfrm>
              <a:off x="92199" y="0"/>
              <a:ext cx="552756" cy="469900"/>
            </a:xfrm>
            <a:prstGeom prst="rect">
              <a:avLst/>
            </a:prstGeom>
            <a:ln w="12700" cap="flat">
              <a:noFill/>
              <a:miter lim="400000"/>
            </a:ln>
            <a:effectLst/>
          </p:spPr>
        </p:pic>
        <p:sp>
          <p:nvSpPr>
            <p:cNvPr id="16" name="1">
              <a:extLst>
                <a:ext uri="{FF2B5EF4-FFF2-40B4-BE49-F238E27FC236}">
                  <a16:creationId xmlns:a16="http://schemas.microsoft.com/office/drawing/2014/main" id="{2FF9078A-DB90-49A3-A9D6-12D18FBAEB58}"/>
                </a:ext>
              </a:extLst>
            </p:cNvPr>
            <p:cNvSpPr txBox="1"/>
            <p:nvPr/>
          </p:nvSpPr>
          <p:spPr>
            <a:xfrm>
              <a:off x="0" y="19808"/>
              <a:ext cx="737155" cy="43028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noAutofit/>
            </a:bodyPr>
            <a:lstStyle>
              <a:lvl1pPr>
                <a:defRPr sz="1800">
                  <a:solidFill>
                    <a:srgbClr val="FFFFFF"/>
                  </a:solidFill>
                  <a:latin typeface="+mn-lt"/>
                  <a:ea typeface="+mn-ea"/>
                  <a:cs typeface="+mn-cs"/>
                  <a:sym typeface="TTTGBMedium"/>
                </a:defRPr>
              </a:lvl1pPr>
            </a:lstStyle>
            <a:p>
              <a:r>
                <a:rPr dirty="0">
                  <a:latin typeface="腾讯体 W7" panose="020C08030202040F0204" pitchFamily="34" charset="-122"/>
                  <a:ea typeface="腾讯体 W7" panose="020C08030202040F0204" pitchFamily="34" charset="-122"/>
                </a:rPr>
                <a:t>1</a:t>
              </a:r>
            </a:p>
          </p:txBody>
        </p:sp>
      </p:grpSp>
      <p:pic>
        <p:nvPicPr>
          <p:cNvPr id="11" name="图片 10">
            <a:extLst>
              <a:ext uri="{FF2B5EF4-FFF2-40B4-BE49-F238E27FC236}">
                <a16:creationId xmlns:a16="http://schemas.microsoft.com/office/drawing/2014/main" id="{5E777E05-6793-47D3-918D-B8CB3A2DFA7B}"/>
              </a:ext>
            </a:extLst>
          </p:cNvPr>
          <p:cNvPicPr>
            <a:picLocks noChangeAspect="1"/>
          </p:cNvPicPr>
          <p:nvPr/>
        </p:nvPicPr>
        <p:blipFill>
          <a:blip r:embed="rId4"/>
          <a:stretch>
            <a:fillRect/>
          </a:stretch>
        </p:blipFill>
        <p:spPr>
          <a:xfrm>
            <a:off x="394272" y="2919004"/>
            <a:ext cx="5472912" cy="3465592"/>
          </a:xfrm>
          <a:prstGeom prst="rect">
            <a:avLst/>
          </a:prstGeom>
        </p:spPr>
      </p:pic>
      <p:pic>
        <p:nvPicPr>
          <p:cNvPr id="27" name="图片 26">
            <a:extLst>
              <a:ext uri="{FF2B5EF4-FFF2-40B4-BE49-F238E27FC236}">
                <a16:creationId xmlns:a16="http://schemas.microsoft.com/office/drawing/2014/main" id="{95A5E7D3-B52F-4FEA-BF9F-F4F031DE449E}"/>
              </a:ext>
            </a:extLst>
          </p:cNvPr>
          <p:cNvPicPr>
            <a:picLocks noChangeAspect="1"/>
          </p:cNvPicPr>
          <p:nvPr/>
        </p:nvPicPr>
        <p:blipFill>
          <a:blip r:embed="rId5"/>
          <a:stretch>
            <a:fillRect/>
          </a:stretch>
        </p:blipFill>
        <p:spPr>
          <a:xfrm>
            <a:off x="6324818" y="2919004"/>
            <a:ext cx="5468723" cy="3433747"/>
          </a:xfrm>
          <a:prstGeom prst="rect">
            <a:avLst/>
          </a:prstGeom>
        </p:spPr>
      </p:pic>
      <p:pic>
        <p:nvPicPr>
          <p:cNvPr id="47" name="图片 46">
            <a:extLst>
              <a:ext uri="{FF2B5EF4-FFF2-40B4-BE49-F238E27FC236}">
                <a16:creationId xmlns:a16="http://schemas.microsoft.com/office/drawing/2014/main" id="{F79E767C-81EE-4F55-AB38-997585CDC42D}"/>
              </a:ext>
            </a:extLst>
          </p:cNvPr>
          <p:cNvPicPr>
            <a:picLocks noChangeAspect="1"/>
          </p:cNvPicPr>
          <p:nvPr/>
        </p:nvPicPr>
        <p:blipFill>
          <a:blip r:embed="rId6"/>
          <a:stretch>
            <a:fillRect/>
          </a:stretch>
        </p:blipFill>
        <p:spPr>
          <a:xfrm>
            <a:off x="5867184" y="793930"/>
            <a:ext cx="6038850" cy="1619250"/>
          </a:xfrm>
          <a:prstGeom prst="rect">
            <a:avLst/>
          </a:prstGeom>
        </p:spPr>
      </p:pic>
      <p:pic>
        <p:nvPicPr>
          <p:cNvPr id="53" name="图片 52">
            <a:extLst>
              <a:ext uri="{FF2B5EF4-FFF2-40B4-BE49-F238E27FC236}">
                <a16:creationId xmlns:a16="http://schemas.microsoft.com/office/drawing/2014/main" id="{02B82EE9-94C2-42FA-85D0-E5EAA4374103}"/>
              </a:ext>
            </a:extLst>
          </p:cNvPr>
          <p:cNvPicPr>
            <a:picLocks noChangeAspect="1"/>
          </p:cNvPicPr>
          <p:nvPr/>
        </p:nvPicPr>
        <p:blipFill>
          <a:blip r:embed="rId7"/>
          <a:stretch>
            <a:fillRect/>
          </a:stretch>
        </p:blipFill>
        <p:spPr>
          <a:xfrm>
            <a:off x="611845" y="958780"/>
            <a:ext cx="4982963" cy="1300619"/>
          </a:xfrm>
          <a:prstGeom prst="rect">
            <a:avLst/>
          </a:prstGeom>
        </p:spPr>
      </p:pic>
    </p:spTree>
    <p:extLst>
      <p:ext uri="{BB962C8B-B14F-4D97-AF65-F5344CB8AC3E}">
        <p14:creationId xmlns:p14="http://schemas.microsoft.com/office/powerpoint/2010/main" val="2859175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3887</TotalTime>
  <Words>358</Words>
  <Application>Microsoft Office PowerPoint</Application>
  <PresentationFormat>宽屏</PresentationFormat>
  <Paragraphs>35</Paragraphs>
  <Slides>6</Slides>
  <Notes>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等线</vt:lpstr>
      <vt:lpstr>等线 Light</vt:lpstr>
      <vt:lpstr>腾讯体 W7</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T172725</dc:creator>
  <cp:lastModifiedBy>T172725</cp:lastModifiedBy>
  <cp:revision>170</cp:revision>
  <dcterms:created xsi:type="dcterms:W3CDTF">2022-04-17T07:36:17Z</dcterms:created>
  <dcterms:modified xsi:type="dcterms:W3CDTF">2023-01-12T16:43:22Z</dcterms:modified>
</cp:coreProperties>
</file>