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7"/>
  </p:notesMasterIdLst>
  <p:handoutMasterIdLst>
    <p:handoutMasterId r:id="rId8"/>
  </p:handoutMasterIdLst>
  <p:sldIdLst>
    <p:sldId id="256" r:id="rId2"/>
    <p:sldId id="279" r:id="rId3"/>
    <p:sldId id="283" r:id="rId4"/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325AB4"/>
    <a:srgbClr val="78E6DC"/>
    <a:srgbClr val="F6B794"/>
    <a:srgbClr val="3C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83" d="100"/>
          <a:sy n="83" d="100"/>
        </p:scale>
        <p:origin x="1123" y="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42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53395C3-7267-834E-A7AF-D22E1FB47E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541CFBC-A95C-4547-A24B-95975DAD27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99051-DD25-D44D-8327-96DACA860DA4}" type="datetimeFigureOut">
              <a:rPr lang="en-CA" smtClean="0"/>
              <a:t>2023-01-18</a:t>
            </a:fld>
            <a:endParaRPr lang="en-CA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44BFBC-FAF4-E24F-89DE-BD4527E790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4C02AD-32EA-994F-9A8B-31CADAFA8B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AD87B-D0ED-9C4E-A16A-0C128E66BA41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42502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buClr>
                <a:schemeClr val="accent2"/>
              </a:buClr>
              <a:defRPr sz="2000"/>
            </a:lvl3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sz="2400" dirty="0"/>
              <a:t>Lei Zhao, Kai Zhang, </a:t>
            </a:r>
            <a:r>
              <a:rPr lang="en-US" sz="2400" dirty="0" err="1"/>
              <a:t>Zhipin</a:t>
            </a:r>
            <a:r>
              <a:rPr lang="en-US" sz="2400" dirty="0"/>
              <a:t> Deng, Li Zhang</a:t>
            </a:r>
          </a:p>
          <a:p>
            <a:r>
              <a:rPr lang="en-US" altLang="zh-CN" dirty="0"/>
              <a:t>ByteDance Inc. 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D9E61-0147-0345-80AC-00DDADF10416}"/>
              </a:ext>
            </a:extLst>
          </p:cNvPr>
          <p:cNvSpPr txBox="1"/>
          <p:nvPr/>
        </p:nvSpPr>
        <p:spPr>
          <a:xfrm>
            <a:off x="-354227" y="16475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25891F-5C62-45E9-B0FD-8503528F5C19}"/>
              </a:ext>
            </a:extLst>
          </p:cNvPr>
          <p:cNvSpPr txBox="1"/>
          <p:nvPr/>
        </p:nvSpPr>
        <p:spPr>
          <a:xfrm>
            <a:off x="1161153" y="1832234"/>
            <a:ext cx="9869178" cy="141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2000"/>
              </a:lnSpc>
            </a:pPr>
            <a:r>
              <a:rPr lang="en-US" altLang="zh-CN" sz="4000" dirty="0">
                <a:solidFill>
                  <a:schemeClr val="tx2"/>
                </a:solidFill>
              </a:rPr>
              <a:t>Non-EE2: Template matching-based subblock motion refinement 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071794-941D-4012-B1B3-F2F99C5B339F}"/>
              </a:ext>
            </a:extLst>
          </p:cNvPr>
          <p:cNvSpPr txBox="1"/>
          <p:nvPr/>
        </p:nvSpPr>
        <p:spPr>
          <a:xfrm>
            <a:off x="7798391" y="735324"/>
            <a:ext cx="354016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err="1">
                <a:solidFill>
                  <a:schemeClr val="tx2"/>
                </a:solidFill>
              </a:rPr>
              <a:t>JVET-AC0187</a:t>
            </a:r>
            <a:endParaRPr lang="en-US" altLang="zh-CN" sz="44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Summary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169" y="1021106"/>
            <a:ext cx="11953831" cy="4922565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1F497D"/>
                </a:solidFill>
              </a:rPr>
              <a:t>Proposed methods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TM-based affine control points refinement 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TM-based </a:t>
            </a:r>
            <a:r>
              <a:rPr lang="en-US" altLang="zh-CN" sz="2000" dirty="0" err="1">
                <a:solidFill>
                  <a:srgbClr val="1F497D"/>
                </a:solidFill>
              </a:rPr>
              <a:t>SbTMVP</a:t>
            </a:r>
            <a:r>
              <a:rPr lang="en-US" altLang="zh-CN" sz="2000" dirty="0">
                <a:solidFill>
                  <a:srgbClr val="1F497D"/>
                </a:solidFill>
              </a:rPr>
              <a:t> motion shift refinement</a:t>
            </a:r>
          </a:p>
          <a:p>
            <a:r>
              <a:rPr lang="en-US" altLang="zh-CN" sz="2400" dirty="0"/>
              <a:t>Experimental results</a:t>
            </a:r>
          </a:p>
          <a:p>
            <a:pPr lvl="1"/>
            <a:r>
              <a:rPr lang="en-US" altLang="zh-CN" sz="2000" dirty="0"/>
              <a:t>RA:    </a:t>
            </a:r>
            <a:r>
              <a:rPr lang="en-US" altLang="zh-CN" sz="2000" dirty="0">
                <a:solidFill>
                  <a:srgbClr val="1F497D"/>
                </a:solidFill>
              </a:rPr>
              <a:t>-0.09%, -0.12%,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r>
              <a:rPr lang="en-US" altLang="zh-CN" sz="2000" dirty="0">
                <a:solidFill>
                  <a:srgbClr val="1F497D"/>
                </a:solidFill>
              </a:rPr>
              <a:t>-0.14%,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r>
              <a:rPr lang="en-US" altLang="zh-CN" sz="2000" dirty="0">
                <a:solidFill>
                  <a:srgbClr val="1F497D"/>
                </a:solidFill>
              </a:rPr>
              <a:t>107%,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r>
              <a:rPr lang="en-US" altLang="zh-CN" sz="2000" dirty="0">
                <a:solidFill>
                  <a:srgbClr val="1F497D"/>
                </a:solidFill>
              </a:rPr>
              <a:t>102%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endParaRPr lang="en-US" altLang="zh-CN" sz="2000" dirty="0"/>
          </a:p>
          <a:p>
            <a:pPr lvl="1"/>
            <a:r>
              <a:rPr lang="en-US" altLang="zh-CN" sz="2000" dirty="0" err="1"/>
              <a:t>LDB</a:t>
            </a:r>
            <a:r>
              <a:rPr lang="en-US" altLang="zh-CN" sz="2000" dirty="0"/>
              <a:t>:  -0.13%, -0.12%, -0.33%, 111%, 108%</a:t>
            </a:r>
          </a:p>
          <a:p>
            <a:pPr lvl="1"/>
            <a:endParaRPr lang="en-CA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31762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Proposed method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内容占位符 2">
                <a:extLst>
                  <a:ext uri="{FF2B5EF4-FFF2-40B4-BE49-F238E27FC236}">
                    <a16:creationId xmlns:a16="http://schemas.microsoft.com/office/drawing/2014/main" id="{0B91A289-35EB-4874-91BC-04B5619290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3260" y="1021106"/>
                <a:ext cx="11457474" cy="4922565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altLang="zh-CN" sz="2400" dirty="0">
                    <a:effectLst/>
                    <a:ea typeface="Times New Roman" panose="02020603050405020304" pitchFamily="18" charset="0"/>
                  </a:rPr>
                  <a:t>TM-based affine control points refinement</a:t>
                </a:r>
              </a:p>
              <a:p>
                <a:pPr lvl="1"/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Applied for </a:t>
                </a:r>
                <a:r>
                  <a:rPr lang="en-US" altLang="zh-CN" sz="2000" dirty="0" err="1">
                    <a:effectLst/>
                    <a:ea typeface="Times New Roman" panose="02020603050405020304" pitchFamily="18" charset="0"/>
                  </a:rPr>
                  <a:t>uni</a:t>
                </a:r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-directional affine candidates</a:t>
                </a:r>
              </a:p>
              <a:p>
                <a:pPr lvl="1"/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A same MV offset is assigned to all the </a:t>
                </a:r>
                <a:r>
                  <a:rPr lang="en-US" altLang="zh-CN" sz="2000" dirty="0" err="1">
                    <a:effectLst/>
                    <a:ea typeface="Times New Roman" panose="02020603050405020304" pitchFamily="18" charset="0"/>
                  </a:rPr>
                  <a:t>CPMVs</a:t>
                </a:r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 of an affine candidate</a:t>
                </a:r>
              </a:p>
              <a:p>
                <a:pPr lvl="1"/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The optimal </a:t>
                </a:r>
                <a:r>
                  <a:rPr lang="en-US" altLang="zh-CN" sz="2000" dirty="0" err="1">
                    <a:effectLst/>
                    <a:ea typeface="Times New Roman" panose="02020603050405020304" pitchFamily="18" charset="0"/>
                  </a:rPr>
                  <a:t>CPMV</a:t>
                </a:r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 offset with the minimum TM cost is conditionally used to refine the corresponding affine candidate if</a:t>
                </a:r>
                <a:r>
                  <a:rPr lang="zh-CN" altLang="zh-CN" sz="1600" dirty="0">
                    <a:effectLst/>
                    <a:ea typeface="Cambria Math" panose="02040503050406030204" pitchFamily="18" charset="0"/>
                  </a:rPr>
                  <a:t> </a:t>
                </a:r>
                <a:r>
                  <a:rPr lang="en-US" altLang="zh-CN" sz="1600" dirty="0">
                    <a:effectLst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𝑅𝑒𝑓𝑖𝑛𝑒𝑑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𝑂𝑟𝑖</m:t>
                            </m:r>
                          </m:sub>
                        </m:sSub>
                      </m:den>
                    </m:f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&lt;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zh-CN" sz="2000" dirty="0">
                    <a:latin typeface="Agency FB" panose="020B0503020202020204" pitchFamily="34" charset="0"/>
                    <a:ea typeface="Times New Roman" panose="02020603050405020304" pitchFamily="18" charset="0"/>
                  </a:rPr>
                  <a:t>, </a:t>
                </a:r>
                <a:r>
                  <a:rPr lang="en-US" altLang="zh-CN" sz="2000" dirty="0">
                    <a:ea typeface="Times New Roman" panose="02020603050405020304" pitchFamily="18" charset="0"/>
                  </a:rPr>
                  <a:t>where </a:t>
                </a:r>
                <a:r>
                  <a:rPr lang="en-US" altLang="zh-CN" sz="2000" dirty="0" err="1">
                    <a:solidFill>
                      <a:srgbClr val="1F497D"/>
                    </a:solidFill>
                    <a:ea typeface="Times New Roman" panose="02020603050405020304" pitchFamily="18" charset="0"/>
                  </a:rPr>
                  <a:t>C</a:t>
                </a:r>
                <a:r>
                  <a:rPr lang="en-US" altLang="zh-CN" sz="1400" dirty="0" err="1">
                    <a:solidFill>
                      <a:srgbClr val="1F497D"/>
                    </a:solidFill>
                    <a:ea typeface="Times New Roman" panose="02020603050405020304" pitchFamily="18" charset="0"/>
                  </a:rPr>
                  <a:t>Ori</a:t>
                </a:r>
                <a:r>
                  <a:rPr lang="en-US" altLang="zh-CN" sz="2000" dirty="0">
                    <a:ea typeface="Times New Roman" panose="02020603050405020304" pitchFamily="18" charset="0"/>
                  </a:rPr>
                  <a:t> and </a:t>
                </a:r>
                <a:r>
                  <a:rPr lang="en-US" altLang="zh-CN" sz="2000" dirty="0" err="1">
                    <a:ea typeface="Times New Roman" panose="02020603050405020304" pitchFamily="18" charset="0"/>
                  </a:rPr>
                  <a:t>C</a:t>
                </a:r>
                <a:r>
                  <a:rPr lang="en-US" altLang="zh-CN" sz="1400" dirty="0" err="1">
                    <a:ea typeface="Times New Roman" panose="02020603050405020304" pitchFamily="18" charset="0"/>
                  </a:rPr>
                  <a:t>refined</a:t>
                </a:r>
                <a:r>
                  <a:rPr lang="en-US" altLang="zh-CN" sz="1400" dirty="0">
                    <a:ea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ea typeface="Times New Roman" panose="02020603050405020304" pitchFamily="18" charset="0"/>
                  </a:rPr>
                  <a:t>denote the TM cost before and after refinement, and T is a constant threshold</a:t>
                </a:r>
                <a:endParaRPr lang="en-US" altLang="zh-CN" sz="2000" dirty="0">
                  <a:effectLst/>
                  <a:ea typeface="Times New Roman" panose="020206030504050203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altLang="zh-CN" sz="2400" dirty="0"/>
                  <a:t>TM-based motion shift refinement for </a:t>
                </a:r>
                <a:r>
                  <a:rPr lang="en-US" altLang="zh-CN" sz="2400" dirty="0" err="1"/>
                  <a:t>SbTMVP</a:t>
                </a:r>
                <a:endParaRPr lang="en-US" altLang="zh-CN" sz="2400" dirty="0"/>
              </a:p>
              <a:p>
                <a:pPr lvl="1"/>
                <a:r>
                  <a:rPr lang="en-US" sz="2000" dirty="0"/>
                  <a:t>The refined motion shift will be utilized to derive subblock motion</a:t>
                </a:r>
              </a:p>
              <a:p>
                <a:pPr lvl="1"/>
                <a:r>
                  <a:rPr lang="en-US" sz="2000" dirty="0"/>
                  <a:t>CTU row restriction is imposed to get </a:t>
                </a:r>
                <a:r>
                  <a:rPr lang="en-US" sz="2000" dirty="0" err="1"/>
                  <a:t>SbTMVP</a:t>
                </a:r>
                <a:r>
                  <a:rPr lang="en-US" sz="2000" dirty="0"/>
                  <a:t> motion</a:t>
                </a:r>
                <a:endParaRPr lang="en-CA" sz="2000" dirty="0"/>
              </a:p>
              <a:p>
                <a:endParaRPr lang="en-CA" dirty="0"/>
              </a:p>
            </p:txBody>
          </p:sp>
        </mc:Choice>
        <mc:Fallback xmlns="">
          <p:sp>
            <p:nvSpPr>
              <p:cNvPr id="19" name="内容占位符 2">
                <a:extLst>
                  <a:ext uri="{FF2B5EF4-FFF2-40B4-BE49-F238E27FC236}">
                    <a16:creationId xmlns:a16="http://schemas.microsoft.com/office/drawing/2014/main" id="{0B91A289-35EB-4874-91BC-04B5619290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3260" y="1021106"/>
                <a:ext cx="11457474" cy="4922565"/>
              </a:xfrm>
              <a:blipFill>
                <a:blip r:embed="rId2"/>
                <a:stretch>
                  <a:fillRect l="-745" t="-1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3541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Simulation results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CA" sz="2400" dirty="0">
                <a:solidFill>
                  <a:srgbClr val="1F497D"/>
                </a:solidFill>
              </a:rPr>
              <a:t>Experimental results (</a:t>
            </a:r>
            <a:r>
              <a:rPr lang="en-CA" sz="2400" dirty="0" err="1">
                <a:solidFill>
                  <a:srgbClr val="1F497D"/>
                </a:solidFill>
              </a:rPr>
              <a:t>ECM7.0</a:t>
            </a:r>
            <a:r>
              <a:rPr lang="en-CA" sz="2400" dirty="0">
                <a:solidFill>
                  <a:srgbClr val="1F497D"/>
                </a:solidFill>
              </a:rPr>
              <a:t> as the anchor)</a:t>
            </a:r>
          </a:p>
          <a:p>
            <a:endParaRPr lang="en-CA" dirty="0"/>
          </a:p>
          <a:p>
            <a:endParaRPr lang="en-CA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7836447-0ED9-47ED-8465-2AABDDBF11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358534"/>
              </p:ext>
            </p:extLst>
          </p:nvPr>
        </p:nvGraphicFramePr>
        <p:xfrm>
          <a:off x="958387" y="2226408"/>
          <a:ext cx="4819142" cy="2405184"/>
        </p:xfrm>
        <a:graphic>
          <a:graphicData uri="http://schemas.openxmlformats.org/drawingml/2006/table">
            <a:tbl>
              <a:tblPr/>
              <a:tblGrid>
                <a:gridCol w="1138817">
                  <a:extLst>
                    <a:ext uri="{9D8B030D-6E8A-4147-A177-3AD203B41FA5}">
                      <a16:colId xmlns:a16="http://schemas.microsoft.com/office/drawing/2014/main" val="3667601718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2296752859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2693657293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643155315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1490703525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2123848582"/>
                    </a:ext>
                  </a:extLst>
                </a:gridCol>
              </a:tblGrid>
              <a:tr h="33397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856802"/>
                  </a:ext>
                </a:extLst>
              </a:tr>
              <a:tr h="331119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ECM7.0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ECM5.0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981071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536611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965651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009474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66050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553869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256966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924812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8635249"/>
                  </a:ext>
                </a:extLst>
              </a:tr>
              <a:tr h="192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45968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C09E345-00FF-40C3-9C6F-DD02D4ECE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806187"/>
              </p:ext>
            </p:extLst>
          </p:nvPr>
        </p:nvGraphicFramePr>
        <p:xfrm>
          <a:off x="6398567" y="2226409"/>
          <a:ext cx="4819142" cy="2416063"/>
        </p:xfrm>
        <a:graphic>
          <a:graphicData uri="http://schemas.openxmlformats.org/drawingml/2006/table">
            <a:tbl>
              <a:tblPr/>
              <a:tblGrid>
                <a:gridCol w="1138817">
                  <a:extLst>
                    <a:ext uri="{9D8B030D-6E8A-4147-A177-3AD203B41FA5}">
                      <a16:colId xmlns:a16="http://schemas.microsoft.com/office/drawing/2014/main" val="3940986979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2079652648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2358368003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2851379647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3340899493"/>
                    </a:ext>
                  </a:extLst>
                </a:gridCol>
                <a:gridCol w="736065">
                  <a:extLst>
                    <a:ext uri="{9D8B030D-6E8A-4147-A177-3AD203B41FA5}">
                      <a16:colId xmlns:a16="http://schemas.microsoft.com/office/drawing/2014/main" val="1092791476"/>
                    </a:ext>
                  </a:extLst>
                </a:gridCol>
              </a:tblGrid>
              <a:tr h="336811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329492"/>
                  </a:ext>
                </a:extLst>
              </a:tr>
              <a:tr h="336811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ECM5.0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ECM5.0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149314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018762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727238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653615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28744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113%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170568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112%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543112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111%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970610"/>
                  </a:ext>
                </a:extLst>
              </a:tr>
              <a:tr h="19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0.70%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0.51%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114%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076851"/>
                  </a:ext>
                </a:extLst>
              </a:tr>
              <a:tr h="1628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64169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47B5848A-0492-4159-97C9-0033BB1B0BBF}"/>
              </a:ext>
            </a:extLst>
          </p:cNvPr>
          <p:cNvSpPr txBox="1"/>
          <p:nvPr/>
        </p:nvSpPr>
        <p:spPr>
          <a:xfrm>
            <a:off x="4020603" y="4912859"/>
            <a:ext cx="5193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Missing points are copied from anchors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884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Conclusion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TM-based subblock motion refinement is presented</a:t>
            </a:r>
          </a:p>
          <a:p>
            <a:r>
              <a:rPr lang="en-US" sz="2400" dirty="0"/>
              <a:t>0.09%/0.13% coding gain in RA/LDB configurations with 107%/102% and 111%/108% complexity</a:t>
            </a:r>
          </a:p>
          <a:p>
            <a:r>
              <a:rPr lang="en-US" sz="2400" dirty="0"/>
              <a:t>Recommend to study the proposed method in EE</a:t>
            </a:r>
          </a:p>
          <a:p>
            <a:r>
              <a:rPr lang="en-US" sz="2400" dirty="0"/>
              <a:t>Appreciate Alibaba for crosschecking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7250462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247661</TotalTime>
  <Words>450</Words>
  <Application>Microsoft Office PowerPoint</Application>
  <PresentationFormat>宽屏</PresentationFormat>
  <Paragraphs>138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等线</vt:lpstr>
      <vt:lpstr>宋体</vt:lpstr>
      <vt:lpstr>Agency FB</vt:lpstr>
      <vt:lpstr>Arial</vt:lpstr>
      <vt:lpstr>Calibri</vt:lpstr>
      <vt:lpstr>Cambria Math</vt:lpstr>
      <vt:lpstr>Franklin Gothic Book</vt:lpstr>
      <vt:lpstr>Crop</vt:lpstr>
      <vt:lpstr>PowerPoint 演示文稿</vt:lpstr>
      <vt:lpstr>Summary </vt:lpstr>
      <vt:lpstr>Proposed method </vt:lpstr>
      <vt:lpstr>Simulation results </vt:lpstr>
      <vt:lpstr>Conclusion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kai zhang</dc:creator>
  <cp:lastModifiedBy>赵磊</cp:lastModifiedBy>
  <cp:revision>1739</cp:revision>
  <dcterms:created xsi:type="dcterms:W3CDTF">2018-06-14T01:00:05Z</dcterms:created>
  <dcterms:modified xsi:type="dcterms:W3CDTF">2023-01-17T16:23:43Z</dcterms:modified>
</cp:coreProperties>
</file>