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78" r:id="rId5"/>
    <p:sldId id="376" r:id="rId6"/>
    <p:sldId id="377" r:id="rId7"/>
    <p:sldId id="369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52" d="100"/>
          <a:sy n="152" d="100"/>
        </p:scale>
        <p:origin x="124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2023/1/13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2023/1/13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JVET-AC0172</a:t>
            </a:r>
            <a:br>
              <a:rPr lang="en-US" sz="4400" dirty="0"/>
            </a:br>
            <a:r>
              <a:rPr lang="en-US" sz="4400" dirty="0"/>
              <a:t>Non-EE2: IBC with fractional block vectors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/>
              <a:t>Wei Chen, Xiaoyu Xiu, </a:t>
            </a:r>
            <a:r>
              <a:rPr lang="en-CA" sz="2800" dirty="0" err="1"/>
              <a:t>Changyue</a:t>
            </a:r>
            <a:r>
              <a:rPr lang="en-CA" sz="2800" dirty="0"/>
              <a:t> Ma, Hong-</a:t>
            </a:r>
            <a:r>
              <a:rPr lang="en-CA" sz="2800" dirty="0" err="1"/>
              <a:t>Jheng</a:t>
            </a:r>
            <a:r>
              <a:rPr lang="en-CA" sz="2800" dirty="0"/>
              <a:t> </a:t>
            </a:r>
            <a:r>
              <a:rPr lang="en-CA" sz="2800" dirty="0" err="1"/>
              <a:t>Jhu</a:t>
            </a:r>
            <a:r>
              <a:rPr lang="en-CA" sz="2800" dirty="0"/>
              <a:t>, </a:t>
            </a:r>
            <a:r>
              <a:rPr lang="en-CA" sz="2800" dirty="0" err="1"/>
              <a:t>Che</a:t>
            </a:r>
            <a:r>
              <a:rPr lang="en-CA" sz="2800" dirty="0"/>
              <a:t>-Wei </a:t>
            </a:r>
            <a:r>
              <a:rPr lang="en-CA" sz="2800" dirty="0" err="1"/>
              <a:t>Kuo</a:t>
            </a:r>
            <a:r>
              <a:rPr lang="en-CA" sz="2800" dirty="0"/>
              <a:t>, 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11493908" cy="2968637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dirty="0"/>
              <a:t>IBC is known to be one efficient tool for screen content coding. </a:t>
            </a:r>
            <a:endParaRPr lang="en-CA" dirty="0"/>
          </a:p>
          <a:p>
            <a:pPr lvl="1">
              <a:buFont typeface="Calibri" panose="020F0502020204030204" pitchFamily="34" charset="0"/>
              <a:buChar char="‒"/>
            </a:pPr>
            <a:r>
              <a:rPr lang="en-US" dirty="0"/>
              <a:t>In ECM-7.0, IBC is limited to use only integer </a:t>
            </a:r>
            <a:r>
              <a:rPr lang="en-US" dirty="0" smtClean="0"/>
              <a:t>block vectors</a:t>
            </a:r>
            <a:r>
              <a:rPr lang="en-CA" dirty="0" smtClean="0"/>
              <a:t>.</a:t>
            </a:r>
            <a:endParaRPr lang="en-CA" dirty="0"/>
          </a:p>
          <a:p>
            <a:r>
              <a:rPr lang="en-CA" dirty="0"/>
              <a:t>It is proposed to </a:t>
            </a:r>
            <a:r>
              <a:rPr lang="en-CA" dirty="0" smtClean="0"/>
              <a:t>use fractional vectors for IBC mode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CA" dirty="0"/>
              <a:t>To further explore the coding </a:t>
            </a:r>
            <a:r>
              <a:rPr lang="en-CA" dirty="0" smtClean="0"/>
              <a:t>benefits of IBC beyond screen content</a:t>
            </a:r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8" y="1137537"/>
            <a:ext cx="9915992" cy="5254874"/>
          </a:xfrm>
        </p:spPr>
        <p:txBody>
          <a:bodyPr>
            <a:normAutofit/>
          </a:bodyPr>
          <a:lstStyle/>
          <a:p>
            <a:r>
              <a:rPr lang="en-US" dirty="0" smtClean="0"/>
              <a:t>IBC AMVP mode</a:t>
            </a:r>
          </a:p>
          <a:p>
            <a:pPr lvl="2"/>
            <a:r>
              <a:rPr lang="en-US" dirty="0" smtClean="0"/>
              <a:t>Additional fractional </a:t>
            </a:r>
            <a:r>
              <a:rPr lang="en-US" dirty="0"/>
              <a:t>BV </a:t>
            </a:r>
            <a:r>
              <a:rPr lang="en-US" dirty="0" smtClean="0"/>
              <a:t>precisions at </a:t>
            </a:r>
            <a:r>
              <a:rPr lang="en-US" dirty="0" smtClean="0"/>
              <a:t>1/2-pel and 1/4-pel.</a:t>
            </a:r>
          </a:p>
          <a:p>
            <a:pPr lvl="2"/>
            <a:r>
              <a:rPr lang="en-US" dirty="0" smtClean="0"/>
              <a:t>1 or 2 more flags to indicate the selected precision.</a:t>
            </a:r>
          </a:p>
          <a:p>
            <a:pPr lvl="2"/>
            <a:endParaRPr lang="en-CA" dirty="0" smtClean="0"/>
          </a:p>
          <a:p>
            <a:r>
              <a:rPr lang="en-CA" dirty="0" smtClean="0"/>
              <a:t>IBC merge mode</a:t>
            </a:r>
          </a:p>
          <a:p>
            <a:pPr lvl="1"/>
            <a:r>
              <a:rPr lang="en-CA" dirty="0" smtClean="0"/>
              <a:t>Fractional </a:t>
            </a:r>
            <a:r>
              <a:rPr lang="en-CA" dirty="0"/>
              <a:t>BVs are inherited through spatial </a:t>
            </a:r>
            <a:r>
              <a:rPr lang="en-CA" dirty="0" smtClean="0"/>
              <a:t>neighbors, same as the existing IBC in ECM7.0</a:t>
            </a:r>
            <a:r>
              <a:rPr lang="en-CA" dirty="0" smtClean="0"/>
              <a:t>.</a:t>
            </a:r>
          </a:p>
          <a:p>
            <a:pPr lvl="1"/>
            <a:endParaRPr lang="en-CA" dirty="0"/>
          </a:p>
          <a:p>
            <a:r>
              <a:rPr lang="en-US" dirty="0"/>
              <a:t>Nearest integer samples are copied when padding is necessary.</a:t>
            </a:r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98982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882929"/>
              </p:ext>
            </p:extLst>
          </p:nvPr>
        </p:nvGraphicFramePr>
        <p:xfrm>
          <a:off x="867187" y="2228171"/>
          <a:ext cx="4523614" cy="2414777"/>
        </p:xfrm>
        <a:graphic>
          <a:graphicData uri="http://schemas.openxmlformats.org/drawingml/2006/table">
            <a:tbl>
              <a:tblPr/>
              <a:tblGrid>
                <a:gridCol w="807720">
                  <a:extLst>
                    <a:ext uri="{9D8B030D-6E8A-4147-A177-3AD203B41FA5}">
                      <a16:colId xmlns:a16="http://schemas.microsoft.com/office/drawing/2014/main" val="2297004882"/>
                    </a:ext>
                  </a:extLst>
                </a:gridCol>
                <a:gridCol w="846084">
                  <a:extLst>
                    <a:ext uri="{9D8B030D-6E8A-4147-A177-3AD203B41FA5}">
                      <a16:colId xmlns:a16="http://schemas.microsoft.com/office/drawing/2014/main" val="2277834888"/>
                    </a:ext>
                  </a:extLst>
                </a:gridCol>
                <a:gridCol w="837418">
                  <a:extLst>
                    <a:ext uri="{9D8B030D-6E8A-4147-A177-3AD203B41FA5}">
                      <a16:colId xmlns:a16="http://schemas.microsoft.com/office/drawing/2014/main" val="3696999817"/>
                    </a:ext>
                  </a:extLst>
                </a:gridCol>
                <a:gridCol w="689627">
                  <a:extLst>
                    <a:ext uri="{9D8B030D-6E8A-4147-A177-3AD203B41FA5}">
                      <a16:colId xmlns:a16="http://schemas.microsoft.com/office/drawing/2014/main" val="516454838"/>
                    </a:ext>
                  </a:extLst>
                </a:gridCol>
                <a:gridCol w="674047">
                  <a:extLst>
                    <a:ext uri="{9D8B030D-6E8A-4147-A177-3AD203B41FA5}">
                      <a16:colId xmlns:a16="http://schemas.microsoft.com/office/drawing/2014/main" val="863817657"/>
                    </a:ext>
                  </a:extLst>
                </a:gridCol>
                <a:gridCol w="668718">
                  <a:extLst>
                    <a:ext uri="{9D8B030D-6E8A-4147-A177-3AD203B41FA5}">
                      <a16:colId xmlns:a16="http://schemas.microsoft.com/office/drawing/2014/main" val="3130837326"/>
                    </a:ext>
                  </a:extLst>
                </a:gridCol>
              </a:tblGrid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0253232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ECM7.0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885317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846096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230%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253024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754098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-1.28%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169%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641990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-0.48%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-0.43%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-0.50%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162%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125565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-1.76%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-1.83%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173%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112499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351209"/>
                  </a:ext>
                </a:extLst>
              </a:tr>
              <a:tr h="266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-0.70%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-0.96%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-0.65%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146%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429746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227877"/>
              </p:ext>
            </p:extLst>
          </p:nvPr>
        </p:nvGraphicFramePr>
        <p:xfrm>
          <a:off x="6658387" y="2228170"/>
          <a:ext cx="4523614" cy="2414777"/>
        </p:xfrm>
        <a:graphic>
          <a:graphicData uri="http://schemas.openxmlformats.org/drawingml/2006/table">
            <a:tbl>
              <a:tblPr/>
              <a:tblGrid>
                <a:gridCol w="807720">
                  <a:extLst>
                    <a:ext uri="{9D8B030D-6E8A-4147-A177-3AD203B41FA5}">
                      <a16:colId xmlns:a16="http://schemas.microsoft.com/office/drawing/2014/main" val="2297004882"/>
                    </a:ext>
                  </a:extLst>
                </a:gridCol>
                <a:gridCol w="846084">
                  <a:extLst>
                    <a:ext uri="{9D8B030D-6E8A-4147-A177-3AD203B41FA5}">
                      <a16:colId xmlns:a16="http://schemas.microsoft.com/office/drawing/2014/main" val="2277834888"/>
                    </a:ext>
                  </a:extLst>
                </a:gridCol>
                <a:gridCol w="837418">
                  <a:extLst>
                    <a:ext uri="{9D8B030D-6E8A-4147-A177-3AD203B41FA5}">
                      <a16:colId xmlns:a16="http://schemas.microsoft.com/office/drawing/2014/main" val="3696999817"/>
                    </a:ext>
                  </a:extLst>
                </a:gridCol>
                <a:gridCol w="689627">
                  <a:extLst>
                    <a:ext uri="{9D8B030D-6E8A-4147-A177-3AD203B41FA5}">
                      <a16:colId xmlns:a16="http://schemas.microsoft.com/office/drawing/2014/main" val="516454838"/>
                    </a:ext>
                  </a:extLst>
                </a:gridCol>
                <a:gridCol w="674047">
                  <a:extLst>
                    <a:ext uri="{9D8B030D-6E8A-4147-A177-3AD203B41FA5}">
                      <a16:colId xmlns:a16="http://schemas.microsoft.com/office/drawing/2014/main" val="863817657"/>
                    </a:ext>
                  </a:extLst>
                </a:gridCol>
                <a:gridCol w="668718">
                  <a:extLst>
                    <a:ext uri="{9D8B030D-6E8A-4147-A177-3AD203B41FA5}">
                      <a16:colId xmlns:a16="http://schemas.microsoft.com/office/drawing/2014/main" val="3130837326"/>
                    </a:ext>
                  </a:extLst>
                </a:gridCol>
              </a:tblGrid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0253232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ECM7.0 with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integer BV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885317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846096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253024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754098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641990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125565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-0.88%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112499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351209"/>
                  </a:ext>
                </a:extLst>
              </a:tr>
              <a:tr h="266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429746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426018" y="4642948"/>
            <a:ext cx="3570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Performance of IBC with integer BVs</a:t>
            </a:r>
            <a:endParaRPr 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7248406" y="4642948"/>
            <a:ext cx="3796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Performance of IBC with fractional BVs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719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652422" y="1317657"/>
            <a:ext cx="6595984" cy="5740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A few qp22 data points are copied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079993"/>
              </p:ext>
            </p:extLst>
          </p:nvPr>
        </p:nvGraphicFramePr>
        <p:xfrm>
          <a:off x="867187" y="2228171"/>
          <a:ext cx="4523614" cy="2414777"/>
        </p:xfrm>
        <a:graphic>
          <a:graphicData uri="http://schemas.openxmlformats.org/drawingml/2006/table">
            <a:tbl>
              <a:tblPr/>
              <a:tblGrid>
                <a:gridCol w="807720">
                  <a:extLst>
                    <a:ext uri="{9D8B030D-6E8A-4147-A177-3AD203B41FA5}">
                      <a16:colId xmlns:a16="http://schemas.microsoft.com/office/drawing/2014/main" val="2297004882"/>
                    </a:ext>
                  </a:extLst>
                </a:gridCol>
                <a:gridCol w="846084">
                  <a:extLst>
                    <a:ext uri="{9D8B030D-6E8A-4147-A177-3AD203B41FA5}">
                      <a16:colId xmlns:a16="http://schemas.microsoft.com/office/drawing/2014/main" val="2277834888"/>
                    </a:ext>
                  </a:extLst>
                </a:gridCol>
                <a:gridCol w="837418">
                  <a:extLst>
                    <a:ext uri="{9D8B030D-6E8A-4147-A177-3AD203B41FA5}">
                      <a16:colId xmlns:a16="http://schemas.microsoft.com/office/drawing/2014/main" val="3696999817"/>
                    </a:ext>
                  </a:extLst>
                </a:gridCol>
                <a:gridCol w="689627">
                  <a:extLst>
                    <a:ext uri="{9D8B030D-6E8A-4147-A177-3AD203B41FA5}">
                      <a16:colId xmlns:a16="http://schemas.microsoft.com/office/drawing/2014/main" val="516454838"/>
                    </a:ext>
                  </a:extLst>
                </a:gridCol>
                <a:gridCol w="674047">
                  <a:extLst>
                    <a:ext uri="{9D8B030D-6E8A-4147-A177-3AD203B41FA5}">
                      <a16:colId xmlns:a16="http://schemas.microsoft.com/office/drawing/2014/main" val="863817657"/>
                    </a:ext>
                  </a:extLst>
                </a:gridCol>
                <a:gridCol w="668718">
                  <a:extLst>
                    <a:ext uri="{9D8B030D-6E8A-4147-A177-3AD203B41FA5}">
                      <a16:colId xmlns:a16="http://schemas.microsoft.com/office/drawing/2014/main" val="3130837326"/>
                    </a:ext>
                  </a:extLst>
                </a:gridCol>
              </a:tblGrid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0253232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ECM7.0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885317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846096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230%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253024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754098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-1.07%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-1.02%</a:t>
                      </a: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-1.28%</a:t>
                      </a: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169%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641990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-0.48%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-0.43%</a:t>
                      </a: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-0.50%</a:t>
                      </a: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162%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125565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-1.76%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-1.83%</a:t>
                      </a: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-1.81%</a:t>
                      </a: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173%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112499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-0.94%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-0.97%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+mn-cs"/>
                        </a:rPr>
                        <a:t>-1.07%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351209"/>
                  </a:ext>
                </a:extLst>
              </a:tr>
              <a:tr h="266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-0.70%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-0.96%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-0.65%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146%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17780" marR="177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429746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476699"/>
              </p:ext>
            </p:extLst>
          </p:nvPr>
        </p:nvGraphicFramePr>
        <p:xfrm>
          <a:off x="6658387" y="2228170"/>
          <a:ext cx="4523614" cy="2414777"/>
        </p:xfrm>
        <a:graphic>
          <a:graphicData uri="http://schemas.openxmlformats.org/drawingml/2006/table">
            <a:tbl>
              <a:tblPr/>
              <a:tblGrid>
                <a:gridCol w="807720">
                  <a:extLst>
                    <a:ext uri="{9D8B030D-6E8A-4147-A177-3AD203B41FA5}">
                      <a16:colId xmlns:a16="http://schemas.microsoft.com/office/drawing/2014/main" val="2297004882"/>
                    </a:ext>
                  </a:extLst>
                </a:gridCol>
                <a:gridCol w="846084">
                  <a:extLst>
                    <a:ext uri="{9D8B030D-6E8A-4147-A177-3AD203B41FA5}">
                      <a16:colId xmlns:a16="http://schemas.microsoft.com/office/drawing/2014/main" val="2277834888"/>
                    </a:ext>
                  </a:extLst>
                </a:gridCol>
                <a:gridCol w="837418">
                  <a:extLst>
                    <a:ext uri="{9D8B030D-6E8A-4147-A177-3AD203B41FA5}">
                      <a16:colId xmlns:a16="http://schemas.microsoft.com/office/drawing/2014/main" val="3696999817"/>
                    </a:ext>
                  </a:extLst>
                </a:gridCol>
                <a:gridCol w="689627">
                  <a:extLst>
                    <a:ext uri="{9D8B030D-6E8A-4147-A177-3AD203B41FA5}">
                      <a16:colId xmlns:a16="http://schemas.microsoft.com/office/drawing/2014/main" val="516454838"/>
                    </a:ext>
                  </a:extLst>
                </a:gridCol>
                <a:gridCol w="674047">
                  <a:extLst>
                    <a:ext uri="{9D8B030D-6E8A-4147-A177-3AD203B41FA5}">
                      <a16:colId xmlns:a16="http://schemas.microsoft.com/office/drawing/2014/main" val="863817657"/>
                    </a:ext>
                  </a:extLst>
                </a:gridCol>
                <a:gridCol w="668718">
                  <a:extLst>
                    <a:ext uri="{9D8B030D-6E8A-4147-A177-3AD203B41FA5}">
                      <a16:colId xmlns:a16="http://schemas.microsoft.com/office/drawing/2014/main" val="3130837326"/>
                    </a:ext>
                  </a:extLst>
                </a:gridCol>
              </a:tblGrid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0253232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ECM7.0 with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integer BV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885317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846096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253024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754098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641990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125565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112499"/>
                  </a:ext>
                </a:extLst>
              </a:tr>
              <a:tr h="2386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351209"/>
                  </a:ext>
                </a:extLst>
              </a:tr>
              <a:tr h="266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429746"/>
                  </a:ext>
                </a:extLst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426018" y="4642948"/>
            <a:ext cx="3570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Performance of IBC with integer BVs</a:t>
            </a:r>
            <a:endParaRPr 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7248406" y="4642948"/>
            <a:ext cx="3796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Performance of IBC with fractional BVs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586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208838"/>
            <a:ext cx="9651352" cy="3003142"/>
          </a:xfrm>
        </p:spPr>
        <p:txBody>
          <a:bodyPr/>
          <a:lstStyle/>
          <a:p>
            <a:pPr marL="228600" lvl="1"/>
            <a:r>
              <a:rPr lang="en-CA" sz="1800" dirty="0"/>
              <a:t>This contribution investigates the performance of the IBC mode with fractional BVs. </a:t>
            </a:r>
            <a:endParaRPr lang="en-US" sz="1800" dirty="0"/>
          </a:p>
          <a:p>
            <a:pPr marL="228600" lvl="1"/>
            <a:r>
              <a:rPr lang="en-US" sz="1800" dirty="0"/>
              <a:t>It is </a:t>
            </a:r>
            <a:r>
              <a:rPr lang="en-CA" sz="1800" dirty="0"/>
              <a:t>recommended</a:t>
            </a:r>
            <a:r>
              <a:rPr lang="en-US" sz="1800" dirty="0" smtClean="0"/>
              <a:t> </a:t>
            </a:r>
            <a:r>
              <a:rPr lang="en-US" sz="1800" dirty="0"/>
              <a:t>to </a:t>
            </a:r>
            <a:r>
              <a:rPr lang="en-US" sz="1800" dirty="0" smtClean="0"/>
              <a:t>further study </a:t>
            </a:r>
            <a:r>
              <a:rPr lang="en-US" sz="1800" dirty="0"/>
              <a:t>the proposed </a:t>
            </a:r>
            <a:r>
              <a:rPr lang="en-US" sz="1800" dirty="0" smtClean="0"/>
              <a:t>method </a:t>
            </a:r>
            <a:r>
              <a:rPr lang="en-US" sz="1800" dirty="0"/>
              <a:t>in the next EE.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897486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71030</TotalTime>
  <Words>562</Words>
  <Application>Microsoft Office PowerPoint</Application>
  <PresentationFormat>宽屏</PresentationFormat>
  <Paragraphs>214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KaiTi</vt:lpstr>
      <vt:lpstr>Microsoft YaHei Light</vt:lpstr>
      <vt:lpstr>PMingLiU</vt:lpstr>
      <vt:lpstr>宋体</vt:lpstr>
      <vt:lpstr>等线</vt:lpstr>
      <vt:lpstr>等线</vt:lpstr>
      <vt:lpstr>Arial</vt:lpstr>
      <vt:lpstr>Calibri</vt:lpstr>
      <vt:lpstr>Calibri Light</vt:lpstr>
      <vt:lpstr>Times New Roman</vt:lpstr>
      <vt:lpstr>包裹</vt:lpstr>
      <vt:lpstr>Custom Design</vt:lpstr>
      <vt:lpstr>JVET-AC0172 Non-EE2: IBC with fractional block vectors</vt:lpstr>
      <vt:lpstr>Introduction</vt:lpstr>
      <vt:lpstr>Proposal</vt:lpstr>
      <vt:lpstr>Performance evaluation</vt:lpstr>
      <vt:lpstr>Performance evaluation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Wei Chen</cp:lastModifiedBy>
  <cp:revision>1191</cp:revision>
  <cp:lastPrinted>2018-10-23T07:47:24Z</cp:lastPrinted>
  <dcterms:created xsi:type="dcterms:W3CDTF">2018-07-10T02:40:16Z</dcterms:created>
  <dcterms:modified xsi:type="dcterms:W3CDTF">2023-01-13T21:55:49Z</dcterms:modified>
</cp:coreProperties>
</file>